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notesSlides/notesSlide8.xml" ContentType="application/vnd.openxmlformats-officedocument.presentationml.notesSlide+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notesSlides/notesSlide10.xml" ContentType="application/vnd.openxmlformats-officedocument.presentationml.notesSlide+xml"/>
  <Override PartName="/ppt/tags/tag14.xml" ContentType="application/vnd.openxmlformats-officedocument.presentationml.tags+xml"/>
  <Override PartName="/ppt/notesSlides/notesSlide11.xml" ContentType="application/vnd.openxmlformats-officedocument.presentationml.notesSlide+xml"/>
  <Override PartName="/ppt/tags/tag15.xml" ContentType="application/vnd.openxmlformats-officedocument.presentationml.tags+xml"/>
  <Override PartName="/ppt/notesSlides/notesSlide12.xml" ContentType="application/vnd.openxmlformats-officedocument.presentationml.notesSlide+xml"/>
  <Override PartName="/ppt/tags/tag16.xml" ContentType="application/vnd.openxmlformats-officedocument.presentationml.tags+xml"/>
  <Override PartName="/ppt/notesSlides/notesSlide13.xml" ContentType="application/vnd.openxmlformats-officedocument.presentationml.notesSlide+xml"/>
  <Override PartName="/ppt/tags/tag17.xml" ContentType="application/vnd.openxmlformats-officedocument.presentationml.tags+xml"/>
  <Override PartName="/ppt/notesSlides/notesSlide14.xml" ContentType="application/vnd.openxmlformats-officedocument.presentationml.notesSlide+xml"/>
  <Override PartName="/ppt/tags/tag18.xml" ContentType="application/vnd.openxmlformats-officedocument.presentationml.tags+xml"/>
  <Override PartName="/ppt/notesSlides/notesSlide15.xml" ContentType="application/vnd.openxmlformats-officedocument.presentationml.notesSlide+xml"/>
  <Override PartName="/ppt/tags/tag19.xml" ContentType="application/vnd.openxmlformats-officedocument.presentationml.tags+xml"/>
  <Override PartName="/ppt/notesSlides/notesSlide16.xml" ContentType="application/vnd.openxmlformats-officedocument.presentationml.notesSlide+xml"/>
  <Override PartName="/ppt/tags/tag20.xml" ContentType="application/vnd.openxmlformats-officedocument.presentationml.tags+xml"/>
  <Override PartName="/ppt/notesSlides/notesSlide17.xml" ContentType="application/vnd.openxmlformats-officedocument.presentationml.notesSlide+xml"/>
  <Override PartName="/ppt/tags/tag21.xml" ContentType="application/vnd.openxmlformats-officedocument.presentationml.tags+xml"/>
  <Override PartName="/ppt/notesSlides/notesSlide18.xml" ContentType="application/vnd.openxmlformats-officedocument.presentationml.notesSlide+xml"/>
  <Override PartName="/ppt/tags/tag22.xml" ContentType="application/vnd.openxmlformats-officedocument.presentationml.tags+xml"/>
  <Override PartName="/ppt/notesSlides/notesSlide19.xml" ContentType="application/vnd.openxmlformats-officedocument.presentationml.notesSlide+xml"/>
  <Override PartName="/ppt/tags/tag23.xml" ContentType="application/vnd.openxmlformats-officedocument.presentationml.tags+xml"/>
  <Override PartName="/ppt/notesSlides/notesSlide20.xml" ContentType="application/vnd.openxmlformats-officedocument.presentationml.notesSlide+xml"/>
  <Override PartName="/ppt/tags/tag24.xml" ContentType="application/vnd.openxmlformats-officedocument.presentationml.tags+xml"/>
  <Override PartName="/ppt/notesSlides/notesSlide21.xml" ContentType="application/vnd.openxmlformats-officedocument.presentationml.notesSlide+xml"/>
  <Override PartName="/ppt/tags/tag25.xml" ContentType="application/vnd.openxmlformats-officedocument.presentationml.tags+xml"/>
  <Override PartName="/ppt/notesSlides/notesSlide22.xml" ContentType="application/vnd.openxmlformats-officedocument.presentationml.notesSlide+xml"/>
  <Override PartName="/ppt/tags/tag26.xml" ContentType="application/vnd.openxmlformats-officedocument.presentationml.tags+xml"/>
  <Override PartName="/ppt/notesSlides/notesSlide23.xml" ContentType="application/vnd.openxmlformats-officedocument.presentationml.notesSlide+xml"/>
  <Override PartName="/ppt/tags/tag27.xml" ContentType="application/vnd.openxmlformats-officedocument.presentationml.tags+xml"/>
  <Override PartName="/ppt/notesSlides/notesSlide24.xml" ContentType="application/vnd.openxmlformats-officedocument.presentationml.notesSlide+xml"/>
  <Override PartName="/ppt/tags/tag28.xml" ContentType="application/vnd.openxmlformats-officedocument.presentationml.tags+xml"/>
  <Override PartName="/ppt/notesSlides/notesSlide25.xml" ContentType="application/vnd.openxmlformats-officedocument.presentationml.notesSlide+xml"/>
  <Override PartName="/ppt/tags/tag29.xml" ContentType="application/vnd.openxmlformats-officedocument.presentationml.tags+xml"/>
  <Override PartName="/ppt/notesSlides/notesSlide26.xml" ContentType="application/vnd.openxmlformats-officedocument.presentationml.notesSlide+xml"/>
  <Override PartName="/ppt/tags/tag30.xml" ContentType="application/vnd.openxmlformats-officedocument.presentationml.tags+xml"/>
  <Override PartName="/ppt/notesSlides/notesSlide27.xml" ContentType="application/vnd.openxmlformats-officedocument.presentationml.notesSlide+xml"/>
  <Override PartName="/ppt/tags/tag31.xml" ContentType="application/vnd.openxmlformats-officedocument.presentationml.tags+xml"/>
  <Override PartName="/ppt/notesSlides/notesSlide28.xml" ContentType="application/vnd.openxmlformats-officedocument.presentationml.notesSlide+xml"/>
  <Override PartName="/ppt/tags/tag32.xml" ContentType="application/vnd.openxmlformats-officedocument.presentationml.tags+xml"/>
  <Override PartName="/ppt/notesSlides/notesSlide29.xml" ContentType="application/vnd.openxmlformats-officedocument.presentationml.notesSlide+xml"/>
  <Override PartName="/ppt/tags/tag33.xml" ContentType="application/vnd.openxmlformats-officedocument.presentationml.tags+xml"/>
  <Override PartName="/ppt/notesSlides/notesSlide3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34.xml" ContentType="application/vnd.openxmlformats-officedocument.presentationml.tags+xml"/>
  <Override PartName="/ppt/notesSlides/notesSlide31.xml" ContentType="application/vnd.openxmlformats-officedocument.presentationml.notesSlide+xml"/>
  <Override PartName="/ppt/tags/tag35.xml" ContentType="application/vnd.openxmlformats-officedocument.presentationml.tags+xml"/>
  <Override PartName="/ppt/notesSlides/notesSlide32.xml" ContentType="application/vnd.openxmlformats-officedocument.presentationml.notesSlide+xml"/>
  <Override PartName="/ppt/tags/tag36.xml" ContentType="application/vnd.openxmlformats-officedocument.presentationml.tags+xml"/>
  <Override PartName="/ppt/notesSlides/notesSlide33.xml" ContentType="application/vnd.openxmlformats-officedocument.presentationml.notesSlide+xml"/>
  <Override PartName="/ppt/tags/tag37.xml" ContentType="application/vnd.openxmlformats-officedocument.presentationml.tags+xml"/>
  <Override PartName="/ppt/notesSlides/notesSlide34.xml" ContentType="application/vnd.openxmlformats-officedocument.presentationml.notesSlide+xml"/>
  <Override PartName="/ppt/tags/tag38.xml" ContentType="application/vnd.openxmlformats-officedocument.presentationml.tags+xml"/>
  <Override PartName="/ppt/notesSlides/notesSlide35.xml" ContentType="application/vnd.openxmlformats-officedocument.presentationml.notesSlide+xml"/>
  <Override PartName="/ppt/tags/tag39.xml" ContentType="application/vnd.openxmlformats-officedocument.presentationml.tags+xml"/>
  <Override PartName="/ppt/notesSlides/notesSlide36.xml" ContentType="application/vnd.openxmlformats-officedocument.presentationml.notesSlide+xml"/>
  <Override PartName="/ppt/tags/tag40.xml" ContentType="application/vnd.openxmlformats-officedocument.presentationml.tags+xml"/>
  <Override PartName="/ppt/notesSlides/notesSlide37.xml" ContentType="application/vnd.openxmlformats-officedocument.presentationml.notesSlide+xml"/>
  <Override PartName="/ppt/tags/tag41.xml" ContentType="application/vnd.openxmlformats-officedocument.presentationml.tags+xml"/>
  <Override PartName="/ppt/notesSlides/notesSlide38.xml" ContentType="application/vnd.openxmlformats-officedocument.presentationml.notesSlide+xml"/>
  <Override PartName="/ppt/tags/tag42.xml" ContentType="application/vnd.openxmlformats-officedocument.presentationml.tags+xml"/>
  <Override PartName="/ppt/notesSlides/notesSlide39.xml" ContentType="application/vnd.openxmlformats-officedocument.presentationml.notesSlide+xml"/>
  <Override PartName="/ppt/tags/tag43.xml" ContentType="application/vnd.openxmlformats-officedocument.presentationml.tags+xml"/>
  <Override PartName="/ppt/notesSlides/notesSlide40.xml" ContentType="application/vnd.openxmlformats-officedocument.presentationml.notesSlide+xml"/>
  <Override PartName="/ppt/tags/tag44.xml" ContentType="application/vnd.openxmlformats-officedocument.presentationml.tags+xml"/>
  <Override PartName="/ppt/notesSlides/notesSlide41.xml" ContentType="application/vnd.openxmlformats-officedocument.presentationml.notesSlide+xml"/>
  <Override PartName="/ppt/tags/tag45.xml" ContentType="application/vnd.openxmlformats-officedocument.presentationml.tags+xml"/>
  <Override PartName="/ppt/notesSlides/notesSlide42.xml" ContentType="application/vnd.openxmlformats-officedocument.presentationml.notesSlide+xml"/>
  <Override PartName="/ppt/tags/tag46.xml" ContentType="application/vnd.openxmlformats-officedocument.presentationml.tags+xml"/>
  <Override PartName="/ppt/notesSlides/notesSlide43.xml" ContentType="application/vnd.openxmlformats-officedocument.presentationml.notesSlide+xml"/>
  <Override PartName="/ppt/tags/tag47.xml" ContentType="application/vnd.openxmlformats-officedocument.presentationml.tags+xml"/>
  <Override PartName="/ppt/notesSlides/notesSlide44.xml" ContentType="application/vnd.openxmlformats-officedocument.presentationml.notesSlide+xml"/>
  <Override PartName="/ppt/tags/tag48.xml" ContentType="application/vnd.openxmlformats-officedocument.presentationml.tags+xml"/>
  <Override PartName="/ppt/notesSlides/notesSlide45.xml" ContentType="application/vnd.openxmlformats-officedocument.presentationml.notesSlide+xml"/>
  <Override PartName="/ppt/tags/tag49.xml" ContentType="application/vnd.openxmlformats-officedocument.presentationml.tags+xml"/>
  <Override PartName="/ppt/notesSlides/notesSlide46.xml" ContentType="application/vnd.openxmlformats-officedocument.presentationml.notesSlide+xml"/>
  <Override PartName="/ppt/tags/tag50.xml" ContentType="application/vnd.openxmlformats-officedocument.presentationml.tags+xml"/>
  <Override PartName="/ppt/notesSlides/notesSlide47.xml" ContentType="application/vnd.openxmlformats-officedocument.presentationml.notesSlide+xml"/>
  <Override PartName="/ppt/tags/tag51.xml" ContentType="application/vnd.openxmlformats-officedocument.presentationml.tags+xml"/>
  <Override PartName="/ppt/notesSlides/notesSlide48.xml" ContentType="application/vnd.openxmlformats-officedocument.presentationml.notesSlide+xml"/>
  <Override PartName="/ppt/tags/tag52.xml" ContentType="application/vnd.openxmlformats-officedocument.presentationml.tags+xml"/>
  <Override PartName="/ppt/notesSlides/notesSlide49.xml" ContentType="application/vnd.openxmlformats-officedocument.presentationml.notesSlide+xml"/>
  <Override PartName="/ppt/tags/tag53.xml" ContentType="application/vnd.openxmlformats-officedocument.presentationml.tags+xml"/>
  <Override PartName="/ppt/notesSlides/notesSlide50.xml" ContentType="application/vnd.openxmlformats-officedocument.presentationml.notesSlide+xml"/>
  <Override PartName="/ppt/tags/tag54.xml" ContentType="application/vnd.openxmlformats-officedocument.presentationml.tags+xml"/>
  <Override PartName="/ppt/notesSlides/notesSlide51.xml" ContentType="application/vnd.openxmlformats-officedocument.presentationml.notesSlide+xml"/>
  <Override PartName="/ppt/tags/tag55.xml" ContentType="application/vnd.openxmlformats-officedocument.presentationml.tags+xml"/>
  <Override PartName="/ppt/notesSlides/notesSlide52.xml" ContentType="application/vnd.openxmlformats-officedocument.presentationml.notesSlide+xml"/>
  <Override PartName="/ppt/tags/tag56.xml" ContentType="application/vnd.openxmlformats-officedocument.presentationml.tags+xml"/>
  <Override PartName="/ppt/notesSlides/notesSlide53.xml" ContentType="application/vnd.openxmlformats-officedocument.presentationml.notesSlide+xml"/>
  <Override PartName="/ppt/tags/tag57.xml" ContentType="application/vnd.openxmlformats-officedocument.presentationml.tags+xml"/>
  <Override PartName="/ppt/notesSlides/notesSlide54.xml" ContentType="application/vnd.openxmlformats-officedocument.presentationml.notesSlide+xml"/>
  <Override PartName="/ppt/tags/tag58.xml" ContentType="application/vnd.openxmlformats-officedocument.presentationml.tags+xml"/>
  <Override PartName="/ppt/notesSlides/notesSlide55.xml" ContentType="application/vnd.openxmlformats-officedocument.presentationml.notesSlide+xml"/>
  <Override PartName="/ppt/tags/tag59.xml" ContentType="application/vnd.openxmlformats-officedocument.presentationml.tags+xml"/>
  <Override PartName="/ppt/notesSlides/notesSlide56.xml" ContentType="application/vnd.openxmlformats-officedocument.presentationml.notesSlide+xml"/>
  <Override PartName="/ppt/tags/tag60.xml" ContentType="application/vnd.openxmlformats-officedocument.presentationml.tags+xml"/>
  <Override PartName="/ppt/notesSlides/notesSlide57.xml" ContentType="application/vnd.openxmlformats-officedocument.presentationml.notesSlide+xml"/>
  <Override PartName="/ppt/tags/tag61.xml" ContentType="application/vnd.openxmlformats-officedocument.presentationml.tags+xml"/>
  <Override PartName="/ppt/notesSlides/notesSlide58.xml" ContentType="application/vnd.openxmlformats-officedocument.presentationml.notesSlide+xml"/>
  <Override PartName="/ppt/tags/tag62.xml" ContentType="application/vnd.openxmlformats-officedocument.presentationml.tags+xml"/>
  <Override PartName="/ppt/notesSlides/notesSlide59.xml" ContentType="application/vnd.openxmlformats-officedocument.presentationml.notesSlide+xml"/>
  <Override PartName="/ppt/tags/tag63.xml" ContentType="application/vnd.openxmlformats-officedocument.presentationml.tags+xml"/>
  <Override PartName="/ppt/notesSlides/notesSlide60.xml" ContentType="application/vnd.openxmlformats-officedocument.presentationml.notesSlide+xml"/>
  <Override PartName="/ppt/tags/tag64.xml" ContentType="application/vnd.openxmlformats-officedocument.presentationml.tags+xml"/>
  <Override PartName="/ppt/notesSlides/notesSlide61.xml" ContentType="application/vnd.openxmlformats-officedocument.presentationml.notesSlide+xml"/>
  <Override PartName="/ppt/tags/tag65.xml" ContentType="application/vnd.openxmlformats-officedocument.presentationml.tags+xml"/>
  <Override PartName="/ppt/notesSlides/notesSlide62.xml" ContentType="application/vnd.openxmlformats-officedocument.presentationml.notesSlide+xml"/>
  <Override PartName="/ppt/tags/tag66.xml" ContentType="application/vnd.openxmlformats-officedocument.presentationml.tags+xml"/>
  <Override PartName="/ppt/notesSlides/notesSlide63.xml" ContentType="application/vnd.openxmlformats-officedocument.presentationml.notesSlide+xml"/>
  <Override PartName="/ppt/tags/tag67.xml" ContentType="application/vnd.openxmlformats-officedocument.presentationml.tags+xml"/>
  <Override PartName="/ppt/notesSlides/notesSlide64.xml" ContentType="application/vnd.openxmlformats-officedocument.presentationml.notesSlide+xml"/>
  <Override PartName="/ppt/tags/tag68.xml" ContentType="application/vnd.openxmlformats-officedocument.presentationml.tags+xml"/>
  <Override PartName="/ppt/notesSlides/notesSlide65.xml" ContentType="application/vnd.openxmlformats-officedocument.presentationml.notesSlide+xml"/>
  <Override PartName="/ppt/tags/tag69.xml" ContentType="application/vnd.openxmlformats-officedocument.presentationml.tags+xml"/>
  <Override PartName="/ppt/notesSlides/notesSlide66.xml" ContentType="application/vnd.openxmlformats-officedocument.presentationml.notesSlide+xml"/>
  <Override PartName="/ppt/tags/tag70.xml" ContentType="application/vnd.openxmlformats-officedocument.presentationml.tags+xml"/>
  <Override PartName="/ppt/notesSlides/notesSlide67.xml" ContentType="application/vnd.openxmlformats-officedocument.presentationml.notesSlide+xml"/>
  <Override PartName="/ppt/tags/tag71.xml" ContentType="application/vnd.openxmlformats-officedocument.presentationml.tags+xml"/>
  <Override PartName="/ppt/notesSlides/notesSlide68.xml" ContentType="application/vnd.openxmlformats-officedocument.presentationml.notesSlide+xml"/>
  <Override PartName="/ppt/tags/tag72.xml" ContentType="application/vnd.openxmlformats-officedocument.presentationml.tags+xml"/>
  <Override PartName="/ppt/notesSlides/notesSlide69.xml" ContentType="application/vnd.openxmlformats-officedocument.presentationml.notesSlide+xml"/>
  <Override PartName="/ppt/tags/tag73.xml" ContentType="application/vnd.openxmlformats-officedocument.presentationml.tags+xml"/>
  <Override PartName="/ppt/notesSlides/notesSlide70.xml" ContentType="application/vnd.openxmlformats-officedocument.presentationml.notesSlide+xml"/>
  <Override PartName="/ppt/tags/tag74.xml" ContentType="application/vnd.openxmlformats-officedocument.presentationml.tags+xml"/>
  <Override PartName="/ppt/notesSlides/notesSlide71.xml" ContentType="application/vnd.openxmlformats-officedocument.presentationml.notesSlide+xml"/>
  <Override PartName="/ppt/tags/tag75.xml" ContentType="application/vnd.openxmlformats-officedocument.presentationml.tags+xml"/>
  <Override PartName="/ppt/notesSlides/notesSlide72.xml" ContentType="application/vnd.openxmlformats-officedocument.presentationml.notesSlide+xml"/>
  <Override PartName="/ppt/tags/tag76.xml" ContentType="application/vnd.openxmlformats-officedocument.presentationml.tags+xml"/>
  <Override PartName="/ppt/notesSlides/notesSlide73.xml" ContentType="application/vnd.openxmlformats-officedocument.presentationml.notesSlide+xml"/>
  <Override PartName="/ppt/tags/tag77.xml" ContentType="application/vnd.openxmlformats-officedocument.presentationml.tags+xml"/>
  <Override PartName="/ppt/notesSlides/notesSlide74.xml" ContentType="application/vnd.openxmlformats-officedocument.presentationml.notesSlide+xml"/>
  <Override PartName="/ppt/tags/tag78.xml" ContentType="application/vnd.openxmlformats-officedocument.presentationml.tags+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tags/tag79.xml" ContentType="application/vnd.openxmlformats-officedocument.presentationml.tags+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9"/>
  </p:notesMasterIdLst>
  <p:handoutMasterIdLst>
    <p:handoutMasterId r:id="rId80"/>
  </p:handoutMasterIdLst>
  <p:sldIdLst>
    <p:sldId id="256" r:id="rId2"/>
    <p:sldId id="401" r:id="rId3"/>
    <p:sldId id="402" r:id="rId4"/>
    <p:sldId id="476" r:id="rId5"/>
    <p:sldId id="412" r:id="rId6"/>
    <p:sldId id="475" r:id="rId7"/>
    <p:sldId id="413" r:id="rId8"/>
    <p:sldId id="414" r:id="rId9"/>
    <p:sldId id="415" r:id="rId10"/>
    <p:sldId id="321" r:id="rId11"/>
    <p:sldId id="416" r:id="rId12"/>
    <p:sldId id="417" r:id="rId13"/>
    <p:sldId id="418" r:id="rId14"/>
    <p:sldId id="282" r:id="rId15"/>
    <p:sldId id="419" r:id="rId16"/>
    <p:sldId id="420" r:id="rId17"/>
    <p:sldId id="421" r:id="rId18"/>
    <p:sldId id="422" r:id="rId19"/>
    <p:sldId id="472" r:id="rId20"/>
    <p:sldId id="473" r:id="rId21"/>
    <p:sldId id="474" r:id="rId22"/>
    <p:sldId id="423" r:id="rId23"/>
    <p:sldId id="397" r:id="rId24"/>
    <p:sldId id="424" r:id="rId25"/>
    <p:sldId id="425" r:id="rId26"/>
    <p:sldId id="426" r:id="rId27"/>
    <p:sldId id="427" r:id="rId28"/>
    <p:sldId id="428" r:id="rId29"/>
    <p:sldId id="429" r:id="rId30"/>
    <p:sldId id="430" r:id="rId31"/>
    <p:sldId id="431" r:id="rId32"/>
    <p:sldId id="535" r:id="rId33"/>
    <p:sldId id="534" r:id="rId34"/>
    <p:sldId id="477" r:id="rId35"/>
    <p:sldId id="433" r:id="rId36"/>
    <p:sldId id="434" r:id="rId37"/>
    <p:sldId id="435" r:id="rId38"/>
    <p:sldId id="466" r:id="rId39"/>
    <p:sldId id="467" r:id="rId40"/>
    <p:sldId id="468" r:id="rId41"/>
    <p:sldId id="469" r:id="rId42"/>
    <p:sldId id="410" r:id="rId43"/>
    <p:sldId id="436" r:id="rId44"/>
    <p:sldId id="437" r:id="rId45"/>
    <p:sldId id="438" r:id="rId46"/>
    <p:sldId id="439" r:id="rId47"/>
    <p:sldId id="440" r:id="rId48"/>
    <p:sldId id="441" r:id="rId49"/>
    <p:sldId id="442" r:id="rId50"/>
    <p:sldId id="443" r:id="rId51"/>
    <p:sldId id="448" r:id="rId52"/>
    <p:sldId id="445" r:id="rId53"/>
    <p:sldId id="446" r:id="rId54"/>
    <p:sldId id="447" r:id="rId55"/>
    <p:sldId id="536" r:id="rId56"/>
    <p:sldId id="450" r:id="rId57"/>
    <p:sldId id="451" r:id="rId58"/>
    <p:sldId id="452" r:id="rId59"/>
    <p:sldId id="453" r:id="rId60"/>
    <p:sldId id="454" r:id="rId61"/>
    <p:sldId id="457" r:id="rId62"/>
    <p:sldId id="607" r:id="rId63"/>
    <p:sldId id="459" r:id="rId64"/>
    <p:sldId id="608" r:id="rId65"/>
    <p:sldId id="609" r:id="rId66"/>
    <p:sldId id="610" r:id="rId67"/>
    <p:sldId id="611" r:id="rId68"/>
    <p:sldId id="612" r:id="rId69"/>
    <p:sldId id="613" r:id="rId70"/>
    <p:sldId id="470" r:id="rId71"/>
    <p:sldId id="471" r:id="rId72"/>
    <p:sldId id="463" r:id="rId73"/>
    <p:sldId id="464" r:id="rId74"/>
    <p:sldId id="465" r:id="rId75"/>
    <p:sldId id="345" r:id="rId76"/>
    <p:sldId id="533" r:id="rId77"/>
    <p:sldId id="260" r:id="rId78"/>
  </p:sldIdLst>
  <p:sldSz cx="12192000" cy="6858000"/>
  <p:notesSz cx="6858000" cy="9144000"/>
  <p:custDataLst>
    <p:tags r:id="rId8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bik, Gabriel" initials="KG" lastIdx="13"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9121"/>
    <a:srgbClr val="4F7C3F"/>
    <a:srgbClr val="FF9933"/>
    <a:srgbClr val="CCFFFF"/>
    <a:srgbClr val="FFFFCC"/>
    <a:srgbClr val="0000FF"/>
    <a:srgbClr val="33CC33"/>
    <a:srgbClr val="CC0066"/>
    <a:srgbClr val="FF9999"/>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39" autoAdjust="0"/>
    <p:restoredTop sz="93475" autoAdjust="0"/>
  </p:normalViewPr>
  <p:slideViewPr>
    <p:cSldViewPr snapToGrid="0" snapToObjects="1">
      <p:cViewPr varScale="1">
        <p:scale>
          <a:sx n="86" d="100"/>
          <a:sy n="86" d="100"/>
        </p:scale>
        <p:origin x="240" y="272"/>
      </p:cViewPr>
      <p:guideLst/>
    </p:cSldViewPr>
  </p:slideViewPr>
  <p:notesTextViewPr>
    <p:cViewPr>
      <p:scale>
        <a:sx n="100" d="100"/>
        <a:sy n="100" d="100"/>
      </p:scale>
      <p:origin x="0" y="0"/>
    </p:cViewPr>
  </p:notesTextViewPr>
  <p:notesViewPr>
    <p:cSldViewPr snapToGrid="0" snapToObjects="1">
      <p:cViewPr varScale="1">
        <p:scale>
          <a:sx n="71" d="100"/>
          <a:sy n="71" d="100"/>
        </p:scale>
        <p:origin x="1184"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tags" Target="tags/tag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manualLayout>
          <c:layoutTarget val="inner"/>
          <c:xMode val="edge"/>
          <c:yMode val="edge"/>
          <c:x val="0.28014743151076299"/>
          <c:y val="0.12763186670493801"/>
          <c:w val="0.42903379658323498"/>
          <c:h val="0.87236813329506202"/>
        </c:manualLayout>
      </c:layout>
      <c:pieChart>
        <c:varyColors val="1"/>
        <c:ser>
          <c:idx val="0"/>
          <c:order val="0"/>
          <c:tx>
            <c:strRef>
              <c:f>Sheet1!$B$1</c:f>
              <c:strCache>
                <c:ptCount val="1"/>
                <c:pt idx="0">
                  <c:v>IP Addresses (1024 total IPs)</c:v>
                </c:pt>
              </c:strCache>
            </c:strRef>
          </c:tx>
          <c:spPr>
            <a:solidFill>
              <a:schemeClr val="accent6">
                <a:lumMod val="40000"/>
                <a:lumOff val="60000"/>
              </a:schemeClr>
            </a:solidFill>
            <a:ln>
              <a:solidFill>
                <a:schemeClr val="bg2">
                  <a:lumMod val="10000"/>
                </a:schemeClr>
              </a:solidFill>
            </a:ln>
          </c:spPr>
          <c:dPt>
            <c:idx val="0"/>
            <c:bubble3D val="0"/>
            <c:spPr>
              <a:solidFill>
                <a:schemeClr val="accent6">
                  <a:lumMod val="40000"/>
                  <a:lumOff val="60000"/>
                </a:schemeClr>
              </a:solidFill>
              <a:ln w="19050">
                <a:solidFill>
                  <a:schemeClr val="bg2">
                    <a:lumMod val="10000"/>
                  </a:schemeClr>
                </a:solidFill>
              </a:ln>
              <a:effectLst/>
            </c:spPr>
            <c:extLst>
              <c:ext xmlns:c16="http://schemas.microsoft.com/office/drawing/2014/chart" uri="{C3380CC4-5D6E-409C-BE32-E72D297353CC}">
                <c16:uniqueId val="{00000001-D027-40C6-8E0A-632A6CC1219C}"/>
              </c:ext>
            </c:extLst>
          </c:dPt>
          <c:dPt>
            <c:idx val="1"/>
            <c:bubble3D val="0"/>
            <c:spPr>
              <a:solidFill>
                <a:schemeClr val="accent6">
                  <a:lumMod val="40000"/>
                  <a:lumOff val="60000"/>
                </a:schemeClr>
              </a:solidFill>
              <a:ln w="19050">
                <a:solidFill>
                  <a:schemeClr val="bg2">
                    <a:lumMod val="10000"/>
                  </a:schemeClr>
                </a:solidFill>
              </a:ln>
              <a:effectLst/>
            </c:spPr>
            <c:extLst>
              <c:ext xmlns:c16="http://schemas.microsoft.com/office/drawing/2014/chart" uri="{C3380CC4-5D6E-409C-BE32-E72D297353CC}">
                <c16:uniqueId val="{00000003-D027-40C6-8E0A-632A6CC1219C}"/>
              </c:ext>
            </c:extLst>
          </c:dPt>
          <c:dPt>
            <c:idx val="2"/>
            <c:bubble3D val="0"/>
            <c:spPr>
              <a:solidFill>
                <a:schemeClr val="accent6">
                  <a:lumMod val="40000"/>
                  <a:lumOff val="60000"/>
                </a:schemeClr>
              </a:solidFill>
              <a:ln w="19050">
                <a:solidFill>
                  <a:schemeClr val="bg2">
                    <a:lumMod val="10000"/>
                  </a:schemeClr>
                </a:solidFill>
              </a:ln>
              <a:effectLst/>
            </c:spPr>
            <c:extLst>
              <c:ext xmlns:c16="http://schemas.microsoft.com/office/drawing/2014/chart" uri="{C3380CC4-5D6E-409C-BE32-E72D297353CC}">
                <c16:uniqueId val="{00000005-D027-40C6-8E0A-632A6CC1219C}"/>
              </c:ext>
            </c:extLst>
          </c:dPt>
          <c:dPt>
            <c:idx val="3"/>
            <c:bubble3D val="0"/>
            <c:spPr>
              <a:solidFill>
                <a:schemeClr val="accent6">
                  <a:lumMod val="40000"/>
                  <a:lumOff val="60000"/>
                </a:schemeClr>
              </a:solidFill>
              <a:ln w="19050">
                <a:solidFill>
                  <a:schemeClr val="bg2">
                    <a:lumMod val="10000"/>
                  </a:schemeClr>
                </a:solidFill>
              </a:ln>
              <a:effectLst/>
            </c:spPr>
            <c:extLst>
              <c:ext xmlns:c16="http://schemas.microsoft.com/office/drawing/2014/chart" uri="{C3380CC4-5D6E-409C-BE32-E72D297353CC}">
                <c16:uniqueId val="{00000007-D027-40C6-8E0A-632A6CC1219C}"/>
              </c:ext>
            </c:extLst>
          </c:dPt>
          <c:dLbls>
            <c:dLbl>
              <c:idx val="0"/>
              <c:layout>
                <c:manualLayout>
                  <c:x val="0.13339507958345115"/>
                  <c:y val="0.23273528395728499"/>
                </c:manualLayout>
              </c:layout>
              <c:dLblPos val="bestFi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1-D027-40C6-8E0A-632A6CC1219C}"/>
                </c:ext>
              </c:extLst>
            </c:dLbl>
            <c:dLbl>
              <c:idx val="1"/>
              <c:dLblPos val="ctr"/>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3-D027-40C6-8E0A-632A6CC1219C}"/>
                </c:ext>
              </c:extLst>
            </c:dLbl>
            <c:dLbl>
              <c:idx val="2"/>
              <c:dLblPos val="ctr"/>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5-D027-40C6-8E0A-632A6CC1219C}"/>
                </c:ext>
              </c:extLst>
            </c:dLbl>
            <c:dLbl>
              <c:idx val="3"/>
              <c:dLblPos val="ctr"/>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7-D027-40C6-8E0A-632A6CC1219C}"/>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Amazon Ember Medium" panose="020B0603020204030204" pitchFamily="34" charset="0"/>
                    <a:ea typeface="Amazon Ember Medium" panose="020B0603020204030204" pitchFamily="34" charset="0"/>
                    <a:cs typeface="Amazon Ember Medium" panose="020B0603020204030204" pitchFamily="34" charset="0"/>
                  </a:defRPr>
                </a:pPr>
                <a:endParaRPr lang="en-US"/>
              </a:p>
            </c:txPr>
            <c:dLblPos val="bestFit"/>
            <c:showLegendKey val="0"/>
            <c:showVal val="1"/>
            <c:showCatName val="1"/>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Subnet 1</c:v>
                </c:pt>
                <c:pt idx="1">
                  <c:v>Subnet 2</c:v>
                </c:pt>
                <c:pt idx="2">
                  <c:v>Subnet 3</c:v>
                </c:pt>
                <c:pt idx="3">
                  <c:v>Subnet 4</c:v>
                </c:pt>
              </c:strCache>
            </c:strRef>
          </c:cat>
          <c:val>
            <c:numRef>
              <c:f>Sheet1!$B$2:$B$5</c:f>
              <c:numCache>
                <c:formatCode>General</c:formatCode>
                <c:ptCount val="4"/>
                <c:pt idx="0">
                  <c:v>251</c:v>
                </c:pt>
                <c:pt idx="1">
                  <c:v>251</c:v>
                </c:pt>
                <c:pt idx="2">
                  <c:v>251</c:v>
                </c:pt>
                <c:pt idx="3">
                  <c:v>251</c:v>
                </c:pt>
              </c:numCache>
            </c:numRef>
          </c:val>
          <c:extLst>
            <c:ext xmlns:c16="http://schemas.microsoft.com/office/drawing/2014/chart" uri="{C3380CC4-5D6E-409C-BE32-E72D297353CC}">
              <c16:uniqueId val="{00000008-D027-40C6-8E0A-632A6CC1219C}"/>
            </c:ext>
          </c:extLst>
        </c:ser>
        <c:dLbls>
          <c:dLblPos val="bestFit"/>
          <c:showLegendKey val="0"/>
          <c:showVal val="1"/>
          <c:showCatName val="0"/>
          <c:showSerName val="0"/>
          <c:showPercent val="0"/>
          <c:showBubbleSize val="0"/>
          <c:showLeaderLines val="1"/>
        </c:dLbls>
        <c:firstSliceAng val="27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6">
  <a:schemeClr val="accent3"/>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893DF8-D520-BB40-837C-91CE1787B0EB}" type="datetimeFigureOut">
              <a:rPr lang="en-US" smtClean="0"/>
              <a:t>4/9/19</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98FB97-EEE8-A641-B9BA-ACE8418557CD}" type="slidenum">
              <a:rPr lang="en-US" smtClean="0"/>
              <a:t>‹#›</a:t>
            </a:fld>
            <a:endParaRPr lang="en-US" dirty="0"/>
          </a:p>
        </p:txBody>
      </p:sp>
    </p:spTree>
    <p:extLst>
      <p:ext uri="{BB962C8B-B14F-4D97-AF65-F5344CB8AC3E}">
        <p14:creationId xmlns:p14="http://schemas.microsoft.com/office/powerpoint/2010/main" val="14852696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EFA781-CA11-2141-A5F7-C7B0DDD8E00E}" type="datetimeFigureOut">
              <a:rPr lang="en-US" smtClean="0"/>
              <a:t>4/9/19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35696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docs.aws.amazon.com/AmazonVPC/latest/UserGuide/VPC_Networking.html"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aws.amazon.com/vpc/latest/userguide/VPC_Subnets.html"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docs.aws.amazon.com/AmazonVPC/latest/UserGuide/VPC_VPN.html"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aws.amazon.com/directconnect/resiliency-recommendation/"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i="0" kern="1200" dirty="0">
                <a:solidFill>
                  <a:schemeClr val="tx1"/>
                </a:solidFill>
                <a:effectLst/>
                <a:latin typeface="Calibri" panose="020F0502020204030204" pitchFamily="34" charset="0"/>
                <a:ea typeface="+mn-ea"/>
                <a:cs typeface="+mn-cs"/>
              </a:rPr>
              <a:t>Welcome to Module 2: Designing Your Environment.</a:t>
            </a:r>
          </a:p>
          <a:p>
            <a:r>
              <a:rPr lang="en-US" sz="1000" i="0" kern="1200" dirty="0">
                <a:solidFill>
                  <a:schemeClr val="tx1"/>
                </a:solidFill>
                <a:effectLst/>
                <a:latin typeface="Calibri" panose="020F0502020204030204" pitchFamily="34" charset="0"/>
                <a:ea typeface="+mn-ea"/>
                <a:cs typeface="+mn-cs"/>
              </a:rPr>
              <a:t> </a:t>
            </a:r>
          </a:p>
          <a:p>
            <a:r>
              <a:rPr lang="en-US" sz="1000" i="0" kern="1200" dirty="0">
                <a:solidFill>
                  <a:schemeClr val="tx1"/>
                </a:solidFill>
                <a:effectLst/>
                <a:latin typeface="Calibri" panose="020F0502020204030204" pitchFamily="34" charset="0"/>
                <a:ea typeface="+mn-ea"/>
                <a:cs typeface="+mn-cs"/>
              </a:rPr>
              <a:t>This module guides you through how architects design their Amazon Web Services, or AWS, environments. It also establishes guidelines and patterns for selecting AWS Regions, Availability Zones, Multi-Accounts, Multi-VPCs, and subnet structures. These concepts are conveyed through a mixture of recommendations, best practices, design patterns, and questions meant to be used by architects to determine the full requirements of their solution.</a:t>
            </a:r>
          </a:p>
        </p:txBody>
      </p:sp>
    </p:spTree>
    <p:extLst>
      <p:ext uri="{BB962C8B-B14F-4D97-AF65-F5344CB8AC3E}">
        <p14:creationId xmlns:p14="http://schemas.microsoft.com/office/powerpoint/2010/main" val="128511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have determined where you want to host your data, consider how many Availability Zones you should use. </a:t>
            </a:r>
          </a:p>
        </p:txBody>
      </p:sp>
    </p:spTree>
    <p:extLst>
      <p:ext uri="{BB962C8B-B14F-4D97-AF65-F5344CB8AC3E}">
        <p14:creationId xmlns:p14="http://schemas.microsoft.com/office/powerpoint/2010/main" val="2643332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600"/>
              </a:spcAft>
              <a:buClrTx/>
              <a:buSzTx/>
              <a:buFontTx/>
              <a:buNone/>
              <a:tabLst/>
              <a:defRPr/>
            </a:pPr>
            <a:r>
              <a:rPr lang="en-US" dirty="0"/>
              <a:t>The best recommendation is to start with two Availability Zones per Region. </a:t>
            </a:r>
          </a:p>
          <a:p>
            <a:pPr marL="0" marR="0" lvl="1" indent="0" algn="l" defTabSz="457200" rtl="0" eaLnBrk="1" fontAlgn="auto" latinLnBrk="0" hangingPunct="1">
              <a:lnSpc>
                <a:spcPct val="100000"/>
              </a:lnSpc>
              <a:spcBef>
                <a:spcPts val="0"/>
              </a:spcBef>
              <a:spcAft>
                <a:spcPts val="600"/>
              </a:spcAft>
              <a:buClrTx/>
              <a:buSzTx/>
              <a:buFontTx/>
              <a:buNone/>
              <a:tabLst/>
              <a:defRPr/>
            </a:pPr>
            <a:r>
              <a:rPr lang="en-US" dirty="0"/>
              <a:t>If resources in one Availability Zone are unreachable, your application shouldn’t fail. </a:t>
            </a:r>
          </a:p>
          <a:p>
            <a:pPr marL="0" marR="0" lvl="1" indent="0" algn="l" defTabSz="457200" rtl="0" eaLnBrk="1" fontAlgn="auto" latinLnBrk="0" hangingPunct="1">
              <a:lnSpc>
                <a:spcPct val="100000"/>
              </a:lnSpc>
              <a:spcBef>
                <a:spcPts val="0"/>
              </a:spcBef>
              <a:spcAft>
                <a:spcPts val="600"/>
              </a:spcAft>
              <a:buClrTx/>
              <a:buSzTx/>
              <a:buFontTx/>
              <a:buNone/>
              <a:tabLst/>
              <a:defRPr/>
            </a:pPr>
            <a:endParaRPr lang="en-US" dirty="0"/>
          </a:p>
          <a:p>
            <a:pPr marL="0" marR="0" lvl="1" indent="0" algn="l" defTabSz="457200" rtl="0" eaLnBrk="1" fontAlgn="auto" latinLnBrk="0" hangingPunct="1">
              <a:lnSpc>
                <a:spcPct val="100000"/>
              </a:lnSpc>
              <a:spcBef>
                <a:spcPts val="0"/>
              </a:spcBef>
              <a:spcAft>
                <a:spcPts val="600"/>
              </a:spcAft>
              <a:buClrTx/>
              <a:buSzTx/>
              <a:buFontTx/>
              <a:buNone/>
              <a:tabLst/>
              <a:defRPr/>
            </a:pPr>
            <a:r>
              <a:rPr lang="en-US" dirty="0"/>
              <a:t>Most applications can be designed to support two Availability Zones, but may not benefit from more, because they use data sources that only support primary and secondary failures. </a:t>
            </a:r>
          </a:p>
          <a:p>
            <a:pPr marL="0" marR="0" lvl="1" indent="0" algn="l" defTabSz="457200" rtl="0" eaLnBrk="1" fontAlgn="auto" latinLnBrk="0" hangingPunct="1">
              <a:lnSpc>
                <a:spcPct val="100000"/>
              </a:lnSpc>
              <a:spcBef>
                <a:spcPts val="0"/>
              </a:spcBef>
              <a:spcAft>
                <a:spcPts val="600"/>
              </a:spcAft>
              <a:buClrTx/>
              <a:buSzTx/>
              <a:buFontTx/>
              <a:buNone/>
              <a:tabLst/>
              <a:defRPr/>
            </a:pPr>
            <a:endParaRPr lang="en-US" dirty="0"/>
          </a:p>
          <a:p>
            <a:pPr marL="0" marR="0" lvl="1" indent="0" algn="l" defTabSz="457200" rtl="0" eaLnBrk="1" fontAlgn="auto" latinLnBrk="0" hangingPunct="1">
              <a:lnSpc>
                <a:spcPct val="100000"/>
              </a:lnSpc>
              <a:spcBef>
                <a:spcPts val="0"/>
              </a:spcBef>
              <a:spcAft>
                <a:spcPts val="600"/>
              </a:spcAft>
              <a:buClrTx/>
              <a:buSzTx/>
              <a:buFontTx/>
              <a:buNone/>
              <a:tabLst/>
              <a:defRPr/>
            </a:pPr>
            <a:r>
              <a:rPr lang="en-US" dirty="0"/>
              <a:t>For heavy Amazon EC2 Spot instance usage or data sources that go beyond active or passive, such as Amazon </a:t>
            </a:r>
            <a:r>
              <a:rPr lang="en-US" dirty="0" err="1"/>
              <a:t>DynamoDB</a:t>
            </a:r>
            <a:r>
              <a:rPr lang="en-US" dirty="0"/>
              <a:t>, there might be a benefit to using more than two Availability Zones. However, using more than two Availability Zones isn’t usually cost-effective.</a:t>
            </a:r>
          </a:p>
        </p:txBody>
      </p:sp>
    </p:spTree>
    <p:extLst>
      <p:ext uri="{BB962C8B-B14F-4D97-AF65-F5344CB8AC3E}">
        <p14:creationId xmlns:p14="http://schemas.microsoft.com/office/powerpoint/2010/main" val="11843281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chart shows an example architecture that uses two Availability Zones, an elastic load balancer that distributes traffic between them, and an internet gateway. If one of the web servers becomes unavailable, the load balancer recognizes this change and stops distributing traffic to the unhealthy instance.</a:t>
            </a:r>
          </a:p>
          <a:p>
            <a:endParaRPr lang="en-US" dirty="0"/>
          </a:p>
          <a:p>
            <a:r>
              <a:rPr lang="en-US" dirty="0"/>
              <a:t>This architecture ensures that if there's a problem in one of the Availability Zones where a component resides, your application is still available. Customers shouldn’t experience any differences if a failure occurs. </a:t>
            </a:r>
          </a:p>
        </p:txBody>
      </p:sp>
    </p:spTree>
    <p:extLst>
      <p:ext uri="{BB962C8B-B14F-4D97-AF65-F5344CB8AC3E}">
        <p14:creationId xmlns:p14="http://schemas.microsoft.com/office/powerpoint/2010/main" val="1979024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review a few scenarios. How many Availability Zones should be recommended for each scenario?</a:t>
            </a:r>
          </a:p>
          <a:p>
            <a:endParaRPr lang="en-US" dirty="0"/>
          </a:p>
          <a:p>
            <a:r>
              <a:rPr lang="en-US" dirty="0"/>
              <a:t>For applications that heavily use Amazon EC2 Spot Instances, two Availability Zones should be recommended, or you can use more for additional price options. Because Amazon EC2 Spot instances are priced according to Availability Zone, you could use two Availability Zones to get the best price, even when prices change.</a:t>
            </a:r>
          </a:p>
          <a:p>
            <a:endParaRPr lang="en-US" dirty="0"/>
          </a:p>
          <a:p>
            <a:r>
              <a:rPr lang="en-US" dirty="0"/>
              <a:t>For applications that have data sources such as MySQL, Microsoft SQL Server, and Oracle, two Availability Zones should be used to support both active and passive.</a:t>
            </a:r>
          </a:p>
          <a:p>
            <a:endParaRPr lang="en-US" dirty="0"/>
          </a:p>
          <a:p>
            <a:r>
              <a:rPr lang="en-US" dirty="0"/>
              <a:t>For applications with data sources such as Cassandra or MongoDB, two or more Availability Zones should be used for extremely high availability.</a:t>
            </a:r>
          </a:p>
        </p:txBody>
      </p:sp>
    </p:spTree>
    <p:extLst>
      <p:ext uri="{BB962C8B-B14F-4D97-AF65-F5344CB8AC3E}">
        <p14:creationId xmlns:p14="http://schemas.microsoft.com/office/powerpoint/2010/main" val="1500172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a:t>
            </a:r>
            <a:r>
              <a:rPr lang="en-US" sz="1200" b="0" i="1" kern="1200" dirty="0">
                <a:solidFill>
                  <a:schemeClr val="tx1"/>
                </a:solidFill>
                <a:effectLst/>
                <a:latin typeface="+mn-lt"/>
                <a:ea typeface="+mn-ea"/>
                <a:cs typeface="+mn-cs"/>
              </a:rPr>
              <a:t>virtual private cloud</a:t>
            </a:r>
            <a:r>
              <a:rPr lang="en-US" sz="1200" b="0" i="0" kern="1200" dirty="0">
                <a:solidFill>
                  <a:schemeClr val="tx1"/>
                </a:solidFill>
                <a:effectLst/>
                <a:latin typeface="+mn-lt"/>
                <a:ea typeface="+mn-ea"/>
                <a:cs typeface="+mn-cs"/>
              </a:rPr>
              <a:t> (VPC) is a virtual network dedicated to your AWS account. It is logically isolated from other virtual networks in the AWS Cloud. You can launch your AWS resources, such as Amazon EC2 instances, into your VPC. You can specify an IP address range for the VPC, add subnets, associate security groups, and configure route tables. </a:t>
            </a:r>
            <a:r>
              <a:rPr lang="en-US" dirty="0"/>
              <a:t>Now, let’s consider if you should fit everything into one Virtual Private Cloud.</a:t>
            </a:r>
          </a:p>
        </p:txBody>
      </p:sp>
    </p:spTree>
    <p:extLst>
      <p:ext uri="{BB962C8B-B14F-4D97-AF65-F5344CB8AC3E}">
        <p14:creationId xmlns:p14="http://schemas.microsoft.com/office/powerpoint/2010/main" val="36643582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limited use cases where one Virtual Private Cloud could be appropriate.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High-performance computing environments might work best entirely within a single VPC, as a single VPC environment will have lower latency than one that’s spread across multiple VPCs.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use of Microsoft Active directory for identity management might best be limited to one VPC for the strongest security measures.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small, single applications that are managed by one person or a very small team, it might be easiest to use one Virtual Private Cloud.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most cases, there are two primary patterns for organizing your infrastructure:  Multi-VPC or Multi-Account. </a:t>
            </a:r>
          </a:p>
        </p:txBody>
      </p:sp>
    </p:spTree>
    <p:extLst>
      <p:ext uri="{BB962C8B-B14F-4D97-AF65-F5344CB8AC3E}">
        <p14:creationId xmlns:p14="http://schemas.microsoft.com/office/powerpoint/2010/main" val="3542914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Multi-VPC pattern has one Region with four different VPCs—shared services, development, test, and production each have their own VPC. </a:t>
            </a:r>
          </a:p>
          <a:p>
            <a:endParaRPr lang="en-US" dirty="0"/>
          </a:p>
          <a:p>
            <a:r>
              <a:rPr lang="en-US" dirty="0"/>
              <a:t>With the Multi-Account pattern, you can have multiple Amazon web services accounts with the same information—such as shared services, development, test and production—instead of having multiple VPCs. </a:t>
            </a:r>
          </a:p>
        </p:txBody>
      </p:sp>
    </p:spTree>
    <p:extLst>
      <p:ext uri="{BB962C8B-B14F-4D97-AF65-F5344CB8AC3E}">
        <p14:creationId xmlns:p14="http://schemas.microsoft.com/office/powerpoint/2010/main" val="12269213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Multi-VPC pattern with one account is easier to maintain for smaller organizations.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Multi-VPC patterns are best suited for a single team or for organizations, such as Managed Service Providers, or MSPs, that maintain full control over the provisioning and management of all resources in each application environment. Limited teams make maintaining standards and managing access far easier.</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For example, a single team developing a large e-commerce application might use this pattern when the developers have full access to the development and production environments. Also, this pattern is very common with Managed Service Providers who manage all resources in test and production.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 exception would be governance and compliance standards that might require workload isolation, regardless of organizational complexity.</a:t>
            </a:r>
          </a:p>
        </p:txBody>
      </p:sp>
    </p:spTree>
    <p:extLst>
      <p:ext uri="{BB962C8B-B14F-4D97-AF65-F5344CB8AC3E}">
        <p14:creationId xmlns:p14="http://schemas.microsoft.com/office/powerpoint/2010/main" val="12690260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457200" rtl="0" eaLnBrk="1" fontAlgn="auto" latinLnBrk="0" hangingPunct="1">
              <a:lnSpc>
                <a:spcPct val="100000"/>
              </a:lnSpc>
              <a:spcBef>
                <a:spcPts val="0"/>
              </a:spcBef>
              <a:spcAft>
                <a:spcPts val="600"/>
              </a:spcAft>
              <a:buClrTx/>
              <a:buSzTx/>
              <a:buFontTx/>
              <a:buNone/>
              <a:tabLst/>
              <a:defRPr/>
            </a:pPr>
            <a:r>
              <a:rPr lang="en-US"/>
              <a:t>Multi-Account patterns are best suited for larger organizations, organizations with multiple IT teams, and medium-sized organizations that anticipate rapid growth. </a:t>
            </a:r>
          </a:p>
          <a:p>
            <a:pPr marL="0" marR="0" lvl="2" indent="0" algn="l" defTabSz="457200" rtl="0" eaLnBrk="1" fontAlgn="auto" latinLnBrk="0" hangingPunct="1">
              <a:lnSpc>
                <a:spcPct val="100000"/>
              </a:lnSpc>
              <a:spcBef>
                <a:spcPts val="0"/>
              </a:spcBef>
              <a:spcAft>
                <a:spcPts val="600"/>
              </a:spcAft>
              <a:buClrTx/>
              <a:buSzTx/>
              <a:buFontTx/>
              <a:buNone/>
              <a:tabLst/>
              <a:defRPr/>
            </a:pPr>
            <a:endParaRPr lang="en-US"/>
          </a:p>
          <a:p>
            <a:pPr marL="0" marR="0" lvl="2" indent="0" algn="l" defTabSz="457200" rtl="0" eaLnBrk="1" fontAlgn="auto" latinLnBrk="0" hangingPunct="1">
              <a:lnSpc>
                <a:spcPct val="100000"/>
              </a:lnSpc>
              <a:spcBef>
                <a:spcPts val="0"/>
              </a:spcBef>
              <a:spcAft>
                <a:spcPts val="600"/>
              </a:spcAft>
              <a:buClrTx/>
              <a:buSzTx/>
              <a:buFontTx/>
              <a:buNone/>
              <a:tabLst/>
              <a:defRPr/>
            </a:pPr>
            <a:r>
              <a:rPr lang="en-US"/>
              <a:t>Why? This is because managing access and standards can be challenging in more complex organizations.</a:t>
            </a:r>
          </a:p>
          <a:p>
            <a:pPr marL="0" marR="0" lvl="2" indent="0" algn="l" defTabSz="457200" rtl="0" eaLnBrk="1" fontAlgn="auto" latinLnBrk="0" hangingPunct="1">
              <a:lnSpc>
                <a:spcPct val="100000"/>
              </a:lnSpc>
              <a:spcBef>
                <a:spcPts val="0"/>
              </a:spcBef>
              <a:spcAft>
                <a:spcPts val="600"/>
              </a:spcAft>
              <a:buClrTx/>
              <a:buSzTx/>
              <a:buFontTx/>
              <a:buNone/>
              <a:tabLst/>
              <a:defRPr/>
            </a:pPr>
            <a:endParaRPr lang="en-US"/>
          </a:p>
          <a:p>
            <a:pPr marL="0" marR="0" lvl="2" indent="0" algn="l" defTabSz="457200" rtl="0" eaLnBrk="1" fontAlgn="auto" latinLnBrk="0" hangingPunct="1">
              <a:lnSpc>
                <a:spcPct val="100000"/>
              </a:lnSpc>
              <a:spcBef>
                <a:spcPts val="0"/>
              </a:spcBef>
              <a:spcAft>
                <a:spcPts val="600"/>
              </a:spcAft>
              <a:buClrTx/>
              <a:buSzTx/>
              <a:buFontTx/>
              <a:buNone/>
              <a:tabLst/>
              <a:defRPr/>
            </a:pPr>
            <a:r>
              <a:rPr lang="en-US"/>
              <a:t>Don't just think about where your team is today, but consider where your team will be in five years. It's easier with larger companies to manage with multiple accounts, versus having everything inside of one account with multiple VPCs. </a:t>
            </a:r>
          </a:p>
          <a:p>
            <a:pPr marL="0" marR="0" lvl="2" indent="0" algn="l" defTabSz="457200" rtl="0" eaLnBrk="1" fontAlgn="auto" latinLnBrk="0" hangingPunct="1">
              <a:lnSpc>
                <a:spcPct val="100000"/>
              </a:lnSpc>
              <a:spcBef>
                <a:spcPts val="0"/>
              </a:spcBef>
              <a:spcAft>
                <a:spcPts val="600"/>
              </a:spcAft>
              <a:buClrTx/>
              <a:buSzTx/>
              <a:buFontTx/>
              <a:buNone/>
              <a:tabLst/>
              <a:defRPr/>
            </a:pPr>
            <a:endParaRPr lang="en-US" dirty="0"/>
          </a:p>
          <a:p>
            <a:pPr marL="0" marR="0" lvl="2" indent="0" algn="l" defTabSz="457200" rtl="0" eaLnBrk="1" fontAlgn="auto" latinLnBrk="0" hangingPunct="1">
              <a:lnSpc>
                <a:spcPct val="100000"/>
              </a:lnSpc>
              <a:spcBef>
                <a:spcPts val="0"/>
              </a:spcBef>
              <a:spcAft>
                <a:spcPts val="600"/>
              </a:spcAft>
              <a:buClrTx/>
              <a:buSzTx/>
              <a:buFontTx/>
              <a:buNone/>
              <a:tabLst/>
              <a:defRPr/>
            </a:pPr>
            <a:endParaRPr lang="en-US" dirty="0"/>
          </a:p>
        </p:txBody>
      </p:sp>
    </p:spTree>
    <p:extLst>
      <p:ext uri="{BB962C8B-B14F-4D97-AF65-F5344CB8AC3E}">
        <p14:creationId xmlns:p14="http://schemas.microsoft.com/office/powerpoint/2010/main" val="23763649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558255"/>
          </a:xfrm>
        </p:spPr>
        <p:txBody>
          <a:bodyPr/>
          <a:lstStyle/>
          <a:p>
            <a:r>
              <a:rPr lang="en-US" dirty="0"/>
              <a:t>AWS Organizations is an account management service you can use to centrally apply policy-based controls across multiple accounts in the AWS Cloud. You can consolidate all of your AWS accounts into an organization, and arrange all AWS accounts into distinct organizational units. </a:t>
            </a:r>
          </a:p>
          <a:p>
            <a:endParaRPr lang="en-US" dirty="0"/>
          </a:p>
          <a:p>
            <a:r>
              <a:rPr lang="en-US" dirty="0"/>
              <a:t>Organizations includes consolidated billing and account management capabilities that enable you to better meet the budgetary, security, and compliance needs of your business.</a:t>
            </a:r>
          </a:p>
        </p:txBody>
      </p:sp>
    </p:spTree>
    <p:extLst>
      <p:ext uri="{BB962C8B-B14F-4D97-AF65-F5344CB8AC3E}">
        <p14:creationId xmlns:p14="http://schemas.microsoft.com/office/powerpoint/2010/main" val="4160064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ea typeface="+mn-ea"/>
                <a:cs typeface="+mn-cs"/>
              </a:rPr>
              <a:t>In Parts 1, 2, and 3, you will look at choosing a Region, selecting an Availability Zone, and Virtual Private Cloud (or VPC). In parts 4 and 5, you will gain a further understanding of what VPCs and subnets are, including default VPCs and default subnets. Part 6 reviews controlling VPC traffic, Part 7 discusses connecting multiple VPCs, and Part 8 reveals how to integrate on-premises components. The module wraps up in Part 9, with a review of VPC best practices and an exercise to improve this architecture. </a:t>
            </a:r>
          </a:p>
        </p:txBody>
      </p:sp>
    </p:spTree>
    <p:extLst>
      <p:ext uri="{BB962C8B-B14F-4D97-AF65-F5344CB8AC3E}">
        <p14:creationId xmlns:p14="http://schemas.microsoft.com/office/powerpoint/2010/main" val="17440270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3" y="4560570"/>
            <a:ext cx="5440678" cy="326391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kern="1200" dirty="0">
                <a:solidFill>
                  <a:schemeClr val="tx1"/>
                </a:solidFill>
                <a:effectLst/>
              </a:rPr>
              <a:t>As an administrator of the master account of an organization, there is a hierarchical</a:t>
            </a:r>
            <a:r>
              <a:rPr lang="en-US" b="0" i="0" kern="1200" baseline="0" dirty="0">
                <a:solidFill>
                  <a:schemeClr val="tx1"/>
                </a:solidFill>
                <a:effectLst/>
              </a:rPr>
              <a:t> grouping of your accounts, so </a:t>
            </a:r>
            <a:r>
              <a:rPr lang="en-US" b="0" i="0" kern="1200" dirty="0">
                <a:solidFill>
                  <a:schemeClr val="tx1"/>
                </a:solidFill>
                <a:effectLst/>
              </a:rPr>
              <a:t>you can restrict which AWS services the users and roles in each member account can access. This restriction even overrides the administrators of member accounts in the organization. When Organizations blocks access to a service or action for a member account, a user or role in that account can't access any prohibited service or action, even if an administrator of a member account explicitly grants such permissions in an IAM policy. Organization permissions overrule account permissions.</a:t>
            </a:r>
            <a:endParaRPr lang="en-US" dirty="0"/>
          </a:p>
          <a:p>
            <a:endParaRPr lang="en-US" b="0" i="0" kern="1200" dirty="0">
              <a:solidFill>
                <a:schemeClr val="tx1"/>
              </a:solidFill>
              <a:effectLst/>
            </a:endParaRPr>
          </a:p>
          <a:p>
            <a:r>
              <a:rPr lang="en-US" b="0" i="0" kern="1200" dirty="0">
                <a:solidFill>
                  <a:schemeClr val="tx1"/>
                </a:solidFill>
                <a:effectLst/>
              </a:rPr>
              <a:t>IAM provides granular control over users and roles in individual accounts. Organizations expands that control to the account level by giving you control over what users and roles in an account or a group of accounts can do. The resulting permissions are the logical intersection of what is allowed by Organizations at the account level, and what permissions are explicitly granted by IAM at the user or role level within that account. In other words, the user can access only what is allowed by both Organizations policies and IAM policies. If either blocks an operation, the user can't access that operation.</a:t>
            </a:r>
          </a:p>
          <a:p>
            <a:endParaRPr lang="en-US" b="0" i="0" kern="1200" dirty="0">
              <a:solidFill>
                <a:schemeClr val="tx1"/>
              </a:solidFill>
              <a:effectLst/>
            </a:endParaRPr>
          </a:p>
          <a:p>
            <a:r>
              <a:rPr lang="en-US" b="0" i="0" kern="1200" dirty="0">
                <a:solidFill>
                  <a:schemeClr val="tx1"/>
                </a:solidFill>
                <a:effectLst/>
              </a:rPr>
              <a:t>Organizations integrate with other Amazon web services.</a:t>
            </a:r>
            <a:r>
              <a:rPr lang="en-US" b="0" i="0" kern="1200" baseline="0" dirty="0">
                <a:solidFill>
                  <a:schemeClr val="tx1"/>
                </a:solidFill>
                <a:effectLst/>
              </a:rPr>
              <a:t> </a:t>
            </a:r>
            <a:r>
              <a:rPr lang="en-US" b="0" i="0" kern="1200" dirty="0">
                <a:solidFill>
                  <a:schemeClr val="tx1"/>
                </a:solidFill>
                <a:effectLst/>
              </a:rPr>
              <a:t>You can enable select Amazon web services to access accounts in your organization and perform actions on the resources in the accounts. When you configure another service and authorize it to integrate with your organization, Organizations creates an IAM service-linked role in each member account. The service-linked role has predefined IAM permissions that allow the other service to perform specific tasks in your organization's accounts. For this service to work, all accounts in an organization have a service-linked role that enables AWS Organizations to create other service-linked roles. These other roles are required by the AWS services that you configure to perform organizational-level tasks. These additional service-linked roles come with policies that enable the specified service to perform only those tasks that are required by your configuration choices. </a:t>
            </a:r>
          </a:p>
          <a:p>
            <a:endParaRPr lang="en-US" b="0" i="0" kern="1200" dirty="0">
              <a:solidFill>
                <a:schemeClr val="tx1"/>
              </a:solidFill>
              <a:effectLst/>
            </a:endParaRPr>
          </a:p>
          <a:p>
            <a:r>
              <a:rPr lang="en-US" b="0" i="0" kern="1200" dirty="0">
                <a:solidFill>
                  <a:schemeClr val="tx1"/>
                </a:solidFill>
                <a:effectLst/>
              </a:rPr>
              <a:t>As a service that is accessed through computers in data centers around the world, AWS Organizations uses a distributed computing model called </a:t>
            </a:r>
            <a:r>
              <a:rPr lang="en-US" b="0" i="1" kern="1200" dirty="0">
                <a:solidFill>
                  <a:schemeClr val="tx1"/>
                </a:solidFill>
                <a:effectLst/>
              </a:rPr>
              <a:t>eventual consistency</a:t>
            </a:r>
            <a:r>
              <a:rPr lang="en-US" b="0" i="0" kern="1200" dirty="0">
                <a:solidFill>
                  <a:schemeClr val="tx1"/>
                </a:solidFill>
                <a:effectLst/>
              </a:rPr>
              <a:t>. Any change that you make in Organizations takes time to become visible from all possible endpoints. Some of the delay results from the time it takes to send the data from server to server, or from replication zone to replication zone. Organizations also uses caching to improve performance, but in some cases this can add time.</a:t>
            </a:r>
            <a:r>
              <a:rPr lang="en-US" b="0" i="0" kern="1200" baseline="0" dirty="0">
                <a:solidFill>
                  <a:schemeClr val="tx1"/>
                </a:solidFill>
                <a:effectLst/>
              </a:rPr>
              <a:t> T</a:t>
            </a:r>
            <a:r>
              <a:rPr lang="en-US" b="0" i="0" kern="1200" dirty="0">
                <a:solidFill>
                  <a:schemeClr val="tx1"/>
                </a:solidFill>
                <a:effectLst/>
              </a:rPr>
              <a:t>he change might not be visible until the previously cached data times out.</a:t>
            </a:r>
          </a:p>
          <a:p>
            <a:endParaRPr lang="en-US" b="0" i="0" kern="1200" dirty="0">
              <a:solidFill>
                <a:schemeClr val="tx1"/>
              </a:solidFill>
              <a:effectLst/>
            </a:endParaRPr>
          </a:p>
          <a:p>
            <a:r>
              <a:rPr lang="en-US" b="0" i="0" kern="1200" dirty="0">
                <a:solidFill>
                  <a:schemeClr val="tx1"/>
                </a:solidFill>
                <a:effectLst/>
              </a:rPr>
              <a:t>Design your global applications to account for these potential delays and ensure that they work as expected, even when a change made in one location is not instantly visible at another.</a:t>
            </a:r>
          </a:p>
          <a:p>
            <a:endParaRPr lang="en-US" dirty="0"/>
          </a:p>
        </p:txBody>
      </p:sp>
    </p:spTree>
    <p:extLst>
      <p:ext uri="{BB962C8B-B14F-4D97-AF65-F5344CB8AC3E}">
        <p14:creationId xmlns:p14="http://schemas.microsoft.com/office/powerpoint/2010/main" val="28290843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32435" y="4400549"/>
            <a:ext cx="5810491" cy="4245739"/>
          </a:xfrm>
        </p:spPr>
        <p:txBody>
          <a:bodyPr/>
          <a:lstStyle/>
          <a:p>
            <a:r>
              <a:rPr lang="en-US" b="0" i="0" kern="1200" dirty="0">
                <a:solidFill>
                  <a:schemeClr val="tx1"/>
                </a:solidFill>
                <a:effectLst/>
              </a:rPr>
              <a:t>The diagram displayed in the slide shows a basic organization that consists of seven accounts, which are organized into four organizational units, or OUs, under the root. The organization also has several policies that are attached to some of the OUs, or directly attached to accounts. </a:t>
            </a:r>
          </a:p>
          <a:p>
            <a:endParaRPr lang="en-US" b="0" i="0" kern="1200" dirty="0">
              <a:solidFill>
                <a:schemeClr val="tx1"/>
              </a:solidFill>
              <a:effectLst/>
            </a:endParaRPr>
          </a:p>
          <a:p>
            <a:r>
              <a:rPr lang="en-US" b="0" i="0" kern="1200" dirty="0">
                <a:solidFill>
                  <a:schemeClr val="tx1"/>
                </a:solidFill>
                <a:effectLst/>
              </a:rPr>
              <a:t>Let’s review the definitions for each of these items. </a:t>
            </a:r>
          </a:p>
          <a:p>
            <a:endParaRPr lang="en-US" b="0" i="0" kern="1200" dirty="0">
              <a:solidFill>
                <a:schemeClr val="tx1"/>
              </a:solidFill>
              <a:effectLst/>
            </a:endParaRPr>
          </a:p>
          <a:p>
            <a:r>
              <a:rPr lang="en-US" b="0" i="0" kern="1200" dirty="0">
                <a:solidFill>
                  <a:schemeClr val="tx1"/>
                </a:solidFill>
                <a:effectLst/>
              </a:rPr>
              <a:t>An organization is an entity that you create to consolidate your AWS accounts. You can use the AWS Organizations console to centrally view and manage all of your accounts within your organization. An organization has one master account</a:t>
            </a:r>
            <a:r>
              <a:rPr lang="en-US" b="0" i="0" kern="1200" baseline="0" dirty="0">
                <a:solidFill>
                  <a:schemeClr val="tx1"/>
                </a:solidFill>
                <a:effectLst/>
              </a:rPr>
              <a:t> </a:t>
            </a:r>
            <a:r>
              <a:rPr lang="en-US" b="0" i="0" kern="1200" dirty="0">
                <a:solidFill>
                  <a:schemeClr val="tx1"/>
                </a:solidFill>
                <a:effectLst/>
              </a:rPr>
              <a:t>along with zero or more member accounts. You can organize the accounts in a hierarchical, tree-like structure with a root at the top and organizational units nested under the root. Each account can be located directly in the root, or placed in one of the OUs in the hierarchy. An organization has the functionality that is determined by the feature set that you enable.</a:t>
            </a:r>
          </a:p>
          <a:p>
            <a:endParaRPr lang="en-US" b="0" i="0" kern="1200" dirty="0">
              <a:solidFill>
                <a:schemeClr val="tx1"/>
              </a:solidFill>
              <a:effectLst/>
            </a:endParaRPr>
          </a:p>
          <a:p>
            <a:r>
              <a:rPr lang="en-US" b="0" i="0" kern="1200" dirty="0">
                <a:solidFill>
                  <a:schemeClr val="tx1"/>
                </a:solidFill>
                <a:effectLst/>
              </a:rPr>
              <a:t>The root is the parent container for all the accounts for your organization. If you apply a policy to the root, it applies to all the organizational unit and accounts in the organization.</a:t>
            </a:r>
          </a:p>
          <a:p>
            <a:endParaRPr lang="en-US" b="0" i="0" kern="1200" dirty="0">
              <a:solidFill>
                <a:schemeClr val="tx1"/>
              </a:solidFill>
              <a:effectLst/>
            </a:endParaRPr>
          </a:p>
          <a:p>
            <a:r>
              <a:rPr lang="en-US" b="0" i="0" kern="1200" dirty="0">
                <a:solidFill>
                  <a:schemeClr val="tx1"/>
                </a:solidFill>
                <a:effectLst/>
              </a:rPr>
              <a:t>An organization unit (or OU) is a container for accounts within a root. An OU also can contain other OUs, which enables you to create a hierarchy that resembles an upside-down tree. This hierarchy has a root at the top, and the branches of OUs reach down, which end in accounts that are like the leaves of the tree. When you attach a policy to one of the nodes in the hierarchy, it flows down and affects all the branches (OUs) and leaves (accounts) that are beneath it. An OU can have exactly one parent, and currently each account can be a member of exactly one OU.</a:t>
            </a:r>
          </a:p>
          <a:p>
            <a:endParaRPr lang="en-US" b="0" i="0" kern="1200" dirty="0">
              <a:solidFill>
                <a:schemeClr val="tx1"/>
              </a:solidFill>
              <a:effectLst/>
            </a:endParaRPr>
          </a:p>
          <a:p>
            <a:r>
              <a:rPr lang="en-US" b="0" i="0" kern="1200" dirty="0">
                <a:solidFill>
                  <a:schemeClr val="tx1"/>
                </a:solidFill>
                <a:effectLst/>
              </a:rPr>
              <a:t>An account is a standard AWS account that contains your AWS resources. You can attach a policy to an account and apply controls to only that one account.</a:t>
            </a:r>
          </a:p>
          <a:p>
            <a:r>
              <a:rPr lang="en-US" b="0" i="0" kern="1200" dirty="0">
                <a:solidFill>
                  <a:schemeClr val="tx1"/>
                </a:solidFill>
                <a:effectLst/>
              </a:rPr>
              <a:t>An organization has one account that is designed as the master account. This is the account that creates the organization. The rest of the accounts that belong to an organization are called member accounts. From the organization's master account, you can create accounts in the organization, invite other existing accounts to the organization, remove accounts from the organization, manage invitations, and apply policies to entities within the organization, such as roots, OUs, or accounts. An account can be a member of only one organization at a time.</a:t>
            </a:r>
          </a:p>
          <a:p>
            <a:endParaRPr lang="en-US" b="0" i="0" kern="1200" dirty="0">
              <a:solidFill>
                <a:schemeClr val="tx1"/>
              </a:solidFill>
              <a:effectLst/>
            </a:endParaRPr>
          </a:p>
          <a:p>
            <a:r>
              <a:rPr lang="en-US" b="0" i="0" kern="1200" dirty="0">
                <a:solidFill>
                  <a:schemeClr val="tx1"/>
                </a:solidFill>
                <a:effectLst/>
              </a:rPr>
              <a:t>The master account has the responsibilities of a payer account, and it’s responsible for paying all charges that are accrued by the member accounts. If you previously had a Consolidated Billing family of accounts, your accounts were migrated to a new organization in AWS Organizations, and the payer account in your Consolidated Billing family has become the master account in your organization. All linked accounts in the Consolidated Billing family become member accounts in the organization, and continue to be linked to the master account. Your bills continue to reflect the relationship between the payer account and the linked accounts.</a:t>
            </a:r>
          </a:p>
          <a:p>
            <a:endParaRPr lang="en-US" b="0" i="0" kern="1200" dirty="0">
              <a:solidFill>
                <a:schemeClr val="tx1"/>
              </a:solidFill>
              <a:effectLst/>
            </a:endParaRPr>
          </a:p>
          <a:p>
            <a:r>
              <a:rPr lang="en-US" b="0" i="0" kern="1200" dirty="0">
                <a:solidFill>
                  <a:schemeClr val="tx1"/>
                </a:solidFill>
                <a:effectLst/>
              </a:rPr>
              <a:t>An invitation is the process of asking another account to join your organization. An invitation can be issued only by the organization's master account, and it’s extended to either the account ID or email address that is associated with the invited account. After the invited account accepts an invitation, it becomes a member account in the organization. Invitations also can be sent to all current member accounts when the organization needs all members to approve the change from supporting only consolidated billing features to supporting all features in the organization. Invitations work by accounts exchanging handshakes. Although you might not see handshakes when you work in the AWS Organizations console, you must work directly with handshakes if you use the AWS Command Line Interface, or AWS CLI, or AWS Organizations API.</a:t>
            </a:r>
          </a:p>
          <a:p>
            <a:endParaRPr lang="en-US" b="0" i="0" kern="1200" dirty="0">
              <a:solidFill>
                <a:schemeClr val="tx1"/>
              </a:solidFill>
              <a:effectLst/>
            </a:endParaRPr>
          </a:p>
          <a:p>
            <a:r>
              <a:rPr lang="en-US" b="0" i="0" kern="1200" dirty="0">
                <a:solidFill>
                  <a:schemeClr val="tx1"/>
                </a:solidFill>
                <a:effectLst/>
              </a:rPr>
              <a:t>A handshake is a multi-step process of exchanging information between two parties. One of its primary uses in AWS Organizations is to serve as the underlying implementation for invitations. Handshake messages are passed between and responded to by the handshake initiator and the recipient so that it ensures that both parties always know the current status. Handshakes are also used when you change the organization from supporting only consolidated billing features to supporting all features that Organizations offer. </a:t>
            </a:r>
          </a:p>
          <a:p>
            <a:endParaRPr lang="en-US" b="0" i="0" kern="1200" dirty="0">
              <a:solidFill>
                <a:schemeClr val="tx1"/>
              </a:solidFill>
              <a:effectLst/>
            </a:endParaRPr>
          </a:p>
          <a:p>
            <a:r>
              <a:rPr lang="en-US" b="0" i="0" kern="1200" dirty="0">
                <a:solidFill>
                  <a:schemeClr val="tx1"/>
                </a:solidFill>
                <a:effectLst/>
              </a:rPr>
              <a:t>A service control policy, or SCP, is a policy that specifies the services and actions that users and roles can use in the accounts that the SCP affects. SCPs are similar to IAM permission policies except that they don't grant any permissions. Instead, SCPs are filters that allow only the specified services and actions to be used in affected accounts. Even if a user is granted full administrator permissions with an IAM permission policy, any access that is not explicitly allowed or that is explicitly denied by the SCPs that affect that account is blocked. For example, if you assign an SCP that allows only database service access to your "database" account, then any user, group, or role in that account is denied access to any other service's operations. SCPs are available only when you enable all features in your organization. You can attach an SCP to the following entities:</a:t>
            </a:r>
          </a:p>
          <a:p>
            <a:endParaRPr lang="en-US" b="0" i="0" kern="1200" dirty="0">
              <a:solidFill>
                <a:schemeClr val="tx1"/>
              </a:solidFill>
              <a:effectLst/>
            </a:endParaRPr>
          </a:p>
          <a:p>
            <a:pPr marL="0" indent="0">
              <a:buFont typeface="Arial" panose="020B0604020202020204" pitchFamily="34" charset="0"/>
              <a:buNone/>
            </a:pPr>
            <a:r>
              <a:rPr lang="en-US" b="0" i="0" kern="1200" dirty="0">
                <a:solidFill>
                  <a:schemeClr val="tx1"/>
                </a:solidFill>
                <a:effectLst/>
              </a:rPr>
              <a:t>•</a:t>
            </a:r>
            <a:r>
              <a:rPr lang="en-US" b="0" i="0" kern="1200" baseline="0" dirty="0">
                <a:solidFill>
                  <a:schemeClr val="tx1"/>
                </a:solidFill>
                <a:effectLst/>
              </a:rPr>
              <a:t> </a:t>
            </a:r>
            <a:r>
              <a:rPr lang="en-US" b="0" i="0" kern="1200" dirty="0">
                <a:solidFill>
                  <a:schemeClr val="tx1"/>
                </a:solidFill>
                <a:effectLst/>
              </a:rPr>
              <a:t>A root, which affects all accounts in the organization</a:t>
            </a:r>
          </a:p>
          <a:p>
            <a:pPr marL="0" indent="0">
              <a:buFont typeface="Arial" panose="020B0604020202020204" pitchFamily="34" charset="0"/>
              <a:buNone/>
            </a:pPr>
            <a:r>
              <a:rPr lang="en-US" b="0" i="0" kern="1200" dirty="0">
                <a:solidFill>
                  <a:schemeClr val="tx1"/>
                </a:solidFill>
                <a:effectLst/>
              </a:rPr>
              <a:t>•</a:t>
            </a:r>
            <a:r>
              <a:rPr lang="en-US" b="0" i="0" kern="1200" baseline="0" dirty="0">
                <a:solidFill>
                  <a:schemeClr val="tx1"/>
                </a:solidFill>
                <a:effectLst/>
              </a:rPr>
              <a:t> </a:t>
            </a:r>
            <a:r>
              <a:rPr lang="en-US" b="0" i="0" kern="1200" dirty="0">
                <a:solidFill>
                  <a:schemeClr val="tx1"/>
                </a:solidFill>
                <a:effectLst/>
              </a:rPr>
              <a:t>An OU, which affects all accounts in that OU and all accounts in any OUs in that OU subtree</a:t>
            </a:r>
          </a:p>
          <a:p>
            <a:pPr marL="0" indent="0">
              <a:buFont typeface="Arial" panose="020B0604020202020204" pitchFamily="34" charset="0"/>
              <a:buNone/>
            </a:pPr>
            <a:r>
              <a:rPr lang="en-US" b="0" i="0" kern="1200" dirty="0">
                <a:solidFill>
                  <a:schemeClr val="tx1"/>
                </a:solidFill>
                <a:effectLst/>
              </a:rPr>
              <a:t>•</a:t>
            </a:r>
            <a:r>
              <a:rPr lang="en-US" b="0" i="0" kern="1200" baseline="0" dirty="0">
                <a:solidFill>
                  <a:schemeClr val="tx1"/>
                </a:solidFill>
                <a:effectLst/>
              </a:rPr>
              <a:t> </a:t>
            </a:r>
            <a:r>
              <a:rPr lang="en-US" b="0" i="0" kern="1200" dirty="0">
                <a:solidFill>
                  <a:schemeClr val="tx1"/>
                </a:solidFill>
                <a:effectLst/>
              </a:rPr>
              <a:t>Or an individual account</a:t>
            </a:r>
          </a:p>
        </p:txBody>
      </p:sp>
    </p:spTree>
    <p:extLst>
      <p:ext uri="{BB962C8B-B14F-4D97-AF65-F5344CB8AC3E}">
        <p14:creationId xmlns:p14="http://schemas.microsoft.com/office/powerpoint/2010/main" val="10724539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majority of AWS services do not actually sit within a VPC. Although Amazon EC2 instances are configured with public IP addresses, network traffic between AWS Regions traverse the AWS global network backbone by default, which typically provides more consistent, lower-latency network connectivity than equivalent internet-based connections. On occasion, some traffic between Regions uses the public internet.</a:t>
            </a:r>
          </a:p>
          <a:p>
            <a:endParaRPr lang="en-US" dirty="0"/>
          </a:p>
          <a:p>
            <a:r>
              <a:rPr lang="en-US" dirty="0"/>
              <a:t>If you use the public internet for to connect to popular services like Amazon S3 or Amazon </a:t>
            </a:r>
            <a:r>
              <a:rPr lang="en-US" dirty="0" err="1"/>
              <a:t>DynamoDB</a:t>
            </a:r>
            <a:r>
              <a:rPr lang="en-US" dirty="0"/>
              <a:t>, you should use a VPC endpoint. You can use a VPC endpoint to privately connect your VPC to supported AWS services and to VPC endpoint services that are powered by </a:t>
            </a:r>
            <a:r>
              <a:rPr lang="en-US" dirty="0" err="1"/>
              <a:t>PrivateLink</a:t>
            </a:r>
            <a:r>
              <a:rPr lang="en-US" dirty="0"/>
              <a:t> without using an internet gateway; network address translation, or NAT, device; VPN connection, or AWS Direct Connect connection. Instances in your VPC do not require public IP addresses to communicate with resources in the service. Traffic between your VPC and the other service does not leave the Amazon network.</a:t>
            </a:r>
          </a:p>
          <a:p>
            <a:endParaRPr lang="en-US" dirty="0"/>
          </a:p>
          <a:p>
            <a:r>
              <a:rPr lang="en-US" dirty="0"/>
              <a:t>To learn more, go to the VPC Networking Components page in the Amazon VPC documentation.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hlinkClick r:id="rId3"/>
              </a:rPr>
              <a:t>http://docs.aws.amazon.com/AmazonVPC/latest/UserGuide/VPC_Networking.html</a:t>
            </a:r>
            <a:r>
              <a:rPr lang="en-US"/>
              <a:t> </a:t>
            </a:r>
          </a:p>
          <a:p>
            <a:endParaRPr lang="en-US" dirty="0"/>
          </a:p>
        </p:txBody>
      </p:sp>
    </p:spTree>
    <p:extLst>
      <p:ext uri="{BB962C8B-B14F-4D97-AF65-F5344CB8AC3E}">
        <p14:creationId xmlns:p14="http://schemas.microsoft.com/office/powerpoint/2010/main" val="24867212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understand how to divide your VPC into subnets. </a:t>
            </a:r>
          </a:p>
        </p:txBody>
      </p:sp>
    </p:spTree>
    <p:extLst>
      <p:ext uri="{BB962C8B-B14F-4D97-AF65-F5344CB8AC3E}">
        <p14:creationId xmlns:p14="http://schemas.microsoft.com/office/powerpoint/2010/main" val="39409118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create your Virtual</a:t>
            </a:r>
            <a:r>
              <a:rPr lang="en-US" baseline="0" dirty="0"/>
              <a:t> Private Cloud</a:t>
            </a:r>
            <a:r>
              <a:rPr lang="en-US" dirty="0"/>
              <a:t>, you specify its set of IP addresses with Classless Inter-Domain</a:t>
            </a:r>
            <a:r>
              <a:rPr lang="en-US" baseline="0" dirty="0"/>
              <a:t> Routing (or </a:t>
            </a:r>
            <a:r>
              <a:rPr lang="en-US" dirty="0"/>
              <a:t>CIDR) notation. CIDR notation is a simplified way to show a specific range of IP addresses.</a:t>
            </a:r>
          </a:p>
          <a:p>
            <a:endParaRPr lang="en-US" dirty="0"/>
          </a:p>
          <a:p>
            <a:r>
              <a:rPr lang="en-US" dirty="0"/>
              <a:t>Displayed is the example: 10.0.0.0/16. This IP gives us all the available IP’s displayed in the range from 10.0.0.0 to 10.0.255.255.</a:t>
            </a:r>
          </a:p>
          <a:p>
            <a:br>
              <a:rPr lang="en-US" dirty="0"/>
            </a:br>
            <a:r>
              <a:rPr lang="en-US" dirty="0"/>
              <a:t>So how does that work and what does the 16 tell us? Let’s review this in</a:t>
            </a:r>
            <a:r>
              <a:rPr lang="en-US" baseline="0" dirty="0"/>
              <a:t> more depth as we continue. </a:t>
            </a:r>
            <a:endParaRPr lang="en-US" dirty="0"/>
          </a:p>
          <a:p>
            <a:endParaRPr lang="en-US" dirty="0"/>
          </a:p>
        </p:txBody>
      </p:sp>
    </p:spTree>
    <p:extLst>
      <p:ext uri="{BB962C8B-B14F-4D97-AF65-F5344CB8AC3E}">
        <p14:creationId xmlns:p14="http://schemas.microsoft.com/office/powerpoint/2010/main" val="15523649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set of 3 digits in an IP address represents a set of 8 binary values (or 8 bits).</a:t>
            </a:r>
          </a:p>
          <a:p>
            <a:endParaRPr lang="en-US" dirty="0"/>
          </a:p>
        </p:txBody>
      </p:sp>
    </p:spTree>
    <p:extLst>
      <p:ext uri="{BB962C8B-B14F-4D97-AF65-F5344CB8AC3E}">
        <p14:creationId xmlns:p14="http://schemas.microsoft.com/office/powerpoint/2010/main" val="21088222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16 in the Classless Inter-Domain Routing notation example represents how many of those bits are "locked down" and cannot change. </a:t>
            </a:r>
            <a:r>
              <a:rPr lang="en-US" baseline="0" dirty="0"/>
              <a:t>This means that you only have a certain amount of bits left to use as IP addresses. </a:t>
            </a:r>
            <a:endParaRPr lang="en-US" dirty="0"/>
          </a:p>
        </p:txBody>
      </p:sp>
    </p:spTree>
    <p:extLst>
      <p:ext uri="{BB962C8B-B14F-4D97-AF65-F5344CB8AC3E}">
        <p14:creationId xmlns:p14="http://schemas.microsoft.com/office/powerpoint/2010/main" val="12421828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The unlocked bits can change between 1 and 0, allowing the full range of possible values. </a:t>
            </a:r>
          </a:p>
          <a:p>
            <a:endParaRPr lang="en-US" dirty="0"/>
          </a:p>
        </p:txBody>
      </p:sp>
    </p:spTree>
    <p:extLst>
      <p:ext uri="{BB962C8B-B14F-4D97-AF65-F5344CB8AC3E}">
        <p14:creationId xmlns:p14="http://schemas.microsoft.com/office/powerpoint/2010/main" val="24723042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Now we can see the lowest IP address available, all the way up to the highest IP address. </a:t>
            </a:r>
            <a:endParaRPr lang="en-US" dirty="0"/>
          </a:p>
          <a:p>
            <a:endParaRPr lang="en-US" dirty="0"/>
          </a:p>
        </p:txBody>
      </p:sp>
    </p:spTree>
    <p:extLst>
      <p:ext uri="{BB962C8B-B14F-4D97-AF65-F5344CB8AC3E}">
        <p14:creationId xmlns:p14="http://schemas.microsoft.com/office/powerpoint/2010/main" val="24064861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Amazon VPCs can use CIDR ranges between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16 and /28.</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this means is that under CIDR, you have bits that are dedicated to your network, and bits that are available to IP addresses. The larger the number under CIDR, the fewer the numbers that are left for use by IP addresses because the CIDR numbers are bits that are locked for the network. It's a tradeoff: a larger number means a smaller the number of IP addresses.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every one step a CIDR range increases, the total number of IP addresses is cut in half. </a:t>
            </a:r>
          </a:p>
          <a:p>
            <a:pPr marL="0" indent="0" algn="l">
              <a:buNone/>
            </a:pPr>
            <a:endParaRPr lang="en-US" b="0" baseline="0" dirty="0">
              <a:solidFill>
                <a:schemeClr val="tx1"/>
              </a:solidFill>
              <a:latin typeface="+mn-lt"/>
              <a:ea typeface="+mn-ea"/>
              <a:cs typeface="+mn-cs"/>
            </a:endParaRPr>
          </a:p>
          <a:p>
            <a:pPr algn="l"/>
            <a:endParaRPr lang="en-US" dirty="0"/>
          </a:p>
        </p:txBody>
      </p:sp>
    </p:spTree>
    <p:extLst>
      <p:ext uri="{BB962C8B-B14F-4D97-AF65-F5344CB8AC3E}">
        <p14:creationId xmlns:p14="http://schemas.microsoft.com/office/powerpoint/2010/main" val="1389189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ea typeface="+mn-ea"/>
                <a:cs typeface="+mn-cs"/>
              </a:rPr>
              <a:t>Upon completing this module, you will be able to:</a:t>
            </a:r>
          </a:p>
          <a:p>
            <a:pPr marL="171450" lvl="0" indent="-171450">
              <a:buFont typeface="Arial" panose="020B0604020202020204" pitchFamily="34" charset="0"/>
              <a:buChar char="•"/>
            </a:pPr>
            <a:r>
              <a:rPr lang="en-US" sz="1000" kern="1200" dirty="0">
                <a:solidFill>
                  <a:schemeClr val="tx1"/>
                </a:solidFill>
                <a:effectLst/>
                <a:latin typeface="Calibri" panose="020F0502020204030204" pitchFamily="34" charset="0"/>
                <a:ea typeface="+mn-ea"/>
                <a:cs typeface="+mn-cs"/>
              </a:rPr>
              <a:t>Discuss how to design systems that are secure, reliable, high performing, and cost efficient.</a:t>
            </a:r>
          </a:p>
          <a:p>
            <a:pPr marL="171450" lvl="0" indent="-171450">
              <a:buFont typeface="Arial" panose="020B0604020202020204" pitchFamily="34" charset="0"/>
              <a:buChar char="•"/>
            </a:pPr>
            <a:r>
              <a:rPr lang="en-US" sz="1000" kern="1200" dirty="0">
                <a:solidFill>
                  <a:schemeClr val="tx1"/>
                </a:solidFill>
                <a:effectLst/>
                <a:latin typeface="Calibri" panose="020F0502020204030204" pitchFamily="34" charset="0"/>
                <a:ea typeface="+mn-ea"/>
                <a:cs typeface="+mn-cs"/>
              </a:rPr>
              <a:t>Highlight principles to consider when either migrating existing applications to AWS or designing new applications for the cloud.</a:t>
            </a:r>
          </a:p>
          <a:p>
            <a:pPr marL="171450" lvl="0" indent="-171450">
              <a:buFont typeface="Arial" panose="020B0604020202020204" pitchFamily="34" charset="0"/>
              <a:buChar char="•"/>
            </a:pPr>
            <a:r>
              <a:rPr lang="en-US" sz="1000" kern="1200" dirty="0">
                <a:solidFill>
                  <a:schemeClr val="tx1"/>
                </a:solidFill>
                <a:effectLst/>
                <a:latin typeface="Calibri" panose="020F0502020204030204" pitchFamily="34" charset="0"/>
                <a:ea typeface="+mn-ea"/>
                <a:cs typeface="+mn-cs"/>
              </a:rPr>
              <a:t>Identify the design patterns and architectural options that can be applied in a wide variety of use cases.</a:t>
            </a:r>
          </a:p>
          <a:p>
            <a:pPr marL="0" lvl="0" indent="0">
              <a:buFont typeface="Arial" panose="020B0604020202020204" pitchFamily="34" charset="0"/>
              <a:buNone/>
            </a:pPr>
            <a:endParaRPr lang="en-US" sz="1000" kern="1200" dirty="0">
              <a:solidFill>
                <a:schemeClr val="tx1"/>
              </a:solidFill>
              <a:effectLst/>
              <a:latin typeface="Calibri" panose="020F0502020204030204" pitchFamily="34" charset="0"/>
              <a:ea typeface="+mn-ea"/>
              <a:cs typeface="+mn-cs"/>
            </a:endParaRPr>
          </a:p>
          <a:p>
            <a:pPr marL="0" lvl="0" indent="0">
              <a:buFont typeface="Arial" panose="020B0604020202020204" pitchFamily="34" charset="0"/>
              <a:buNone/>
            </a:pPr>
            <a:r>
              <a:rPr lang="en-US" sz="1000" kern="1200" dirty="0">
                <a:solidFill>
                  <a:schemeClr val="tx1"/>
                </a:solidFill>
                <a:effectLst/>
                <a:latin typeface="Calibri" panose="020F0502020204030204" pitchFamily="34" charset="0"/>
                <a:ea typeface="+mn-ea"/>
                <a:cs typeface="+mn-cs"/>
              </a:rPr>
              <a:t>These recommendations and best practices are based on the wealth of experience and knowledge that the AWS team of experts have put together based on work with numerous customers.  They are not meant to be hard and fast rules unless specified as a rule.  It is about making sure that the architect can evaluate the options for structuring systems and providing questions to ask during a design review to ensure that all decisions are able to be justified and supported with a reason (Cost, Security, Governance, or other driver). </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092397-0699-5249-96BB-FDA4CA85BF35}" type="slidenum">
              <a:rPr lang="en-US" smtClean="0"/>
              <a:t>3</a:t>
            </a:fld>
            <a:endParaRPr lang="en-US" dirty="0"/>
          </a:p>
        </p:txBody>
      </p:sp>
    </p:spTree>
    <p:extLst>
      <p:ext uri="{BB962C8B-B14F-4D97-AF65-F5344CB8AC3E}">
        <p14:creationId xmlns:p14="http://schemas.microsoft.com/office/powerpoint/2010/main" val="33518672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Subnets are segments, or partitions of a network, that are divided by the CIDR range.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example with a CIDR of /22 means that you will have 1,024 total IP addresses. To create subnets of these IP addresses, they can be divided into four groups of 251. These four groups could be set up as two sets of public IP addresses, and two sets of private IP addresses.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first four IP addresses and the last IP address in each subnet aren’t available for you to use because they are reserved for Amazon Web Services use, and can’t be assigned to an instance. For example, in a subnet with CIDR block 10.0.0.0 /22, the following five IP addresses are reserved: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10.0.0.0 is reserved for the network address.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t>
            </a:r>
            <a:r>
              <a:rPr lang="en-US" sz="1200" baseline="0" dirty="0"/>
              <a:t> </a:t>
            </a:r>
            <a:r>
              <a:rPr lang="en-US" sz="1200" dirty="0"/>
              <a:t>10.0.0.1 is reserved by AWS for the VPC router.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t>
            </a:r>
            <a:r>
              <a:rPr lang="en-US" sz="1200" baseline="0" dirty="0"/>
              <a:t> </a:t>
            </a:r>
            <a:r>
              <a:rPr lang="en-US" sz="1200" dirty="0"/>
              <a:t>10.0.0.2 is reserved by AWS for mapping to the Amazon</a:t>
            </a:r>
            <a:r>
              <a:rPr lang="en-US" sz="1200" baseline="0" dirty="0"/>
              <a:t> </a:t>
            </a:r>
            <a:r>
              <a:rPr lang="en-US" sz="1200" dirty="0"/>
              <a:t>provided Domain Name System, or DNS.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t>
            </a:r>
            <a:r>
              <a:rPr lang="en-US" sz="1200" baseline="0" dirty="0"/>
              <a:t> </a:t>
            </a:r>
            <a:r>
              <a:rPr lang="en-US" sz="1200" dirty="0"/>
              <a:t>10.0.0.3 is reserved by AWS for future 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t>
            </a:r>
            <a:r>
              <a:rPr lang="en-US" sz="1200" baseline="0" dirty="0"/>
              <a:t> </a:t>
            </a:r>
            <a:r>
              <a:rPr lang="en-US" sz="1200" dirty="0"/>
              <a:t>10.0.0.255 is the network broadcast address. AWS does support broadcast in a VPC, so therefore this address is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Note that these five IP addresses are automatically reserved on every network range.</a:t>
            </a:r>
          </a:p>
        </p:txBody>
      </p:sp>
    </p:spTree>
    <p:extLst>
      <p:ext uri="{BB962C8B-B14F-4D97-AF65-F5344CB8AC3E}">
        <p14:creationId xmlns:p14="http://schemas.microsoft.com/office/powerpoint/2010/main" val="20289565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What is the difference between a public and a private subnet? </a:t>
            </a:r>
          </a:p>
          <a:p>
            <a:endParaRPr lang="en-US" baseline="0" dirty="0"/>
          </a:p>
          <a:p>
            <a:r>
              <a:rPr lang="en-US" baseline="0" dirty="0"/>
              <a:t>If a subnet’s traffic is routed to an internet gateway, the subnet is a public subnet.</a:t>
            </a:r>
          </a:p>
          <a:p>
            <a:endParaRPr lang="en-US" baseline="0" dirty="0"/>
          </a:p>
          <a:p>
            <a:r>
              <a:rPr lang="en-US" baseline="0" dirty="0"/>
              <a:t>If a subnet’s traffic is does not have a route to an internet gateway, the subnet is a private subnet.</a:t>
            </a:r>
          </a:p>
          <a:p>
            <a:endParaRPr lang="en-US" baseline="0" dirty="0"/>
          </a:p>
          <a:p>
            <a:r>
              <a:rPr lang="en-US" baseline="0" dirty="0"/>
              <a:t>For more information on public and private subnets, go to the VPCs and subnets page in the Amazon VPC documentation.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mazon Ember Light" charset="0"/>
                <a:ea typeface="Amazon Ember Light" charset="0"/>
                <a:cs typeface="Amazon Ember Light" charset="0"/>
                <a:hlinkClick r:id="rId3"/>
              </a:rPr>
              <a:t>https://docs.aws.amazon.com/vpc/latest/userguide/VPC_Subnets.html</a:t>
            </a:r>
            <a:r>
              <a:rPr lang="en-US" sz="1200" dirty="0">
                <a:latin typeface="Amazon Ember Light" charset="0"/>
                <a:ea typeface="Amazon Ember Light" charset="0"/>
                <a:cs typeface="Amazon Ember Light"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mazon Ember Light" charset="0"/>
              <a:ea typeface="Amazon Ember Light" charset="0"/>
              <a:cs typeface="Amazon Ember Light"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mazon Ember Light" charset="0"/>
              <a:ea typeface="Amazon Ember Light" charset="0"/>
              <a:cs typeface="Amazon Ember Light"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mazon Ember Light" charset="0"/>
              <a:ea typeface="Amazon Ember Light" charset="0"/>
              <a:cs typeface="Amazon Ember Light" charset="0"/>
            </a:endParaRPr>
          </a:p>
          <a:p>
            <a:endParaRPr lang="en-US" baseline="0" dirty="0"/>
          </a:p>
        </p:txBody>
      </p:sp>
    </p:spTree>
    <p:extLst>
      <p:ext uri="{BB962C8B-B14F-4D97-AF65-F5344CB8AC3E}">
        <p14:creationId xmlns:p14="http://schemas.microsoft.com/office/powerpoint/2010/main" val="41224442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Subnets should be used to define which parts of the network are accessible to the internet, and which parts are not. Rather than defining your subnets based on application or functional tier—such as web, application, data, etc.—it’s recommended that you organize subnets based on internet accessibility. This practice allows you to define clear, subnet-level isolation between public and private resources.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Public subnets include a routing table entry to an </a:t>
            </a:r>
            <a:r>
              <a:rPr lang="en-US" sz="1200" b="1" kern="1200" dirty="0">
                <a:solidFill>
                  <a:schemeClr val="tx1"/>
                </a:solidFill>
                <a:effectLst/>
                <a:latin typeface="+mn-lt"/>
                <a:ea typeface="+mn-ea"/>
                <a:cs typeface="+mn-cs"/>
              </a:rPr>
              <a:t>internet gateway</a:t>
            </a:r>
            <a:r>
              <a:rPr lang="en-US" sz="1200" kern="1200" dirty="0">
                <a:solidFill>
                  <a:schemeClr val="tx1"/>
                </a:solidFill>
                <a:effectLst/>
                <a:latin typeface="+mn-lt"/>
                <a:ea typeface="+mn-ea"/>
                <a:cs typeface="+mn-cs"/>
              </a:rPr>
              <a:t> to support inbound or outbound access to the public Internet.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Private subnets do not have a routing table entry to an internet gateway, and are </a:t>
            </a:r>
            <a:r>
              <a:rPr lang="en-US" sz="1200" b="1" kern="1200" dirty="0">
                <a:solidFill>
                  <a:schemeClr val="tx1"/>
                </a:solidFill>
                <a:effectLst/>
                <a:latin typeface="+mn-lt"/>
                <a:ea typeface="+mn-ea"/>
                <a:cs typeface="+mn-cs"/>
              </a:rPr>
              <a:t>not directly accessible</a:t>
            </a:r>
            <a:r>
              <a:rPr lang="en-US" sz="1200" kern="1200" dirty="0">
                <a:solidFill>
                  <a:schemeClr val="tx1"/>
                </a:solidFill>
                <a:effectLst/>
                <a:latin typeface="+mn-lt"/>
                <a:ea typeface="+mn-ea"/>
                <a:cs typeface="+mn-cs"/>
              </a:rPr>
              <a:t> from the public internet.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If you have a private subnet that requires internet access—to download security patches for applications, for example—you’d need to use a "jump box"  to support the restricted, </a:t>
            </a:r>
            <a:r>
              <a:rPr lang="en-US" sz="1200" b="1" kern="1200" dirty="0">
                <a:solidFill>
                  <a:schemeClr val="tx1"/>
                </a:solidFill>
                <a:effectLst/>
                <a:latin typeface="+mn-lt"/>
                <a:ea typeface="+mn-ea"/>
                <a:cs typeface="+mn-cs"/>
              </a:rPr>
              <a:t>outbound-only</a:t>
            </a:r>
            <a:r>
              <a:rPr lang="en-US" sz="1200" kern="1200" dirty="0">
                <a:solidFill>
                  <a:schemeClr val="tx1"/>
                </a:solidFill>
                <a:effectLst/>
                <a:latin typeface="+mn-lt"/>
                <a:ea typeface="+mn-ea"/>
                <a:cs typeface="+mn-cs"/>
              </a:rPr>
              <a:t> public internet access. A “jump box” is a NAT, proxy, or bastion host.</a:t>
            </a:r>
          </a:p>
        </p:txBody>
      </p:sp>
    </p:spTree>
    <p:extLst>
      <p:ext uri="{BB962C8B-B14F-4D97-AF65-F5344CB8AC3E}">
        <p14:creationId xmlns:p14="http://schemas.microsoft.com/office/powerpoint/2010/main" val="13434147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Subnets should be used to define which parts of the network are accessible to the internet, and which parts are not. Rather than defining your subnets based on application or functional tier-such as web, application, data, etc.-it’s recommended that you organize subnets based on internet accessibility. This practice allows you to define clear, subnet-level isolation between public and private resources.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Public subnets include a routing table entry to an </a:t>
            </a:r>
            <a:r>
              <a:rPr lang="en-US" sz="1200" b="1" kern="1200" dirty="0">
                <a:solidFill>
                  <a:schemeClr val="tx1"/>
                </a:solidFill>
                <a:latin typeface="+mn-lt"/>
                <a:ea typeface="+mn-ea"/>
                <a:cs typeface="+mn-cs"/>
              </a:rPr>
              <a:t>internet gateway</a:t>
            </a:r>
            <a:r>
              <a:rPr lang="en-US" sz="1200" b="0" kern="1200" dirty="0">
                <a:solidFill>
                  <a:schemeClr val="tx1"/>
                </a:solidFill>
                <a:latin typeface="+mn-lt"/>
                <a:ea typeface="+mn-ea"/>
                <a:cs typeface="+mn-cs"/>
              </a:rPr>
              <a:t> to support inbound or outbound access to the public Internet.</a:t>
            </a:r>
          </a:p>
          <a:p>
            <a:endParaRPr lang="en-US" sz="1200" b="0" kern="1200" dirty="0">
              <a:solidFill>
                <a:schemeClr val="tx1"/>
              </a:solidFill>
              <a:latin typeface="+mn-lt"/>
              <a:ea typeface="+mn-ea"/>
              <a:cs typeface="+mn-cs"/>
            </a:endParaRPr>
          </a:p>
          <a:p>
            <a:r>
              <a:rPr lang="en-US" sz="1200" b="0" kern="1200" dirty="0">
                <a:solidFill>
                  <a:schemeClr val="tx1"/>
                </a:solidFill>
                <a:latin typeface="+mn-lt"/>
                <a:ea typeface="+mn-ea"/>
                <a:cs typeface="+mn-cs"/>
              </a:rPr>
              <a:t>Private subnets do not have a routing table entry to an internet gateway, and are </a:t>
            </a:r>
            <a:r>
              <a:rPr lang="en-US" sz="1200" b="1" kern="1200" dirty="0">
                <a:solidFill>
                  <a:schemeClr val="tx1"/>
                </a:solidFill>
                <a:latin typeface="+mn-lt"/>
                <a:ea typeface="+mn-ea"/>
                <a:cs typeface="+mn-cs"/>
              </a:rPr>
              <a:t>not directly accessible</a:t>
            </a:r>
            <a:r>
              <a:rPr lang="en-US" sz="1200" b="0" kern="1200" dirty="0">
                <a:solidFill>
                  <a:schemeClr val="tx1"/>
                </a:solidFill>
                <a:latin typeface="+mn-lt"/>
                <a:ea typeface="+mn-ea"/>
                <a:cs typeface="+mn-cs"/>
              </a:rPr>
              <a:t> from the public internet. </a:t>
            </a:r>
          </a:p>
          <a:p>
            <a:endParaRPr lang="en-US" sz="1200" b="0" kern="1200" dirty="0">
              <a:solidFill>
                <a:schemeClr val="tx1"/>
              </a:solidFill>
              <a:latin typeface="+mn-lt"/>
              <a:ea typeface="+mn-ea"/>
              <a:cs typeface="+mn-cs"/>
            </a:endParaRPr>
          </a:p>
          <a:p>
            <a:r>
              <a:rPr lang="en-US" sz="1200" b="0" kern="1200" dirty="0">
                <a:solidFill>
                  <a:schemeClr val="tx1"/>
                </a:solidFill>
                <a:latin typeface="+mn-lt"/>
                <a:ea typeface="+mn-ea"/>
                <a:cs typeface="+mn-cs"/>
              </a:rPr>
              <a:t>If you have a private subnet that requires internet access-to download security patches for applications, for example-you’d need to use a "jump box" to support the restricted, </a:t>
            </a:r>
            <a:r>
              <a:rPr lang="en-US" sz="1200" b="1" kern="1200" dirty="0">
                <a:solidFill>
                  <a:schemeClr val="tx1"/>
                </a:solidFill>
                <a:latin typeface="+mn-lt"/>
                <a:ea typeface="+mn-ea"/>
                <a:cs typeface="+mn-cs"/>
              </a:rPr>
              <a:t>outbound-only</a:t>
            </a:r>
            <a:r>
              <a:rPr lang="en-US" sz="1200" b="0" kern="1200" dirty="0">
                <a:solidFill>
                  <a:schemeClr val="tx1"/>
                </a:solidFill>
                <a:latin typeface="+mn-lt"/>
                <a:ea typeface="+mn-ea"/>
                <a:cs typeface="+mn-cs"/>
              </a:rPr>
              <a:t> public internet access. A “jump box” is a NAT, proxy, or bastion host.</a:t>
            </a:r>
          </a:p>
          <a:p>
            <a:endParaRPr lang="en-US" sz="1200" b="0" kern="1200" dirty="0">
              <a:solidFill>
                <a:schemeClr val="tx1"/>
              </a:solidFill>
              <a:latin typeface="+mn-lt"/>
              <a:ea typeface="+mn-ea"/>
              <a:cs typeface="+mn-cs"/>
            </a:endParaRPr>
          </a:p>
        </p:txBody>
      </p:sp>
    </p:spTree>
    <p:extLst>
      <p:ext uri="{BB962C8B-B14F-4D97-AF65-F5344CB8AC3E}">
        <p14:creationId xmlns:p14="http://schemas.microsoft.com/office/powerpoint/2010/main" val="37684574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Displayed is an example of how to divide subnets. Subnets should be used to define internet accessibility, so there might not be a good reason to have more than one public and one private subnet per Availability Zone. In this environment, all of your resources that require direct access to the internet-including public-facing load balancers, NAT instances, bastion hosts, etc.-would go into the public subnet, while all other instances would go into your private subnet. An exception would be resources that require absolutely no access to the internet, either directly or indirectly. These resources would go into a separate private subnet.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Some environments try to use subnets to create layers of separation between "tiers" of resources, such as putting your backend application instances and your data resources into separate private subnets. This practice requires you to more accurately predict how many hosts you will need in each subnet, making it more likely that you will either run out of IP addresses more quickly, or leave too many IP addresses unused when they could be used elsewhere.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Subnets can provide a very basic element of segregation between resources by using a network access control list, or network ACL, rules. However, security groups can provide an even more fine-grained level of traffic control between your resources, without the risk of overcomplicating your infrastructure and wasting or running out of IP addresses. With this approach, you just need to anticipate how many public and how many private IP addresses your VPC needs, and use other resources to create segregation between resources within a subnet.</a:t>
            </a:r>
          </a:p>
        </p:txBody>
      </p:sp>
    </p:spTree>
    <p:extLst>
      <p:ext uri="{BB962C8B-B14F-4D97-AF65-F5344CB8AC3E}">
        <p14:creationId xmlns:p14="http://schemas.microsoft.com/office/powerpoint/2010/main" val="19135886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majority of resources on AWS can be hosted in private subnets, using public subnets for controlled access to and from the internet as necessary. You’ll always need more private IP addresses than public IP addresses because the more resources you expose to the internet, the more vulnerable you become. You can protect your IP resources by placing them in a private subnet.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you plan your architecture, it's important to try to anticipate how many hosts your VPC might need, and how many of those hosts can be placed in private subnets. The course will discuss strategies for placing public-facing resources in private subnets in more detail.</a:t>
            </a:r>
          </a:p>
        </p:txBody>
      </p:sp>
    </p:spTree>
    <p:extLst>
      <p:ext uri="{BB962C8B-B14F-4D97-AF65-F5344CB8AC3E}">
        <p14:creationId xmlns:p14="http://schemas.microsoft.com/office/powerpoint/2010/main" val="42299141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It’s recommended to consider larger subnets over smaller ones, such as slash 24 and larger. This simplifies your workload placement. Choosing where to place a workload among 10 small subnets is more complicated than choosing where to place the same workload with one large subnet.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You’re less likely to waste or run out of IP addresses. If your subnet runs out of available IP addresses, you can't add more IP addresses to that subnet. For example, if you have 251 IP addresses in a subnet that's using only 25 of them, you can't share the unused 226 IP addresses with another subnet that's running out. Consider where you will be five years down the road because this will save you a lot of time. Choose a larger range of IP ranges, rather than a smaller range.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Note that it’s no longer necessary to limit Address Resolution Protocol, or ARP, broadcast domains because this is solved by the VPC.</a:t>
            </a:r>
          </a:p>
        </p:txBody>
      </p:sp>
    </p:spTree>
    <p:extLst>
      <p:ext uri="{BB962C8B-B14F-4D97-AF65-F5344CB8AC3E}">
        <p14:creationId xmlns:p14="http://schemas.microsoft.com/office/powerpoint/2010/main" val="34375282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Which subnet type should you use for these resources?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While you can put web-tier instances into a public subnet, we actually recommend that you place your web-tier instances inside of private subnets that are behind a load balancer placed in a public subnet. Some environments require web application instances to be attached to Elastic IP addresses directly,</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even though you can also attach an Elastic IP address to a load balancer. In those cases, web application instances would need to be in a public subnet. We will talk more about load balancers in a later module.</a:t>
            </a:r>
          </a:p>
        </p:txBody>
      </p:sp>
    </p:spTree>
    <p:extLst>
      <p:ext uri="{BB962C8B-B14F-4D97-AF65-F5344CB8AC3E}">
        <p14:creationId xmlns:p14="http://schemas.microsoft.com/office/powerpoint/2010/main" val="23176521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default VPCs and default subnets, and when should you use them?</a:t>
            </a:r>
          </a:p>
        </p:txBody>
      </p:sp>
    </p:spTree>
    <p:extLst>
      <p:ext uri="{BB962C8B-B14F-4D97-AF65-F5344CB8AC3E}">
        <p14:creationId xmlns:p14="http://schemas.microsoft.com/office/powerpoint/2010/main" val="4384963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The following list includes details about default VPCs:</a:t>
            </a:r>
          </a:p>
          <a:p>
            <a:r>
              <a:rPr lang="en-US" sz="1200" kern="1200" dirty="0">
                <a:solidFill>
                  <a:schemeClr val="tx1"/>
                </a:solidFill>
                <a:latin typeface="+mn-lt"/>
                <a:ea typeface="+mn-ea"/>
                <a:cs typeface="+mn-cs"/>
              </a:rPr>
              <a:t>•</a:t>
            </a:r>
            <a:r>
              <a:rPr lang="en-US" sz="1200" kern="1200" baseline="0" dirty="0">
                <a:solidFill>
                  <a:schemeClr val="tx1"/>
                </a:solidFill>
                <a:latin typeface="+mn-lt"/>
                <a:ea typeface="+mn-ea"/>
                <a:cs typeface="+mn-cs"/>
              </a:rPr>
              <a:t> </a:t>
            </a:r>
            <a:r>
              <a:rPr lang="en-US" sz="1200" kern="1200" dirty="0">
                <a:solidFill>
                  <a:schemeClr val="tx1"/>
                </a:solidFill>
                <a:latin typeface="+mn-lt"/>
                <a:ea typeface="+mn-ea"/>
                <a:cs typeface="+mn-cs"/>
              </a:rPr>
              <a:t>Each Region in your account has a default VPC.</a:t>
            </a:r>
          </a:p>
          <a:p>
            <a:r>
              <a:rPr lang="en-US" sz="1200" kern="1200" dirty="0">
                <a:solidFill>
                  <a:schemeClr val="tx1"/>
                </a:solidFill>
                <a:latin typeface="+mn-lt"/>
                <a:ea typeface="+mn-ea"/>
                <a:cs typeface="+mn-cs"/>
              </a:rPr>
              <a:t>•</a:t>
            </a:r>
            <a:r>
              <a:rPr lang="en-US" sz="1200" kern="1200" baseline="0" dirty="0">
                <a:solidFill>
                  <a:schemeClr val="tx1"/>
                </a:solidFill>
                <a:latin typeface="+mn-lt"/>
                <a:ea typeface="+mn-ea"/>
                <a:cs typeface="+mn-cs"/>
              </a:rPr>
              <a:t> </a:t>
            </a:r>
            <a:r>
              <a:rPr lang="en-US" sz="1200" kern="1200" dirty="0">
                <a:solidFill>
                  <a:schemeClr val="tx1"/>
                </a:solidFill>
                <a:latin typeface="+mn-lt"/>
                <a:ea typeface="+mn-ea"/>
                <a:cs typeface="+mn-cs"/>
              </a:rPr>
              <a:t>The default CIDR range is 172.31.0.0/16.</a:t>
            </a:r>
          </a:p>
          <a:p>
            <a:r>
              <a:rPr lang="en-US" sz="1200" kern="1200" dirty="0">
                <a:solidFill>
                  <a:schemeClr val="tx1"/>
                </a:solidFill>
                <a:latin typeface="+mn-lt"/>
                <a:ea typeface="+mn-ea"/>
                <a:cs typeface="+mn-cs"/>
              </a:rPr>
              <a:t>•</a:t>
            </a:r>
            <a:r>
              <a:rPr lang="en-US" sz="1200" kern="1200" baseline="0" dirty="0">
                <a:solidFill>
                  <a:schemeClr val="tx1"/>
                </a:solidFill>
                <a:latin typeface="+mn-lt"/>
                <a:ea typeface="+mn-ea"/>
                <a:cs typeface="+mn-cs"/>
              </a:rPr>
              <a:t> </a:t>
            </a:r>
            <a:r>
              <a:rPr lang="en-US" sz="1200" kern="1200" dirty="0">
                <a:solidFill>
                  <a:schemeClr val="tx1"/>
                </a:solidFill>
                <a:latin typeface="+mn-lt"/>
                <a:ea typeface="+mn-ea"/>
                <a:cs typeface="+mn-cs"/>
              </a:rPr>
              <a:t>If you create a VPC-based resource (such as Amazon EC2, Amazon RDS, Elastic Load Balancing, etc.) but don't specify a custom VPC, it will be placed in your default VPC in that Region. That includes the default internet gateway. This scenario means that the VPC set up as the default has internet-routable traffic, the default security group, and the default network ACLs. In general, this situation is never a good idea because many people know the default CIDR range, and that those ranges are automatically connected to internet gateways by default unless they are disabled.</a:t>
            </a:r>
          </a:p>
          <a:p>
            <a:r>
              <a:rPr lang="en-US" sz="1200" kern="1200" dirty="0">
                <a:solidFill>
                  <a:schemeClr val="tx1"/>
                </a:solidFill>
                <a:latin typeface="+mn-lt"/>
                <a:ea typeface="+mn-ea"/>
                <a:cs typeface="+mn-cs"/>
              </a:rPr>
              <a:t>•</a:t>
            </a:r>
            <a:r>
              <a:rPr lang="en-US" sz="1200" kern="1200" baseline="0" dirty="0">
                <a:solidFill>
                  <a:schemeClr val="tx1"/>
                </a:solidFill>
                <a:latin typeface="+mn-lt"/>
                <a:ea typeface="+mn-ea"/>
                <a:cs typeface="+mn-cs"/>
              </a:rPr>
              <a:t> </a:t>
            </a:r>
            <a:r>
              <a:rPr lang="en-US" sz="1200" kern="1200" dirty="0">
                <a:solidFill>
                  <a:schemeClr val="tx1"/>
                </a:solidFill>
                <a:latin typeface="+mn-lt"/>
                <a:ea typeface="+mn-ea"/>
                <a:cs typeface="+mn-cs"/>
              </a:rPr>
              <a:t>Default VPCs includes a default subnet, an internet gateway, a main route table that connects the default subnet to the internet gateway, a default security group, and a default network ACL. </a:t>
            </a:r>
          </a:p>
          <a:p>
            <a:r>
              <a:rPr lang="en-US" sz="1200" kern="1200" dirty="0">
                <a:solidFill>
                  <a:schemeClr val="tx1"/>
                </a:solidFill>
                <a:latin typeface="+mn-lt"/>
                <a:ea typeface="+mn-ea"/>
                <a:cs typeface="+mn-cs"/>
              </a:rPr>
              <a:t>•</a:t>
            </a:r>
            <a:r>
              <a:rPr lang="en-US" sz="1200" kern="1200" baseline="0" dirty="0">
                <a:solidFill>
                  <a:schemeClr val="tx1"/>
                </a:solidFill>
                <a:latin typeface="+mn-lt"/>
                <a:ea typeface="+mn-ea"/>
                <a:cs typeface="+mn-cs"/>
              </a:rPr>
              <a:t> </a:t>
            </a:r>
            <a:r>
              <a:rPr lang="en-US" sz="1200" kern="1200" dirty="0">
                <a:solidFill>
                  <a:schemeClr val="tx1"/>
                </a:solidFill>
                <a:latin typeface="+mn-lt"/>
                <a:ea typeface="+mn-ea"/>
                <a:cs typeface="+mn-cs"/>
              </a:rPr>
              <a:t>Default VPCs are configurable like other VPCs. For example, you can add more subnets.</a:t>
            </a:r>
          </a:p>
          <a:p>
            <a:pPr marL="171450" indent="-171450">
              <a:buFont typeface="Arial" panose="020B0604020202020204" pitchFamily="34" charset="0"/>
              <a:buChar char="•"/>
            </a:pPr>
            <a:endParaRPr lang="en-US" sz="1200" kern="1200" dirty="0">
              <a:solidFill>
                <a:schemeClr val="tx1"/>
              </a:solidFill>
              <a:latin typeface="+mn-lt"/>
              <a:ea typeface="+mn-ea"/>
              <a:cs typeface="+mn-cs"/>
            </a:endParaRPr>
          </a:p>
        </p:txBody>
      </p:sp>
    </p:spTree>
    <p:extLst>
      <p:ext uri="{BB962C8B-B14F-4D97-AF65-F5344CB8AC3E}">
        <p14:creationId xmlns:p14="http://schemas.microsoft.com/office/powerpoint/2010/main" val="184161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6164AEC-E7FB-3B47-9EB4-CE70B42D0988}"/>
              </a:ext>
            </a:extLst>
          </p:cNvPr>
          <p:cNvSpPr>
            <a:spLocks noGrp="1"/>
          </p:cNvSpPr>
          <p:nvPr>
            <p:ph type="body" idx="1"/>
          </p:nvPr>
        </p:nvSpPr>
        <p:spPr/>
        <p:txBody>
          <a:bodyPr/>
          <a:lstStyle/>
          <a:p>
            <a:r>
              <a:rPr lang="en-US" dirty="0"/>
              <a:t>Introducing Part 1: How to Choose a Region. </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2400"/>
              </a:spcBef>
              <a:spcAft>
                <a:spcPts val="800"/>
              </a:spcAft>
              <a:buClr>
                <a:schemeClr val="bg2">
                  <a:lumMod val="10000"/>
                </a:schemeClr>
              </a:buClr>
              <a:buSzTx/>
              <a:buFont typeface="Arial" panose="020B0604020202020204" pitchFamily="34" charset="0"/>
              <a:buNone/>
              <a:tabLst/>
              <a:defRPr/>
            </a:pPr>
            <a:r>
              <a:rPr lang="en-US" sz="1200" b="0" dirty="0"/>
              <a:t>Default subnets in default VPCs:</a:t>
            </a:r>
          </a:p>
          <a:p>
            <a:pPr marL="0" marR="0" lvl="1" indent="0" algn="l" defTabSz="914400" rtl="0" eaLnBrk="1" fontAlgn="auto" latinLnBrk="0" hangingPunct="1">
              <a:lnSpc>
                <a:spcPct val="100000"/>
              </a:lnSpc>
              <a:spcBef>
                <a:spcPts val="2400"/>
              </a:spcBef>
              <a:spcAft>
                <a:spcPts val="800"/>
              </a:spcAft>
              <a:buClr>
                <a:schemeClr val="bg2">
                  <a:lumMod val="10000"/>
                </a:schemeClr>
              </a:buClr>
              <a:buSzTx/>
              <a:buFont typeface="Arial" panose="020B0604020202020204" pitchFamily="34" charset="0"/>
              <a:buNone/>
              <a:tabLst/>
              <a:defRPr/>
            </a:pPr>
            <a:r>
              <a:rPr lang="en-US" sz="1200" b="0" dirty="0"/>
              <a:t>•</a:t>
            </a:r>
            <a:r>
              <a:rPr lang="en-US" sz="1200" b="0" baseline="0" dirty="0"/>
              <a:t> </a:t>
            </a:r>
            <a:r>
              <a:rPr lang="en-US" sz="1200" b="0" dirty="0"/>
              <a:t>Are created within each Availability Zone for each default VPC.</a:t>
            </a:r>
          </a:p>
          <a:p>
            <a:pPr marL="0" marR="0" lvl="1" indent="0" algn="l" defTabSz="914400" rtl="0" eaLnBrk="1" fontAlgn="auto" latinLnBrk="0" hangingPunct="1">
              <a:lnSpc>
                <a:spcPct val="100000"/>
              </a:lnSpc>
              <a:spcBef>
                <a:spcPts val="2400"/>
              </a:spcBef>
              <a:spcAft>
                <a:spcPts val="800"/>
              </a:spcAft>
              <a:buClr>
                <a:schemeClr val="bg2">
                  <a:lumMod val="10000"/>
                </a:schemeClr>
              </a:buClr>
              <a:buSzTx/>
              <a:buFont typeface="Arial" panose="020B0604020202020204" pitchFamily="34" charset="0"/>
              <a:buNone/>
              <a:tabLst/>
              <a:defRPr/>
            </a:pPr>
            <a:r>
              <a:rPr lang="en-US" sz="1200" b="0" dirty="0"/>
              <a:t>•</a:t>
            </a:r>
            <a:r>
              <a:rPr lang="en-US" sz="1200" b="0" baseline="0" dirty="0"/>
              <a:t> </a:t>
            </a:r>
            <a:r>
              <a:rPr lang="en-US" sz="1200" b="0" dirty="0"/>
              <a:t>Have a public subnet with a CIDR block of /20 (with 4,096 IP addresses). The default subnets are created within each Availability Zone. There is a public subnet with a CIDR block range of /20 with over 4,000 IP addresses. </a:t>
            </a:r>
          </a:p>
          <a:p>
            <a:pPr marL="0" marR="0" lvl="1" indent="0" algn="l" defTabSz="914400" rtl="0" eaLnBrk="1" fontAlgn="auto" latinLnBrk="0" hangingPunct="1">
              <a:lnSpc>
                <a:spcPct val="100000"/>
              </a:lnSpc>
              <a:spcBef>
                <a:spcPts val="2400"/>
              </a:spcBef>
              <a:spcAft>
                <a:spcPts val="800"/>
              </a:spcAft>
              <a:buClr>
                <a:schemeClr val="bg2">
                  <a:lumMod val="10000"/>
                </a:schemeClr>
              </a:buClr>
              <a:buSzTx/>
              <a:buFont typeface="Arial" panose="020B0604020202020204" pitchFamily="34" charset="0"/>
              <a:buNone/>
              <a:tabLst/>
              <a:defRPr/>
            </a:pPr>
            <a:r>
              <a:rPr lang="en-US" sz="1200" b="0" dirty="0"/>
              <a:t>•</a:t>
            </a:r>
            <a:r>
              <a:rPr lang="en-US" sz="1200" b="0" baseline="0" dirty="0"/>
              <a:t> </a:t>
            </a:r>
            <a:r>
              <a:rPr lang="en-US" sz="1200" b="0" dirty="0"/>
              <a:t>Can be converted, like any public subnet, into a private subnet by removing its route to the internet gateway. Using the default subnet and the default VPC is like leaving the router login and password set to admin. Many people might know how to use these default credentials, and it’s not very secure. </a:t>
            </a:r>
          </a:p>
          <a:p>
            <a:pPr marL="0" marR="0" lvl="1" indent="0" algn="l" defTabSz="914400" rtl="0" eaLnBrk="1" fontAlgn="auto" latinLnBrk="0" hangingPunct="1">
              <a:lnSpc>
                <a:spcPct val="100000"/>
              </a:lnSpc>
              <a:spcBef>
                <a:spcPts val="2400"/>
              </a:spcBef>
              <a:spcAft>
                <a:spcPts val="800"/>
              </a:spcAft>
              <a:buClr>
                <a:schemeClr val="bg2">
                  <a:lumMod val="10000"/>
                </a:schemeClr>
              </a:buClr>
              <a:buSzTx/>
              <a:buFont typeface="Arial" panose="020B0604020202020204" pitchFamily="34" charset="0"/>
              <a:buNone/>
              <a:tabLst/>
              <a:defRPr/>
            </a:pPr>
            <a:r>
              <a:rPr lang="en-US" sz="1200" b="0" dirty="0"/>
              <a:t>• When a new Availability Zone is added to a region, your default VPC in that region gets a subnet placed in the new Availability Zone (unless you've made modifications to that VPC).</a:t>
            </a:r>
          </a:p>
        </p:txBody>
      </p:sp>
    </p:spTree>
    <p:extLst>
      <p:ext uri="{BB962C8B-B14F-4D97-AF65-F5344CB8AC3E}">
        <p14:creationId xmlns:p14="http://schemas.microsoft.com/office/powerpoint/2010/main" val="27382640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recommended that you use default VPCs and their subnets only for experimenting in your AWS account.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Default VPCs are a quick start solution. They provide an easy way to test launching instances of your VPC-based resources without having to set up a new VPC.</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For real-world applications, create your own VPCs and subnets. You'll have greater control and knowledge of their configurations. It’s possible to re-establish a default VPC if it’s accidentally deleted.</a:t>
            </a:r>
          </a:p>
        </p:txBody>
      </p:sp>
    </p:spTree>
    <p:extLst>
      <p:ext uri="{BB962C8B-B14F-4D97-AF65-F5344CB8AC3E}">
        <p14:creationId xmlns:p14="http://schemas.microsoft.com/office/powerpoint/2010/main" val="12293857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t>So, how do you control your VPC traffic?</a:t>
            </a:r>
            <a:r>
              <a:rPr lang="en-US" sz="1200" b="0" baseline="0" dirty="0"/>
              <a:t> In this next section, we’ll discuss</a:t>
            </a:r>
            <a:r>
              <a:rPr lang="en-US" sz="1200" b="0" dirty="0"/>
              <a:t> route tables,</a:t>
            </a:r>
            <a:r>
              <a:rPr lang="en-US" sz="1200" b="0" baseline="0" dirty="0"/>
              <a:t> security groups, network ACLs and internet gateways. </a:t>
            </a:r>
            <a:endParaRPr lang="en-US" b="0" dirty="0"/>
          </a:p>
        </p:txBody>
      </p:sp>
    </p:spTree>
    <p:extLst>
      <p:ext uri="{BB962C8B-B14F-4D97-AF65-F5344CB8AC3E}">
        <p14:creationId xmlns:p14="http://schemas.microsoft.com/office/powerpoint/2010/main" val="20143996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61485"/>
          </a:xfrm>
        </p:spPr>
        <p:txBody>
          <a:bodyPr/>
          <a:lstStyle/>
          <a:p>
            <a:r>
              <a:rPr lang="en-US" sz="1200" kern="1200" dirty="0">
                <a:solidFill>
                  <a:schemeClr val="tx1"/>
                </a:solidFill>
                <a:effectLst/>
                <a:latin typeface="+mn-lt"/>
                <a:ea typeface="+mn-ea"/>
                <a:cs typeface="+mn-cs"/>
              </a:rPr>
              <a:t>As we have discussed, your Amazon VPC is your own logically isolated part of the AWS Cloud. Every VPC has a default route table.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route table is a map that tells you how to enter and leave your network. It contains a set of rules, called routes, which are used to determine where network traffic is directed. You can have main route tables, which is the default that’s displayed, and custom route tables. For example, you can use custom route tables if you need infrastructure within your VPC that can connect back to your on-premises environment.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All route tables include a local route entry. When you create a VPC, it automatically has a main route table. Initially, the main route table—and every route table in a VPC —contains only a single route: a local route that enables communication within the VPC. You can’t delete the local route in a route table. When you launch an instance in the VPC, the local route automatically covers that instance. You don't need to add the new instance to a route table. You can create additional custom route tables for your VPC.</a:t>
            </a:r>
          </a:p>
          <a:p>
            <a:r>
              <a:rPr lang="en-US" sz="1200" kern="1200" dirty="0">
                <a:solidFill>
                  <a:schemeClr val="tx1"/>
                </a:solidFill>
                <a:effectLst/>
                <a:latin typeface="+mn-lt"/>
                <a:ea typeface="+mn-ea"/>
                <a:cs typeface="+mn-cs"/>
              </a:rPr>
              <a:t>Each subnet in your VPC must be associated with a route table, which controls the routing for the subnet. If you don't explicitly associate a subnet with a particular route table, the subnet is implicitly associated with—and uses—the main route table. A subnet can be associated with only one route table at a time, but you can associate multiple subnets with the same route table.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best practice is to use custom route tables for each subnet, which enables granular routing for destinations.</a:t>
            </a:r>
          </a:p>
        </p:txBody>
      </p:sp>
    </p:spTree>
    <p:extLst>
      <p:ext uri="{BB962C8B-B14F-4D97-AF65-F5344CB8AC3E}">
        <p14:creationId xmlns:p14="http://schemas.microsoft.com/office/powerpoint/2010/main" val="11421155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Security groups are stateful applications that act as virtual firewalls controlling inbound and outbound traffic for one or more instances.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By default, a security group will deny all incoming traffic. You can use rules to control that traffic that filter based network protocols such as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Transmission Control Protocol,</a:t>
            </a:r>
            <a:r>
              <a:rPr lang="en-US" sz="1200" b="0" i="0" kern="1200" baseline="0" dirty="0">
                <a:solidFill>
                  <a:schemeClr val="tx1"/>
                </a:solidFill>
                <a:effectLst/>
                <a:latin typeface="+mn-lt"/>
                <a:ea typeface="+mn-ea"/>
                <a:cs typeface="+mn-cs"/>
              </a:rPr>
              <a:t> or TCP</a:t>
            </a:r>
            <a:r>
              <a:rPr lang="en-US" sz="1200" b="0" i="0" kern="1200" dirty="0">
                <a:solidFill>
                  <a:schemeClr val="tx1"/>
                </a:solidFill>
                <a:effectLst/>
                <a:latin typeface="+mn-lt"/>
                <a:ea typeface="+mn-ea"/>
                <a:cs typeface="+mn-cs"/>
              </a:rPr>
              <a:t>, User Datagram</a:t>
            </a:r>
            <a:r>
              <a:rPr lang="en-US" sz="1200" b="0" i="0" kern="1200" baseline="0" dirty="0">
                <a:solidFill>
                  <a:schemeClr val="tx1"/>
                </a:solidFill>
                <a:effectLst/>
                <a:latin typeface="+mn-lt"/>
                <a:ea typeface="+mn-ea"/>
                <a:cs typeface="+mn-cs"/>
              </a:rPr>
              <a:t> Protocol, or </a:t>
            </a:r>
            <a:r>
              <a:rPr lang="en-US" sz="1200" b="0" i="0" kern="1200" dirty="0">
                <a:solidFill>
                  <a:schemeClr val="tx1"/>
                </a:solidFill>
                <a:effectLst/>
                <a:latin typeface="+mn-lt"/>
                <a:ea typeface="+mn-ea"/>
                <a:cs typeface="+mn-cs"/>
              </a:rPr>
              <a:t>UDP, and Internet Control Message Protocol, or ICMP.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can also use an entire CIDR block or another security group to create layers of security to define who or what has access to your assets.</a:t>
            </a:r>
          </a:p>
          <a:p>
            <a:r>
              <a:rPr lang="en-US" sz="1200" b="0" i="0" kern="1200" dirty="0">
                <a:solidFill>
                  <a:schemeClr val="tx1"/>
                </a:solidFill>
                <a:effectLst/>
                <a:latin typeface="+mn-lt"/>
                <a:ea typeface="+mn-ea"/>
                <a:cs typeface="+mn-cs"/>
              </a:rPr>
              <a:t>This is the first layer of protection around instances.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Because a security group is stateful, if your inbound request is allowed, the outbound response is allowed automatically. For example, if you initiate an HTTP request to your instance from your home computer, and your inbound security group rules allow HTTP traffic, information about the connection including the source IP address and port number) is tracked. The HTTP response from your instance to your home computer is recognized as part of an established connection and allowed through the security group, even if the security group rules restrict outbound HTTP Traffic.</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For further information, select the link.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http://docs.aws.amazon.com/AmazonVPC/latest/UserGuide/VPC_Networking.html</a:t>
            </a:r>
          </a:p>
          <a:p>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3058569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security groups to control traffic into, out of, and between resources. Displayed is an example of what security groups might look like,</a:t>
            </a:r>
            <a:r>
              <a:rPr lang="en-US" baseline="0" dirty="0"/>
              <a:t> </a:t>
            </a:r>
            <a:r>
              <a:rPr lang="en-US" dirty="0"/>
              <a:t>that spans two Availability Zones. One is set up for the application tier and a second is set up for the data tier. </a:t>
            </a:r>
          </a:p>
          <a:p>
            <a:endParaRPr lang="en-US" dirty="0"/>
          </a:p>
          <a:p>
            <a:r>
              <a:rPr lang="en-US" dirty="0"/>
              <a:t>In the example, the application and data tiers both exist in the private subnets of this VPC. To provide component isolation, the application servers share one security group, and the Amazon RDS instances share another.</a:t>
            </a:r>
          </a:p>
        </p:txBody>
      </p:sp>
    </p:spTree>
    <p:extLst>
      <p:ext uri="{BB962C8B-B14F-4D97-AF65-F5344CB8AC3E}">
        <p14:creationId xmlns:p14="http://schemas.microsoft.com/office/powerpoint/2010/main" val="20667545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default, all newly created security groups allow all outbound traffic to all destinations. Be careful not to make these security groups too complex. Modifying the default outbound rule on security groups increases complexity, and it’s not recommended unless it’s required for compliance.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organizations create security groups with inbound rules for each functional tier— including web, application, and data—within an application.</a:t>
            </a:r>
          </a:p>
          <a:p>
            <a:endParaRPr lang="en-US" dirty="0"/>
          </a:p>
        </p:txBody>
      </p:sp>
    </p:spTree>
    <p:extLst>
      <p:ext uri="{BB962C8B-B14F-4D97-AF65-F5344CB8AC3E}">
        <p14:creationId xmlns:p14="http://schemas.microsoft.com/office/powerpoint/2010/main" val="41845454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Displayed is an example of a chaining diagram that shows a chain of security groups. The inbound and outbound rules are set up so that traffic can only flow from the top tier to the bottom tier, and back up again. The security groups act as firewalls that prevent a security breach in one tier from automatically providing subnet-wide access to all resources in the compromised client.</a:t>
            </a:r>
          </a:p>
          <a:p>
            <a:endParaRPr lang="en-US" dirty="0"/>
          </a:p>
          <a:p>
            <a:r>
              <a:rPr lang="en-US" dirty="0"/>
              <a:t>This diagram also has a web tier Elastic Load Balancing security group. It’s allowed to talk to the web tier security group over port 80, but that traffic has to come from the web tier elastic load balancer. The traffic can’t come directly from the internet and access the web tier security group and its servers. The third tier is the application tier elastic load balancer. That tier only accepts traffic that comes from the web tier security group over port 8080. The application tier security group servers will only accept traffic that comes from the application tier elastic load balancer group from port 8080. Finally, when you get to the data tier, it will only accept inbound traffic from the application tier over port 3306.</a:t>
            </a:r>
          </a:p>
          <a:p>
            <a:endParaRPr lang="en-US" dirty="0"/>
          </a:p>
          <a:p>
            <a:r>
              <a:rPr lang="en-US" dirty="0"/>
              <a:t>With this kind of security chaining, someone from the internet can’t get beyond the web tier load balancer security group.</a:t>
            </a:r>
          </a:p>
        </p:txBody>
      </p:sp>
    </p:spTree>
    <p:extLst>
      <p:ext uri="{BB962C8B-B14F-4D97-AF65-F5344CB8AC3E}">
        <p14:creationId xmlns:p14="http://schemas.microsoft.com/office/powerpoint/2010/main" val="6290789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A network access control list, or network ACL, is a virtual firewall that controls access to a subnet.</a:t>
            </a:r>
            <a:r>
              <a:rPr lang="en-US" sz="1200" kern="1200" baseline="0" dirty="0">
                <a:solidFill>
                  <a:schemeClr val="tx1"/>
                </a:solidFill>
                <a:latin typeface="+mn-lt"/>
                <a:ea typeface="+mn-ea"/>
                <a:cs typeface="+mn-cs"/>
              </a:rPr>
              <a:t> </a:t>
            </a:r>
            <a:r>
              <a:rPr lang="en-US" sz="1200" kern="1200" dirty="0">
                <a:solidFill>
                  <a:schemeClr val="tx1"/>
                </a:solidFill>
                <a:latin typeface="+mn-lt"/>
                <a:ea typeface="+mn-ea"/>
                <a:cs typeface="+mn-cs"/>
              </a:rPr>
              <a:t>Each subnet can have only one network ACL assigned. If you don’t create a network ACL for a subnet, a “default network ACL” will be assigned.  </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Network ACLs use inbound and outbound rule definitions. Each of these rules either “allow” or “deny” the traffic that’s defined by source, destination, port, and protocol. </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You can define multiple rules for both inbound and outbound traffic. Rules are evaluated in numerical order. When you create a network ACL, it’s automatically configured to DENY ALL traffic, and you need to configure the allowed traffic accordingly. </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The default network ACL-which is automatically assigned to a subnet when you create it-is configured to ALLOW ALL traffic. We recommended that you evaluate your security requirements and define each network ACL accordingly. </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Network ACLs are “stateless.” "Stateless rules" inspect all inbound and outbound traffic, and they don’t keep track of connections. Because they don’t keep track of sessions, when you allow traffic based on an incoming rule, network ACLs don’t automatically allow the corresponding outgoing traffic. An allow rule must be explicitly created.</a:t>
            </a:r>
          </a:p>
        </p:txBody>
      </p:sp>
    </p:spTree>
    <p:extLst>
      <p:ext uri="{BB962C8B-B14F-4D97-AF65-F5344CB8AC3E}">
        <p14:creationId xmlns:p14="http://schemas.microsoft.com/office/powerpoint/2010/main" val="31972426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spcBef>
                <a:spcPts val="2400"/>
              </a:spcBef>
              <a:spcAft>
                <a:spcPts val="800"/>
              </a:spcAft>
              <a:buNone/>
            </a:pPr>
            <a:r>
              <a:rPr lang="en-US" sz="2800" dirty="0"/>
              <a:t>Internet gateways allow communication from the internet into your VPC. </a:t>
            </a:r>
          </a:p>
          <a:p>
            <a:pPr marL="0" lvl="1" indent="0">
              <a:spcBef>
                <a:spcPts val="2400"/>
              </a:spcBef>
              <a:spcAft>
                <a:spcPts val="800"/>
              </a:spcAft>
              <a:buNone/>
            </a:pPr>
            <a:endParaRPr lang="en-US" sz="2800" dirty="0"/>
          </a:p>
          <a:p>
            <a:pPr marL="0" lvl="1" indent="0">
              <a:spcBef>
                <a:spcPts val="2400"/>
              </a:spcBef>
              <a:spcAft>
                <a:spcPts val="800"/>
              </a:spcAft>
              <a:buNone/>
            </a:pPr>
            <a:r>
              <a:rPr lang="en-US" sz="2800" dirty="0"/>
              <a:t>They are horizontally scaled out, redundant, and highly available by default. They provide a way for you to get access to the internet, and they allow traffic on the internet to come to you by providing a target in your subnet route tables for internet-routable traffic.</a:t>
            </a:r>
          </a:p>
          <a:p>
            <a:pPr marL="0" lvl="1" indent="0">
              <a:spcBef>
                <a:spcPts val="2400"/>
              </a:spcBef>
              <a:spcAft>
                <a:spcPts val="800"/>
              </a:spcAft>
              <a:buNone/>
            </a:pPr>
            <a:endParaRPr lang="en-US" sz="2800" dirty="0"/>
          </a:p>
          <a:p>
            <a:pPr marL="0" lvl="1" indent="0">
              <a:spcBef>
                <a:spcPts val="2400"/>
              </a:spcBef>
              <a:spcAft>
                <a:spcPts val="800"/>
              </a:spcAft>
              <a:buNone/>
            </a:pPr>
            <a:r>
              <a:rPr lang="en-US" sz="2800" dirty="0"/>
              <a:t>In the example, we have an internet setup connected to a VPC. Because the instance has a public IP address, the internet can access the public instance with the public IP address.</a:t>
            </a:r>
          </a:p>
        </p:txBody>
      </p:sp>
    </p:spTree>
    <p:extLst>
      <p:ext uri="{BB962C8B-B14F-4D97-AF65-F5344CB8AC3E}">
        <p14:creationId xmlns:p14="http://schemas.microsoft.com/office/powerpoint/2010/main" val="1817436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discover how to choose a Region.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Choosing a region involves four main considerations: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Data sovereignty and compliance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Proximity of users to the data</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Service and feature availability</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And cost effectiveness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Let’s take a look at each of these in greater detail. </a:t>
            </a:r>
          </a:p>
        </p:txBody>
      </p:sp>
    </p:spTree>
    <p:extLst>
      <p:ext uri="{BB962C8B-B14F-4D97-AF65-F5344CB8AC3E}">
        <p14:creationId xmlns:p14="http://schemas.microsoft.com/office/powerpoint/2010/main" val="40844339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spcBef>
                <a:spcPts val="2400"/>
              </a:spcBef>
              <a:spcAft>
                <a:spcPts val="800"/>
              </a:spcAft>
              <a:buNone/>
            </a:pPr>
            <a:r>
              <a:rPr lang="en-US" sz="2800" dirty="0"/>
              <a:t>If you want to enable access to or from the internet for instances in a VPC subnet, you must:</a:t>
            </a:r>
          </a:p>
          <a:p>
            <a:pPr marL="0" lvl="1" indent="0">
              <a:spcBef>
                <a:spcPts val="2400"/>
              </a:spcBef>
              <a:spcAft>
                <a:spcPts val="800"/>
              </a:spcAft>
              <a:buNone/>
            </a:pPr>
            <a:r>
              <a:rPr lang="en-US" sz="2800" dirty="0"/>
              <a:t>•</a:t>
            </a:r>
            <a:r>
              <a:rPr lang="en-US" sz="2800" baseline="0" dirty="0"/>
              <a:t> </a:t>
            </a:r>
            <a:r>
              <a:rPr lang="en-US" sz="2800" dirty="0"/>
              <a:t>Attach an internet gateway to your VPC.</a:t>
            </a:r>
          </a:p>
          <a:p>
            <a:pPr marL="0" lvl="1" indent="0">
              <a:spcBef>
                <a:spcPts val="2400"/>
              </a:spcBef>
              <a:spcAft>
                <a:spcPts val="800"/>
              </a:spcAft>
              <a:buNone/>
            </a:pPr>
            <a:r>
              <a:rPr lang="en-US" sz="2800" dirty="0"/>
              <a:t>•</a:t>
            </a:r>
            <a:r>
              <a:rPr lang="en-US" sz="2800" baseline="0" dirty="0"/>
              <a:t> </a:t>
            </a:r>
            <a:r>
              <a:rPr lang="en-US" sz="2800" dirty="0"/>
              <a:t>Ensure that your subnet's route table points to the internet gateway.</a:t>
            </a:r>
          </a:p>
          <a:p>
            <a:pPr marL="0" lvl="1" indent="0">
              <a:spcBef>
                <a:spcPts val="2400"/>
              </a:spcBef>
              <a:spcAft>
                <a:spcPts val="800"/>
              </a:spcAft>
              <a:buNone/>
            </a:pPr>
            <a:r>
              <a:rPr lang="en-US" sz="2800" dirty="0"/>
              <a:t>•</a:t>
            </a:r>
            <a:r>
              <a:rPr lang="en-US" sz="2800" baseline="0" dirty="0"/>
              <a:t> </a:t>
            </a:r>
            <a:r>
              <a:rPr lang="en-US" sz="2800" dirty="0"/>
              <a:t>Ensure that instances in your subnet have public IP addresses or Elastic IP addresses.</a:t>
            </a:r>
          </a:p>
          <a:p>
            <a:pPr marL="0" lvl="1" indent="0">
              <a:spcBef>
                <a:spcPts val="2400"/>
              </a:spcBef>
              <a:spcAft>
                <a:spcPts val="800"/>
              </a:spcAft>
              <a:buNone/>
            </a:pPr>
            <a:r>
              <a:rPr lang="en-US" sz="2800" dirty="0"/>
              <a:t>•</a:t>
            </a:r>
            <a:r>
              <a:rPr lang="en-US" sz="2800" baseline="0" dirty="0"/>
              <a:t> </a:t>
            </a:r>
            <a:r>
              <a:rPr lang="en-US" sz="2800" dirty="0"/>
              <a:t>And ensure that your network ACLs and security groups allow the relevant traffic to flow to and from your instance.</a:t>
            </a:r>
          </a:p>
        </p:txBody>
      </p:sp>
    </p:spTree>
    <p:extLst>
      <p:ext uri="{BB962C8B-B14F-4D97-AF65-F5344CB8AC3E}">
        <p14:creationId xmlns:p14="http://schemas.microsoft.com/office/powerpoint/2010/main" val="39546606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spcBef>
                <a:spcPts val="2400"/>
              </a:spcBef>
              <a:spcAft>
                <a:spcPts val="800"/>
              </a:spcAft>
              <a:buNone/>
            </a:pPr>
            <a:r>
              <a:rPr lang="en-US" sz="2800" dirty="0"/>
              <a:t>Network Address Translation, or NAT, services enable instances in the private subnet to initiate outbound traffic to the internet or to other AWS services. NAT services also prevent private instances from receiving inbound traffic from the Internet.</a:t>
            </a:r>
          </a:p>
          <a:p>
            <a:pPr marL="0" lvl="1" indent="0">
              <a:spcBef>
                <a:spcPts val="2400"/>
              </a:spcBef>
              <a:spcAft>
                <a:spcPts val="800"/>
              </a:spcAft>
              <a:buNone/>
            </a:pPr>
            <a:endParaRPr lang="en-US" sz="2800" dirty="0"/>
          </a:p>
          <a:p>
            <a:pPr marL="0" lvl="1" indent="0">
              <a:spcBef>
                <a:spcPts val="2400"/>
              </a:spcBef>
              <a:spcAft>
                <a:spcPts val="800"/>
              </a:spcAft>
              <a:buNone/>
            </a:pPr>
            <a:r>
              <a:rPr lang="en-US" sz="2800" dirty="0"/>
              <a:t>For example, you would use a NAT service if you have a database that you want to keep in the private subnet, but still let it access database patches. The NAT service allows your instance to reach out onto the internet to download patches without letting traffic come back in and access the instance.</a:t>
            </a:r>
          </a:p>
          <a:p>
            <a:pPr marL="0" lvl="1" indent="0">
              <a:spcBef>
                <a:spcPts val="2400"/>
              </a:spcBef>
              <a:spcAft>
                <a:spcPts val="800"/>
              </a:spcAft>
              <a:buNone/>
            </a:pPr>
            <a:endParaRPr lang="en-US" sz="2800" dirty="0"/>
          </a:p>
          <a:p>
            <a:pPr marL="0" lvl="1" indent="0">
              <a:spcBef>
                <a:spcPts val="2400"/>
              </a:spcBef>
              <a:spcAft>
                <a:spcPts val="800"/>
              </a:spcAft>
              <a:buNone/>
            </a:pPr>
            <a:r>
              <a:rPr lang="en-US" sz="2800" dirty="0"/>
              <a:t>AWS offers two primary options for using NAT services:</a:t>
            </a:r>
          </a:p>
          <a:p>
            <a:pPr marL="0" lvl="1" indent="0">
              <a:spcBef>
                <a:spcPts val="2400"/>
              </a:spcBef>
              <a:spcAft>
                <a:spcPts val="800"/>
              </a:spcAft>
              <a:buNone/>
            </a:pPr>
            <a:r>
              <a:rPr lang="en-US" sz="2800" dirty="0"/>
              <a:t>• An Amazon EC2 instance that’s set up as a NAT service in a public subnet</a:t>
            </a:r>
          </a:p>
          <a:p>
            <a:pPr marL="0" lvl="1" indent="0">
              <a:spcBef>
                <a:spcPts val="2400"/>
              </a:spcBef>
              <a:spcAft>
                <a:spcPts val="800"/>
              </a:spcAft>
              <a:buNone/>
            </a:pPr>
            <a:r>
              <a:rPr lang="en-US" sz="2800" dirty="0"/>
              <a:t>• And a NAT Gateway</a:t>
            </a:r>
          </a:p>
        </p:txBody>
      </p:sp>
    </p:spTree>
    <p:extLst>
      <p:ext uri="{BB962C8B-B14F-4D97-AF65-F5344CB8AC3E}">
        <p14:creationId xmlns:p14="http://schemas.microsoft.com/office/powerpoint/2010/main" val="15266778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a:solidFill>
                  <a:schemeClr val="tx1"/>
                </a:solidFill>
                <a:effectLst/>
                <a:cs typeface="Arial" panose="020B0604020202020204" pitchFamily="34" charset="0"/>
              </a:rPr>
              <a:t>The example displayed shows the NAT instance, with the private instance on the left. The right side of the diagram shows the VPC NAT gateway. The NAT gateway service is fully scaled, redundant and highly available. </a:t>
            </a:r>
          </a:p>
          <a:p>
            <a:endParaRPr lang="en-US" sz="1200" b="0" i="0" kern="1200" baseline="0" dirty="0">
              <a:solidFill>
                <a:schemeClr val="tx1"/>
              </a:solidFill>
              <a:effectLst/>
              <a:cs typeface="Arial" panose="020B0604020202020204" pitchFamily="34" charset="0"/>
            </a:endParaRPr>
          </a:p>
          <a:p>
            <a:r>
              <a:rPr lang="en-US" sz="1200" b="0" i="0" kern="1200" baseline="0" dirty="0">
                <a:solidFill>
                  <a:schemeClr val="tx1"/>
                </a:solidFill>
                <a:effectLst/>
                <a:cs typeface="Arial" panose="020B0604020202020204" pitchFamily="34" charset="0"/>
              </a:rPr>
              <a:t>For customers who require a private subnet on their IPv6-enabled VPCs, we are introducing a new resource within the VPC called the Egress-only Internet Gateway, which can be set up to allow one-way access to internet resources. With the Egress-only Internet Gateway, outgoing traffic to the internet will be allowed. However, incoming traffic that’s initiated from the internet will be blocked. There is no additional charge to use the Egress-only Internet Gateways. However, data transfer charges apply.</a:t>
            </a:r>
          </a:p>
        </p:txBody>
      </p:sp>
    </p:spTree>
    <p:extLst>
      <p:ext uri="{BB962C8B-B14F-4D97-AF65-F5344CB8AC3E}">
        <p14:creationId xmlns:p14="http://schemas.microsoft.com/office/powerpoint/2010/main" val="35553485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carefully consider your decision on which NAT solution you will use, whether it’s a gateway or an instance. While VPC NAT Gateways offer all the advantages of a service that’s managed by AWS—such as being inherently highly available—they might not provide the exact level of control that your application needs.</a:t>
            </a:r>
          </a:p>
          <a:p>
            <a:endParaRPr lang="en-US" dirty="0"/>
          </a:p>
          <a:p>
            <a:r>
              <a:rPr lang="en-US" dirty="0"/>
              <a:t>One example where a NAT gateway might not work as a solution is when you need more than 10GB of bandwidth, which is the maximum amount of bandwidth that the NAT gateway can handle.</a:t>
            </a:r>
          </a:p>
          <a:p>
            <a:endParaRPr lang="en-US" dirty="0"/>
          </a:p>
          <a:p>
            <a:r>
              <a:rPr lang="en-US" dirty="0"/>
              <a:t>Another important difference between the VPC NAT gateway and a NAT instance is port forwarding. The VPC NAT gateway does not support Port 40.</a:t>
            </a:r>
          </a:p>
          <a:p>
            <a:endParaRPr lang="en-US" dirty="0"/>
          </a:p>
          <a:p>
            <a:r>
              <a:rPr lang="en-US" dirty="0"/>
              <a:t>There are also cost differences to consider between the two options.</a:t>
            </a:r>
          </a:p>
        </p:txBody>
      </p:sp>
    </p:spTree>
    <p:extLst>
      <p:ext uri="{BB962C8B-B14F-4D97-AF65-F5344CB8AC3E}">
        <p14:creationId xmlns:p14="http://schemas.microsoft.com/office/powerpoint/2010/main" val="36454506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look at how subnets, gateways, and routes work together.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diagram, we have two Availability Zones, two instances and private subnets, the NAT instance with the public IP address, and the public subnet. We also have an internet gateway connected to the VPC.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have a NAT instance, but it needs a route to the internet gateway so that the instance can talk to the internet. You can see that the internet is in the route table, as indicated by the 0.0.0.0/0 address. The targets that use the internet gateway have the local route group, as indicated by the 10.0.0.0/20 address. If you want the private subnet to be able connect to the internet, it has to go through the NAT instance. The 0.0.0.0 address indicates that it must route to the NAT. The NAT will route the request to the Internet.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second private instance currently has no route. If that instance needs to go to the internet, a route needs to be created to the NAT instance with the public IP address 0.0.0.0/0 with the target of NAT. This will enable the private instances to access the internet.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 further tighten security using security groups. There is a security group for the two private instances. There is also a security group for the public NAT group. The security groups and the route tables helps control traffic within the VPC.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diagram also contains a </a:t>
            </a:r>
            <a:r>
              <a:rPr lang="en-US" sz="1200" kern="1200" dirty="0" err="1">
                <a:solidFill>
                  <a:schemeClr val="tx1"/>
                </a:solidFill>
                <a:effectLst/>
                <a:latin typeface="+mn-lt"/>
                <a:ea typeface="+mn-ea"/>
                <a:cs typeface="+mn-cs"/>
              </a:rPr>
              <a:t>DynamoDB</a:t>
            </a:r>
            <a:r>
              <a:rPr lang="en-US" sz="1200" kern="1200" dirty="0">
                <a:solidFill>
                  <a:schemeClr val="tx1"/>
                </a:solidFill>
                <a:effectLst/>
                <a:latin typeface="+mn-lt"/>
                <a:ea typeface="+mn-ea"/>
                <a:cs typeface="+mn-cs"/>
              </a:rPr>
              <a:t> instance that sits outside of the VPC, but in the same Region as the VPC. Traffic could be routed to it via the internet gateway. Remember that there will be some services that reside outside of your VPC. One of those services is </a:t>
            </a:r>
            <a:r>
              <a:rPr lang="en-US" sz="1200" kern="1200" dirty="0" err="1">
                <a:solidFill>
                  <a:schemeClr val="tx1"/>
                </a:solidFill>
                <a:effectLst/>
                <a:latin typeface="+mn-lt"/>
                <a:ea typeface="+mn-ea"/>
                <a:cs typeface="+mn-cs"/>
              </a:rPr>
              <a:t>DynamoDB</a:t>
            </a:r>
            <a:r>
              <a:rPr lang="en-US" sz="1200" kern="1200" dirty="0">
                <a:solidFill>
                  <a:schemeClr val="tx1"/>
                </a:solidFill>
                <a:effectLst/>
                <a:latin typeface="+mn-lt"/>
                <a:ea typeface="+mn-ea"/>
                <a:cs typeface="+mn-cs"/>
              </a:rPr>
              <a:t>.</a:t>
            </a:r>
          </a:p>
        </p:txBody>
      </p:sp>
    </p:spTree>
    <p:extLst>
      <p:ext uri="{BB962C8B-B14F-4D97-AF65-F5344CB8AC3E}">
        <p14:creationId xmlns:p14="http://schemas.microsoft.com/office/powerpoint/2010/main" val="23611330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should you monitor your VPC traffic? </a:t>
            </a:r>
          </a:p>
        </p:txBody>
      </p:sp>
    </p:spTree>
    <p:extLst>
      <p:ext uri="{BB962C8B-B14F-4D97-AF65-F5344CB8AC3E}">
        <p14:creationId xmlns:p14="http://schemas.microsoft.com/office/powerpoint/2010/main" val="13380487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09286" y="4343399"/>
            <a:ext cx="5856790" cy="4314464"/>
          </a:xfrm>
        </p:spPr>
        <p:txBody>
          <a:bodyPr/>
          <a:lstStyle/>
          <a:p>
            <a:pPr>
              <a:spcBef>
                <a:spcPts val="600"/>
              </a:spcBef>
            </a:pPr>
            <a:r>
              <a:rPr lang="en-US" dirty="0"/>
              <a:t>How can you verify that the configured network access rules are working as expected? Many organizations typically collect, store, monitor, and analyze network flow logs for various purposes, including troubleshooting connectivity and security issues, and testing network access rules.</a:t>
            </a:r>
          </a:p>
          <a:p>
            <a:pPr>
              <a:spcBef>
                <a:spcPts val="600"/>
              </a:spcBef>
            </a:pPr>
            <a:endParaRPr lang="en-US" dirty="0"/>
          </a:p>
          <a:p>
            <a:pPr>
              <a:spcBef>
                <a:spcPts val="600"/>
              </a:spcBef>
            </a:pPr>
            <a:r>
              <a:rPr lang="en-US" dirty="0"/>
              <a:t>VPC Flow Logs is a feature that enables you to capture information about the IP traffic that goes to and from network interfaces in your VPC. The flow log captures accepted and rejected traffic flow information for all network interfaces in the selected resource. The information that’s captured by the flow logs can help you with a number of tasks. For example, you can troubleshoot why specific traffic is not reaching an instance, which in turn can help you diagnose overly restrictive security group rules. You can also use flow logs as a security tool to monitor the traffic that is reaching your instance. You can create alarms to notify you if certain types of traffic are detected, and you can also create metrics to help you to identify trends and patterns.</a:t>
            </a:r>
          </a:p>
          <a:p>
            <a:pPr>
              <a:spcBef>
                <a:spcPts val="600"/>
              </a:spcBef>
            </a:pPr>
            <a:endParaRPr lang="en-US" dirty="0"/>
          </a:p>
          <a:p>
            <a:pPr>
              <a:spcBef>
                <a:spcPts val="600"/>
              </a:spcBef>
            </a:pPr>
            <a:r>
              <a:rPr lang="en-US" dirty="0"/>
              <a:t>You can create a flow log for a VPC, a subnet, or a network interface. If you create a flow log for a subnet or VPC, each network interface in the VPC or subnet is monitored. Flow log data is published to a log group in </a:t>
            </a:r>
            <a:r>
              <a:rPr lang="en-US" dirty="0" err="1"/>
              <a:t>CloudWatch</a:t>
            </a:r>
            <a:r>
              <a:rPr lang="en-US" dirty="0"/>
              <a:t> Logs, and each network interface has a unique log stream. Log streams contain flow log records, which are log events that consist of fields that describe the traffic for that network interface. Amazon </a:t>
            </a:r>
            <a:r>
              <a:rPr lang="en-US" dirty="0" err="1"/>
              <a:t>CloudWatch</a:t>
            </a:r>
            <a:r>
              <a:rPr lang="en-US" dirty="0"/>
              <a:t> and </a:t>
            </a:r>
            <a:r>
              <a:rPr lang="en-US" dirty="0" err="1"/>
              <a:t>CloudWatch</a:t>
            </a:r>
            <a:r>
              <a:rPr lang="en-US" dirty="0"/>
              <a:t> Logs are covered later.</a:t>
            </a:r>
          </a:p>
          <a:p>
            <a:pPr>
              <a:spcBef>
                <a:spcPts val="600"/>
              </a:spcBef>
            </a:pPr>
            <a:endParaRPr lang="en-US" dirty="0"/>
          </a:p>
          <a:p>
            <a:pPr>
              <a:spcBef>
                <a:spcPts val="600"/>
              </a:spcBef>
            </a:pPr>
            <a:r>
              <a:rPr lang="en-US" dirty="0"/>
              <a:t>You can analyze the data that’s captured from flow logs with your own applications or with solutions that are available from AWS Marketplace.</a:t>
            </a:r>
          </a:p>
        </p:txBody>
      </p:sp>
    </p:spTree>
    <p:extLst>
      <p:ext uri="{BB962C8B-B14F-4D97-AF65-F5344CB8AC3E}">
        <p14:creationId xmlns:p14="http://schemas.microsoft.com/office/powerpoint/2010/main" val="36579366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discover how to connect multiple VPCs to each</a:t>
            </a:r>
            <a:r>
              <a:rPr lang="en-US" baseline="0" dirty="0"/>
              <a:t> other.</a:t>
            </a:r>
            <a:endParaRPr lang="en-US" dirty="0"/>
          </a:p>
        </p:txBody>
      </p:sp>
    </p:spTree>
    <p:extLst>
      <p:ext uri="{BB962C8B-B14F-4D97-AF65-F5344CB8AC3E}">
        <p14:creationId xmlns:p14="http://schemas.microsoft.com/office/powerpoint/2010/main" val="26885878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If multiple VPCs need to connect to the data center, you can see the challenge of using a customer gateway.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There can be one customer gateway per VPN tunnel, and one public IP address per customer gateway. AWS provides two tunnel destinations per Region.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In this situation, you would have to maintain unique IP addresses on your end and on your route. You can have a VPN hub-and-spoke architecture to work around this situation. However, is it really an efficient 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With a VPN hub-and-spoke architecture: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There are Amazon EC2 VPN instances to the central customer gateway.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There are two Amazon EC2-based VPN endpoints in each spoke to support high availability.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There is a central VPC (hub) that contains common services for all application VPCs.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There is a dynamic routing protocol between the spokes and the hub.</a:t>
            </a:r>
          </a:p>
        </p:txBody>
      </p:sp>
    </p:spTree>
    <p:extLst>
      <p:ext uri="{BB962C8B-B14F-4D97-AF65-F5344CB8AC3E}">
        <p14:creationId xmlns:p14="http://schemas.microsoft.com/office/powerpoint/2010/main" val="36318349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399"/>
            <a:ext cx="5610828" cy="4198717"/>
          </a:xfrm>
        </p:spPr>
        <p:txBody>
          <a:bodyPr/>
          <a:lstStyle/>
          <a:p>
            <a:r>
              <a:rPr lang="en-US" sz="1200" kern="1200" dirty="0">
                <a:solidFill>
                  <a:schemeClr val="tx1"/>
                </a:solidFill>
                <a:effectLst/>
                <a:latin typeface="+mn-lt"/>
                <a:ea typeface="+mn-ea"/>
                <a:cs typeface="+mn-cs"/>
              </a:rPr>
              <a:t>In the diagram, VPCs A and B are peered, which does not mean that C can talk to A. By default, VPC peering does not allow C to connect to A unless they are explicitly established as peers. Therefore, you control which VPCs can talk to each other.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establish a VPC peering connection, the owner of the requester VPC—or local VPC—sends a request to the owner of the peer VPC to create the VPC peering connection. The peer VPC can be owned by you or another AWS account, and can’t have a CIDR block that overlaps with the requester VPC’s CIDR block. The owner of the peer VPC has to accept the VPC peering connection request to activate the VPC peering connection. To enable the flow of the traffic between the peer VPCs using private IP addresses, add a route to one or more of your VPC’s route tables that points to the IP address range of the peer VPC. The owner of the peer VPC adds a route to one of the VPC’s route tables that points to the IP address range of your VPC. You might also need to update the security group rules that are associated with your instance to ensure that traffic to and from the peer VPC is not restricted.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VPC peering connection is a one-to-one relationship between two VPCs. You can create multiple VPC peering connections for each VPC that you own, but transitive peering relationships are not supported: you will not have any peering relationship with VPCs that your VPC is not directly peered with. You can create a VPC peering connection between your own VPCs, or with a VPC in another AWS account within a single Region.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Amazon EC2 now allows peering relationships to be established between virtual private clouds, or VPCs, across different Regions. Inter-Region VPC peering allows VPC resources that run in different Regions—like Amazon EC2 instances, Amazon RDS databases, and AWS Lambda functions—to communicate with each other. This inter-Region communication occurs without requiring gateways, VPN connections, or separate network services. Data that’s transferred across inter-Region VPC peering connections is charged at the standard inter-Region data transfer rates.</a:t>
            </a:r>
          </a:p>
        </p:txBody>
      </p:sp>
    </p:spTree>
    <p:extLst>
      <p:ext uri="{BB962C8B-B14F-4D97-AF65-F5344CB8AC3E}">
        <p14:creationId xmlns:p14="http://schemas.microsoft.com/office/powerpoint/2010/main" val="3886243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first consideration is understanding where you can legally host your infrastructure. What are the national and local data security laws? Keep in mind that your data will be subject to the laws of the country and locality where it's stored. </a:t>
            </a:r>
          </a:p>
          <a:p>
            <a:r>
              <a:rPr lang="en-US" dirty="0"/>
              <a:t>Is customer data allowed outside of the country? Some laws dictate that if you're operating your business in their jurisdiction, you can’t store that data anywhere else. </a:t>
            </a:r>
          </a:p>
          <a:p>
            <a:endParaRPr lang="en-US" dirty="0"/>
          </a:p>
          <a:p>
            <a:r>
              <a:rPr lang="en-US" dirty="0"/>
              <a:t>Can you meet governance requirements? Compliance standards—such as the United States’ Health Insurance Portability and Accountability Act, or HIPAA—have strict guidelines on how and where data can be stored. AWS Architects take all of these considerations into account when they evaluate where to host infrastructures.</a:t>
            </a:r>
          </a:p>
          <a:p>
            <a:endParaRPr lang="en-US" dirty="0"/>
          </a:p>
          <a:p>
            <a:r>
              <a:rPr lang="en-US" dirty="0"/>
              <a:t>Did you know that AWS opened its first carbon-neutral Region in 2011, and we now offer five separate carbon-neutral Regions?</a:t>
            </a:r>
          </a:p>
          <a:p>
            <a:endParaRPr lang="en-US" dirty="0"/>
          </a:p>
          <a:p>
            <a:r>
              <a:rPr lang="en-US" dirty="0"/>
              <a:t>For more information on carbon-neutral options, select the link. </a:t>
            </a:r>
          </a:p>
          <a:p>
            <a:r>
              <a:rPr lang="en-US" dirty="0"/>
              <a:t>https://aws.amazon.com/about-aws/sustainability</a:t>
            </a:r>
          </a:p>
          <a:p>
            <a:endParaRPr lang="en-US" dirty="0"/>
          </a:p>
          <a:p>
            <a:endParaRPr lang="en-US" dirty="0"/>
          </a:p>
        </p:txBody>
      </p:sp>
    </p:spTree>
    <p:extLst>
      <p:ext uri="{BB962C8B-B14F-4D97-AF65-F5344CB8AC3E}">
        <p14:creationId xmlns:p14="http://schemas.microsoft.com/office/powerpoint/2010/main" val="5292220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84635"/>
          </a:xfrm>
        </p:spPr>
        <p:txBody>
          <a:bodyPr/>
          <a:lstStyle/>
          <a:p>
            <a:r>
              <a:rPr lang="en-US" dirty="0"/>
              <a:t>In this example, an entire CIDR block is opened, but you can specify an IP address on the route table.</a:t>
            </a:r>
          </a:p>
          <a:p>
            <a:endParaRPr lang="en-US" dirty="0"/>
          </a:p>
          <a:p>
            <a:r>
              <a:rPr lang="en-US" dirty="0"/>
              <a:t>To create a VPC peering connection with another VPC, you need to be aware of the following limitations and rules:</a:t>
            </a:r>
          </a:p>
          <a:p>
            <a:r>
              <a:rPr lang="en-US" dirty="0"/>
              <a:t>•</a:t>
            </a:r>
            <a:r>
              <a:rPr lang="en-US" baseline="0" dirty="0"/>
              <a:t> </a:t>
            </a:r>
            <a:r>
              <a:rPr lang="en-US" dirty="0"/>
              <a:t>There is a limit on the number of active and pending VPC peering connections that you can have per VPC. </a:t>
            </a:r>
          </a:p>
          <a:p>
            <a:r>
              <a:rPr lang="en-US" dirty="0"/>
              <a:t>•</a:t>
            </a:r>
            <a:r>
              <a:rPr lang="en-US" baseline="0" dirty="0"/>
              <a:t> </a:t>
            </a:r>
            <a:r>
              <a:rPr lang="en-US" dirty="0"/>
              <a:t>VPC peering does not support transitive peering relationships. In a VPC peering connection, your VPC will not have access to any other VPCs that the peer VPC might be peered with. This includes VPC peering connections that are established entirely within your own AWS account. </a:t>
            </a:r>
          </a:p>
          <a:p>
            <a:r>
              <a:rPr lang="en-US" dirty="0"/>
              <a:t>•</a:t>
            </a:r>
            <a:r>
              <a:rPr lang="en-US" baseline="0" dirty="0"/>
              <a:t> </a:t>
            </a:r>
            <a:r>
              <a:rPr lang="en-US" dirty="0"/>
              <a:t>You can’t have more than one VPC peering connection between the same two VPCs at the same time.</a:t>
            </a:r>
          </a:p>
          <a:p>
            <a:r>
              <a:rPr lang="en-US" dirty="0"/>
              <a:t>•</a:t>
            </a:r>
            <a:r>
              <a:rPr lang="en-US" baseline="0" dirty="0"/>
              <a:t> </a:t>
            </a:r>
            <a:r>
              <a:rPr lang="en-US" dirty="0"/>
              <a:t>The Maximum Transmission Unit (MTU) across a VPC peering connection is 1500 bytes.</a:t>
            </a:r>
          </a:p>
          <a:p>
            <a:r>
              <a:rPr lang="en-US" dirty="0"/>
              <a:t>•</a:t>
            </a:r>
            <a:r>
              <a:rPr lang="en-US" baseline="0" dirty="0"/>
              <a:t> </a:t>
            </a:r>
            <a:r>
              <a:rPr lang="en-US" dirty="0"/>
              <a:t>A placement group can span peered VPCs. However, you will not get full-bisection bandwidth between instances in peered VPCs. </a:t>
            </a:r>
          </a:p>
          <a:p>
            <a:r>
              <a:rPr lang="en-US" dirty="0"/>
              <a:t>•</a:t>
            </a:r>
            <a:r>
              <a:rPr lang="en-US" baseline="0" dirty="0"/>
              <a:t> </a:t>
            </a:r>
            <a:r>
              <a:rPr lang="en-US" dirty="0"/>
              <a:t>Unicast reverse path forwarding in VPC peering connections is not supported. </a:t>
            </a:r>
          </a:p>
          <a:p>
            <a:r>
              <a:rPr lang="en-US" dirty="0"/>
              <a:t>•</a:t>
            </a:r>
            <a:r>
              <a:rPr lang="en-US" baseline="0" dirty="0"/>
              <a:t> </a:t>
            </a:r>
            <a:r>
              <a:rPr lang="en-US" dirty="0"/>
              <a:t>Private DNS values can’t be resolved between instances in peered VPCs.</a:t>
            </a:r>
          </a:p>
          <a:p>
            <a:endParaRPr lang="en-US" dirty="0"/>
          </a:p>
          <a:p>
            <a:r>
              <a:rPr lang="en-US" dirty="0"/>
              <a:t>Traffic using inter-Region VPC peering always stays on the global AWS backbone, and traffic never traverses the public internet, which reduces threat vectors, such as common exploits and distributed denial of service, or DDOS, attacks.</a:t>
            </a:r>
          </a:p>
          <a:p>
            <a:endParaRPr lang="en-US" dirty="0"/>
          </a:p>
          <a:p>
            <a:r>
              <a:rPr lang="en-US" dirty="0"/>
              <a:t>You can now reference security groups in a peered VPC in both inbound and outbound rules. This functionality is supported cross-account, so the two VPCs can be in different accounts. Support for security group references in a peered VPC simplifies configuration by controlling peering traffic via security group membership instead of CIDR ranges. You can reference security groups from a peered VPC by using the AWS Management Console, the AWS CLI, and through SDKs.</a:t>
            </a:r>
          </a:p>
        </p:txBody>
      </p:sp>
    </p:spTree>
    <p:extLst>
      <p:ext uri="{BB962C8B-B14F-4D97-AF65-F5344CB8AC3E}">
        <p14:creationId xmlns:p14="http://schemas.microsoft.com/office/powerpoint/2010/main" val="2450488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you integrate on-premises components into your environment?</a:t>
            </a:r>
          </a:p>
        </p:txBody>
      </p:sp>
    </p:spTree>
    <p:extLst>
      <p:ext uri="{BB962C8B-B14F-4D97-AF65-F5344CB8AC3E}">
        <p14:creationId xmlns:p14="http://schemas.microsoft.com/office/powerpoint/2010/main" val="40513011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One solution is to use a virtual private network, or VPN, connection between your VPC's virtual private gateway, or VGW, and your data center. With an AWS hardware VPN, you are provided with two VPN endpoints to provide basic, automatic failover. To create an AWS hardware VPN, go to the AWS Managed VPN Connections documentation.</a:t>
            </a:r>
            <a:r>
              <a:rPr lang="en-US" b="0" baseline="0" dirty="0"/>
              <a:t> </a:t>
            </a:r>
          </a:p>
          <a:p>
            <a:r>
              <a:rPr lang="en-US" b="0" baseline="0" dirty="0">
                <a:hlinkClick r:id="rId3"/>
              </a:rPr>
              <a:t>http://docs.aws.amazon.com/AmazonVPC/latest/UserGuide/VPC_VPN.html</a:t>
            </a:r>
            <a:endParaRPr lang="en-US" b="0" baseline="0" dirty="0"/>
          </a:p>
          <a:p>
            <a:r>
              <a:rPr lang="en-US" b="0" baseline="0" dirty="0"/>
              <a:t> 	</a:t>
            </a:r>
          </a:p>
          <a:p>
            <a:r>
              <a:rPr lang="en-US" b="0" baseline="0" dirty="0"/>
              <a:t>You can also create a VPN connection to your remote network by using an Amazon EC2 instance in your VPC that's running a software VPN appliance. AWS does not provide or maintain software VPN appliances. However, you can choose one from a range of products that partners and open source communities provide through the AWS Marketplace.</a:t>
            </a:r>
            <a:endParaRPr lang="en-US" b="0" dirty="0"/>
          </a:p>
        </p:txBody>
      </p:sp>
    </p:spTree>
    <p:extLst>
      <p:ext uri="{BB962C8B-B14F-4D97-AF65-F5344CB8AC3E}">
        <p14:creationId xmlns:p14="http://schemas.microsoft.com/office/powerpoint/2010/main" val="333165000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rPr>
              <a:t>Amazon Virtual Gateway also supports and encourages multiple customer gateway connections so that customers can implement redundancy and failover on their side of the VPN connection, as shown on this slide. Both dynamic and static routing options are provided to give customers flexibility in their routing configuration. Dynamic routing uses Border Gateway Protocol, or BGP, peering to exchange routing information between AWS and these remote endpoints. Dynamic routing also allows customers to specify routing priorities, policies, and weights or metrics in their BGP advertisements, and to influence the network path between their networks and AWS.</a:t>
            </a:r>
          </a:p>
          <a:p>
            <a:endParaRPr lang="en-US" sz="1200" b="0" i="0" u="none" strike="noStrike" kern="1200" baseline="0" dirty="0">
              <a:solidFill>
                <a:schemeClr val="tx1"/>
              </a:solidFill>
            </a:endParaRPr>
          </a:p>
          <a:p>
            <a:r>
              <a:rPr lang="en-US" sz="1200" b="0" i="0" u="none" strike="noStrike" kern="1200" baseline="0" dirty="0">
                <a:solidFill>
                  <a:schemeClr val="tx1"/>
                </a:solidFill>
              </a:rPr>
              <a:t>It is important to note that when BGP is used, both the </a:t>
            </a:r>
            <a:r>
              <a:rPr lang="en-US" sz="1200" b="0" i="0" u="none" strike="noStrike" kern="1200" baseline="0" dirty="0" err="1">
                <a:solidFill>
                  <a:schemeClr val="tx1"/>
                </a:solidFill>
              </a:rPr>
              <a:t>IPSec</a:t>
            </a:r>
            <a:r>
              <a:rPr lang="en-US" sz="1200" b="0" i="0" u="none" strike="noStrike" kern="1200" baseline="0" dirty="0">
                <a:solidFill>
                  <a:schemeClr val="tx1"/>
                </a:solidFill>
              </a:rPr>
              <a:t> and the BGP connections must be terminated on the same customer gateway device, so it must be capable of terminating both </a:t>
            </a:r>
            <a:r>
              <a:rPr lang="en-US" sz="1200" b="0" i="0" u="none" strike="noStrike" kern="1200" baseline="0" dirty="0" err="1">
                <a:solidFill>
                  <a:schemeClr val="tx1"/>
                </a:solidFill>
              </a:rPr>
              <a:t>IPSec</a:t>
            </a:r>
            <a:r>
              <a:rPr lang="en-US" sz="1200" b="0" i="0" u="none" strike="noStrike" kern="1200" baseline="0" dirty="0">
                <a:solidFill>
                  <a:schemeClr val="tx1"/>
                </a:solidFill>
              </a:rPr>
              <a:t> and BGP connections.</a:t>
            </a:r>
          </a:p>
        </p:txBody>
      </p:sp>
    </p:spTree>
    <p:extLst>
      <p:ext uri="{BB962C8B-B14F-4D97-AF65-F5344CB8AC3E}">
        <p14:creationId xmlns:p14="http://schemas.microsoft.com/office/powerpoint/2010/main" val="9829634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014246"/>
          </a:xfrm>
        </p:spPr>
        <p:txBody>
          <a:bodyPr>
            <a:noAutofit/>
          </a:bodyPr>
          <a:lstStyle/>
          <a:p>
            <a:r>
              <a:rPr lang="en-US" sz="1200" kern="1200" dirty="0">
                <a:solidFill>
                  <a:schemeClr val="tx1"/>
                </a:solidFill>
                <a:latin typeface="+mn-lt"/>
                <a:ea typeface="+mn-ea"/>
                <a:cs typeface="+mn-cs"/>
              </a:rPr>
              <a:t>AWS Direct Connect provides you with a private network connection between AWS and your data center.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It is a network service alternative to using the internet to access AWS Cloud services.</a:t>
            </a:r>
            <a:endParaRPr lang="en-US" sz="800" kern="1200" dirty="0">
              <a:solidFill>
                <a:schemeClr val="tx1"/>
              </a:solidFill>
              <a:latin typeface="+mn-lt"/>
              <a:ea typeface="+mn-ea"/>
              <a:cs typeface="+mn-cs"/>
            </a:endParaRPr>
          </a:p>
          <a:p>
            <a:pPr marL="0" marR="0" lvl="1" indent="0" algn="l" defTabSz="914400" rtl="0" eaLnBrk="1" fontAlgn="auto" latinLnBrk="0" hangingPunct="1">
              <a:lnSpc>
                <a:spcPct val="100000"/>
              </a:lnSpc>
              <a:spcBef>
                <a:spcPts val="1800"/>
              </a:spcBef>
              <a:spcAft>
                <a:spcPts val="800"/>
              </a:spcAft>
              <a:buClrTx/>
              <a:buSzTx/>
              <a:buFontTx/>
              <a:buNone/>
              <a:tabLst/>
              <a:defRPr/>
            </a:pPr>
            <a:endParaRPr lang="en-US" b="0" i="0" kern="1200" dirty="0">
              <a:solidFill>
                <a:schemeClr val="tx1"/>
              </a:solidFill>
              <a:effectLst/>
            </a:endParaRPr>
          </a:p>
          <a:p>
            <a:pPr marL="0" marR="0" lvl="1" indent="0" algn="l" defTabSz="914400" rtl="0" eaLnBrk="1" fontAlgn="auto" latinLnBrk="0" hangingPunct="1">
              <a:lnSpc>
                <a:spcPct val="100000"/>
              </a:lnSpc>
              <a:spcBef>
                <a:spcPts val="1800"/>
              </a:spcBef>
              <a:spcAft>
                <a:spcPts val="800"/>
              </a:spcAft>
              <a:buClrTx/>
              <a:buSzTx/>
              <a:buFontTx/>
              <a:buNone/>
              <a:tabLst/>
              <a:defRPr/>
            </a:pPr>
            <a:r>
              <a:rPr lang="en-US" b="0" i="0" kern="1200" dirty="0">
                <a:solidFill>
                  <a:schemeClr val="tx1"/>
                </a:solidFill>
                <a:effectLst/>
              </a:rPr>
              <a:t>AWS Direct Connect links your internal network to an AWS Direct Connect location over a standard 1-gigabit or 10-gigabit Ethernet fiber-optic cable. One end of the cable is connected to your router, and the other is connected to an AWS Direct Connect router. With this connection in place, you can create virtual interfaces directly to AWS cloud (for example, to Amazon Elastic Compute Cloud,</a:t>
            </a:r>
            <a:r>
              <a:rPr lang="en-US" b="0" i="0" kern="1200" baseline="0" dirty="0">
                <a:solidFill>
                  <a:schemeClr val="tx1"/>
                </a:solidFill>
                <a:effectLst/>
              </a:rPr>
              <a:t> </a:t>
            </a:r>
            <a:r>
              <a:rPr lang="en-US" b="0" i="0" kern="1200" dirty="0">
                <a:solidFill>
                  <a:schemeClr val="tx1"/>
                </a:solidFill>
                <a:effectLst/>
              </a:rPr>
              <a:t>or Amazon EC2, Amazon Simple Storage Service,</a:t>
            </a:r>
            <a:r>
              <a:rPr lang="en-US" b="0" i="0" kern="1200" baseline="0" dirty="0">
                <a:solidFill>
                  <a:schemeClr val="tx1"/>
                </a:solidFill>
                <a:effectLst/>
              </a:rPr>
              <a:t> </a:t>
            </a:r>
            <a:r>
              <a:rPr lang="en-US" b="0" i="0" kern="1200" dirty="0">
                <a:solidFill>
                  <a:schemeClr val="tx1"/>
                </a:solidFill>
                <a:effectLst/>
              </a:rPr>
              <a:t>or Amazon S3,</a:t>
            </a:r>
            <a:r>
              <a:rPr lang="en-US" b="0" i="0" kern="1200" baseline="0" dirty="0">
                <a:solidFill>
                  <a:schemeClr val="tx1"/>
                </a:solidFill>
                <a:effectLst/>
              </a:rPr>
              <a:t> </a:t>
            </a:r>
            <a:r>
              <a:rPr lang="en-US" b="0" i="0" kern="1200" dirty="0">
                <a:solidFill>
                  <a:schemeClr val="tx1"/>
                </a:solidFill>
                <a:effectLst/>
              </a:rPr>
              <a:t>and to Amazon Virtual Private Cloud,</a:t>
            </a:r>
            <a:r>
              <a:rPr lang="en-US" b="0" i="0" kern="1200" baseline="0" dirty="0">
                <a:solidFill>
                  <a:schemeClr val="tx1"/>
                </a:solidFill>
                <a:effectLst/>
              </a:rPr>
              <a:t> </a:t>
            </a:r>
            <a:r>
              <a:rPr lang="en-US" b="0" i="0" kern="1200" dirty="0">
                <a:solidFill>
                  <a:schemeClr val="tx1"/>
                </a:solidFill>
                <a:effectLst/>
              </a:rPr>
              <a:t>or Amazon VPC, bypassing Internet service providers in your network path). An AWS Direct Connect location provides access to Amazon Web Services in the region it is associated with, and to other regions in the United States of America. For example, you can provision a single connection to any AWS Direct Connect location in the U.S.A. and use it to access public AWS services in all regions in the U.S.A. and AWS </a:t>
            </a:r>
            <a:r>
              <a:rPr lang="en-US" b="0" i="0" kern="1200" dirty="0" err="1">
                <a:solidFill>
                  <a:schemeClr val="tx1"/>
                </a:solidFill>
                <a:effectLst/>
              </a:rPr>
              <a:t>GovCloud</a:t>
            </a:r>
            <a:r>
              <a:rPr lang="en-US" b="0" i="0" kern="1200" dirty="0">
                <a:solidFill>
                  <a:schemeClr val="tx1"/>
                </a:solidFill>
                <a:effectLst/>
              </a:rPr>
              <a:t>. </a:t>
            </a:r>
            <a:endParaRPr lang="en-US" dirty="0"/>
          </a:p>
        </p:txBody>
      </p:sp>
    </p:spTree>
    <p:extLst>
      <p:ext uri="{BB962C8B-B14F-4D97-AF65-F5344CB8AC3E}">
        <p14:creationId xmlns:p14="http://schemas.microsoft.com/office/powerpoint/2010/main" val="20011402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At a high-level, here are the various ways in which you can connect your on-</a:t>
            </a:r>
            <a:r>
              <a:rPr lang="en-US" sz="1200" kern="1200" dirty="0" err="1">
                <a:solidFill>
                  <a:schemeClr val="tx1"/>
                </a:solidFill>
                <a:effectLst/>
                <a:latin typeface="+mn-lt"/>
                <a:ea typeface="+mn-ea"/>
                <a:cs typeface="+mn-cs"/>
              </a:rPr>
              <a:t>prem</a:t>
            </a:r>
            <a:r>
              <a:rPr lang="en-US" sz="1200" kern="1200" dirty="0">
                <a:solidFill>
                  <a:schemeClr val="tx1"/>
                </a:solidFill>
                <a:effectLst/>
                <a:latin typeface="+mn-lt"/>
                <a:ea typeface="+mn-ea"/>
                <a:cs typeface="+mn-cs"/>
              </a:rPr>
              <a:t> data center to AWS resources via Direct Connect. In this diagram, you can see the connection between connecting public virtual interfaces, or VIFs, to public endpoints and private virtual interfaces to private endpoints.</a:t>
            </a:r>
          </a:p>
        </p:txBody>
      </p:sp>
    </p:spTree>
    <p:extLst>
      <p:ext uri="{BB962C8B-B14F-4D97-AF65-F5344CB8AC3E}">
        <p14:creationId xmlns:p14="http://schemas.microsoft.com/office/powerpoint/2010/main" val="424720737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look at this in more detail. </a:t>
            </a:r>
          </a:p>
          <a:p>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Here is a basic diagram of how a single router, and a single port connection to AWS over Direct Connect would route traffic, along with how traffic would flow, in case there's an issue with the Direct Connect connection and a VPN connection is used as a backup.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 is important to understand that AWS Managed VPN supports up to 1.25 </a:t>
            </a:r>
            <a:r>
              <a:rPr lang="en-US" sz="1200" kern="1200" dirty="0" err="1">
                <a:solidFill>
                  <a:schemeClr val="tx1"/>
                </a:solidFill>
                <a:effectLst/>
                <a:latin typeface="+mn-lt"/>
                <a:ea typeface="+mn-ea"/>
                <a:cs typeface="+mn-cs"/>
              </a:rPr>
              <a:t>Gbps</a:t>
            </a:r>
            <a:r>
              <a:rPr lang="en-US" sz="1200" kern="1200" dirty="0">
                <a:solidFill>
                  <a:schemeClr val="tx1"/>
                </a:solidFill>
                <a:effectLst/>
                <a:latin typeface="+mn-lt"/>
                <a:ea typeface="+mn-ea"/>
                <a:cs typeface="+mn-cs"/>
              </a:rPr>
              <a:t> throughput per VPN tunnel and does not support Equal Cost Multi Path (or ECMP) for egress data path in the case of multiple AWS Managed VPN tunnels terminating on the same VGW. Thus, we do not recommend architectures using AWS Managed VPN as a backup for AWS Direct Connect connections with speeds greater than 1 </a:t>
            </a:r>
            <a:r>
              <a:rPr lang="en-US" sz="1200" kern="1200" dirty="0" err="1">
                <a:solidFill>
                  <a:schemeClr val="tx1"/>
                </a:solidFill>
                <a:effectLst/>
                <a:latin typeface="+mn-lt"/>
                <a:ea typeface="+mn-ea"/>
                <a:cs typeface="+mn-cs"/>
              </a:rPr>
              <a:t>Gbps</a:t>
            </a:r>
            <a:r>
              <a:rPr lang="en-US" sz="1200" kern="1200" dirty="0">
                <a:solidFill>
                  <a:schemeClr val="tx1"/>
                </a:solidFill>
                <a:effectLst/>
                <a:latin typeface="+mn-lt"/>
                <a:ea typeface="+mn-ea"/>
                <a:cs typeface="+mn-cs"/>
              </a:rPr>
              <a:t>.</a:t>
            </a:r>
          </a:p>
        </p:txBody>
      </p:sp>
    </p:spTree>
    <p:extLst>
      <p:ext uri="{BB962C8B-B14F-4D97-AF65-F5344CB8AC3E}">
        <p14:creationId xmlns:p14="http://schemas.microsoft.com/office/powerpoint/2010/main" val="219680125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065534"/>
          </a:xfrm>
        </p:spPr>
        <p:txBody>
          <a:bodyPr/>
          <a:lstStyle/>
          <a:p>
            <a:r>
              <a:rPr lang="en-US" sz="1200" kern="1200" dirty="0">
                <a:solidFill>
                  <a:schemeClr val="tx1"/>
                </a:solidFill>
                <a:effectLst/>
                <a:latin typeface="+mn-lt"/>
                <a:ea typeface="+mn-ea"/>
                <a:cs typeface="+mn-cs"/>
              </a:rPr>
              <a:t>This configuration consists of AWS Direct Connect connections to separate AWS Direct Connect routers in two locations from two independently configured customer devices. This might be used for critical production workloads that require high resiliency. This would ensure resilience to connectivity failure due to fiber or a device failure as well as a complete location failure.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AWS provides example router configurations to assist in establishing AWS Direct Connect connections and configuring BGP for dynamic routing. In addition to the AWS-provided configuration details, customers must configure VPCs to efficiently route traffic to their data center networks.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AWS Direct Connect supports these port speeds over single-mode fiber: 1 </a:t>
            </a:r>
            <a:r>
              <a:rPr lang="en-US" sz="1200" kern="1200" dirty="0" err="1">
                <a:solidFill>
                  <a:schemeClr val="tx1"/>
                </a:solidFill>
                <a:effectLst/>
                <a:latin typeface="+mn-lt"/>
                <a:ea typeface="+mn-ea"/>
                <a:cs typeface="+mn-cs"/>
              </a:rPr>
              <a:t>Gbps</a:t>
            </a:r>
            <a:r>
              <a:rPr lang="en-US" sz="1200" kern="1200" dirty="0">
                <a:solidFill>
                  <a:schemeClr val="tx1"/>
                </a:solidFill>
                <a:effectLst/>
                <a:latin typeface="+mn-lt"/>
                <a:ea typeface="+mn-ea"/>
                <a:cs typeface="+mn-cs"/>
              </a:rPr>
              <a:t>: 1000BASE-LX (1310nm) and 10 </a:t>
            </a:r>
            <a:r>
              <a:rPr lang="en-US" sz="1200" kern="1200" dirty="0" err="1">
                <a:solidFill>
                  <a:schemeClr val="tx1"/>
                </a:solidFill>
                <a:effectLst/>
                <a:latin typeface="+mn-lt"/>
                <a:ea typeface="+mn-ea"/>
                <a:cs typeface="+mn-cs"/>
              </a:rPr>
              <a:t>Gbps</a:t>
            </a:r>
            <a:r>
              <a:rPr lang="en-US" sz="1200" kern="1200" dirty="0">
                <a:solidFill>
                  <a:schemeClr val="tx1"/>
                </a:solidFill>
                <a:effectLst/>
                <a:latin typeface="+mn-lt"/>
                <a:ea typeface="+mn-ea"/>
                <a:cs typeface="+mn-cs"/>
              </a:rPr>
              <a:t>: 10GBASE-LR (1310nm).</a:t>
            </a:r>
          </a:p>
          <a:p>
            <a:r>
              <a:rPr lang="en-US" sz="1200" kern="1200" dirty="0">
                <a:solidFill>
                  <a:schemeClr val="tx1"/>
                </a:solidFill>
                <a:effectLst/>
                <a:latin typeface="+mn-lt"/>
                <a:ea typeface="+mn-ea"/>
                <a:cs typeface="+mn-cs"/>
              </a:rPr>
              <a:t>It is important to understand that AWS Managed VPN supports up to 1.25 </a:t>
            </a:r>
            <a:r>
              <a:rPr lang="en-US" sz="1200" kern="1200" dirty="0" err="1">
                <a:solidFill>
                  <a:schemeClr val="tx1"/>
                </a:solidFill>
                <a:effectLst/>
                <a:latin typeface="+mn-lt"/>
                <a:ea typeface="+mn-ea"/>
                <a:cs typeface="+mn-cs"/>
              </a:rPr>
              <a:t>Gbps</a:t>
            </a:r>
            <a:r>
              <a:rPr lang="en-US" sz="1200" kern="1200" dirty="0">
                <a:solidFill>
                  <a:schemeClr val="tx1"/>
                </a:solidFill>
                <a:effectLst/>
                <a:latin typeface="+mn-lt"/>
                <a:ea typeface="+mn-ea"/>
                <a:cs typeface="+mn-cs"/>
              </a:rPr>
              <a:t> throughput per VPN tunnel and does not support Equal Cost Multi Path for egress data path in the case of multiple AWS Managed VPN tunnels terminating on the same VGW.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learn more about AWS Direct Connect for high resiliency, select the link. </a:t>
            </a:r>
          </a:p>
          <a:p>
            <a:r>
              <a:rPr lang="en-US" sz="1200" b="0" i="0" kern="1200" dirty="0">
                <a:solidFill>
                  <a:schemeClr val="tx1"/>
                </a:solidFill>
                <a:effectLst/>
                <a:latin typeface="+mn-lt"/>
                <a:ea typeface="+mn-ea"/>
                <a:cs typeface="+mn-cs"/>
                <a:hlinkClick r:id="rId3"/>
              </a:rPr>
              <a:t>https://aws.amazon.com/directconnect/resiliency-recommendation/</a:t>
            </a:r>
            <a:r>
              <a:rPr lang="en-US" sz="1200" b="0" i="0" kern="1200" dirty="0">
                <a:solidFill>
                  <a:schemeClr val="tx1"/>
                </a:solidFill>
                <a:effectLst/>
                <a:latin typeface="+mn-lt"/>
                <a:ea typeface="+mn-ea"/>
                <a:cs typeface="+mn-cs"/>
              </a:rPr>
              <a:t> </a:t>
            </a:r>
          </a:p>
        </p:txBody>
      </p:sp>
    </p:spTree>
    <p:extLst>
      <p:ext uri="{BB962C8B-B14F-4D97-AF65-F5344CB8AC3E}">
        <p14:creationId xmlns:p14="http://schemas.microsoft.com/office/powerpoint/2010/main" val="28115854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065534"/>
          </a:xfrm>
        </p:spPr>
        <p:txBody>
          <a:bodyPr/>
          <a:lstStyle/>
          <a:p>
            <a:r>
              <a:rPr lang="en-US" sz="1200" kern="1200" dirty="0">
                <a:solidFill>
                  <a:schemeClr val="tx1"/>
                </a:solidFill>
                <a:effectLst/>
                <a:latin typeface="+mn-lt"/>
                <a:ea typeface="+mn-ea"/>
                <a:cs typeface="+mn-cs"/>
              </a:rPr>
              <a:t>For maximum resiliency, separate connections terminating on separate devices in more than one location is the recommended architecture. This topology provides resilience to device failure, connectivity failure, and complete location failure.</a:t>
            </a:r>
          </a:p>
        </p:txBody>
      </p:sp>
    </p:spTree>
    <p:extLst>
      <p:ext uri="{BB962C8B-B14F-4D97-AF65-F5344CB8AC3E}">
        <p14:creationId xmlns:p14="http://schemas.microsoft.com/office/powerpoint/2010/main" val="44797749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further variation in this deployment is dual connections at dual locations with virtual interfaces on each connection. The choice of how much diversity and resilience you choose to deploy depends on your specific resiliency needs. </a:t>
            </a:r>
          </a:p>
        </p:txBody>
      </p:sp>
    </p:spTree>
    <p:extLst>
      <p:ext uri="{BB962C8B-B14F-4D97-AF65-F5344CB8AC3E}">
        <p14:creationId xmlns:p14="http://schemas.microsoft.com/office/powerpoint/2010/main" val="3755989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second consideration to look for is proximity to your user base. Proximity is a big factor in choosing your Region, especially when latency is critical. In most cases, the latency difference between using the closest Region and the farthest Region is relatively small, but even small differences in latency can impact a customer experience.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internal study in 2006 found that every 100 millisecond delay on Amazon.com corresponded to a 1 percent drop in sales. Customers expect responsive environments, and as time goes by and technology becomes more powerful, customers’ expectations rise as well.</a:t>
            </a:r>
          </a:p>
          <a:p>
            <a:r>
              <a:rPr lang="en-US" sz="1200" kern="1200" dirty="0">
                <a:solidFill>
                  <a:schemeClr val="tx1"/>
                </a:solidFill>
                <a:effectLst/>
                <a:latin typeface="+mn-lt"/>
                <a:ea typeface="+mn-ea"/>
                <a:cs typeface="+mn-cs"/>
              </a:rPr>
              <a:t>If you have two Regions that are equidistant from one another, compare the costs. All AWS services are priced per Region, which means some Regions are more expensive than others. </a:t>
            </a:r>
          </a:p>
        </p:txBody>
      </p:sp>
    </p:spTree>
    <p:extLst>
      <p:ext uri="{BB962C8B-B14F-4D97-AF65-F5344CB8AC3E}">
        <p14:creationId xmlns:p14="http://schemas.microsoft.com/office/powerpoint/2010/main" val="245939275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a:t>
            </a:r>
            <a:r>
              <a:rPr lang="en-US" baseline="0" dirty="0"/>
              <a:t> we finalize this module, let’s review some Virtual Private Cloud best practices. </a:t>
            </a:r>
            <a:endParaRPr lang="en-US" dirty="0"/>
          </a:p>
        </p:txBody>
      </p:sp>
    </p:spTree>
    <p:extLst>
      <p:ext uri="{BB962C8B-B14F-4D97-AF65-F5344CB8AC3E}">
        <p14:creationId xmlns:p14="http://schemas.microsoft.com/office/powerpoint/2010/main" val="428817028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Some best practices include: </a:t>
            </a:r>
          </a:p>
          <a:p>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Choosing CIDR block or IP address ranges wisely by selecting a range large enough for future growth (or run multiple VPCs).</a:t>
            </a:r>
            <a:r>
              <a:rPr lang="en-US" sz="1200" kern="1200" baseline="0" dirty="0">
                <a:solidFill>
                  <a:schemeClr val="tx1"/>
                </a:solidFill>
                <a:effectLst/>
                <a:latin typeface="+mn-lt"/>
                <a:ea typeface="+mn-ea"/>
                <a:cs typeface="+mn-cs"/>
              </a:rPr>
              <a:t> S</a:t>
            </a:r>
            <a:r>
              <a:rPr lang="en-US" sz="1200" kern="1200" dirty="0">
                <a:solidFill>
                  <a:schemeClr val="tx1"/>
                </a:solidFill>
                <a:effectLst/>
                <a:latin typeface="+mn-lt"/>
                <a:ea typeface="+mn-ea"/>
                <a:cs typeface="+mn-cs"/>
              </a:rPr>
              <a:t>tart with /16.</a:t>
            </a:r>
          </a:p>
          <a:p>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Using subnets to divide resources based on access, which is their primary purpose.</a:t>
            </a:r>
          </a:p>
          <a:p>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Using Multi-Availability Zone deployments in a VPC for high availability (you will learn more on that in the next module).</a:t>
            </a:r>
          </a:p>
          <a:p>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Using security groups to control traffic between Amazon EC2 instances and elastic load balancers. You can specify a granular security policy for Amazon EC2 instances by using a security group. </a:t>
            </a:r>
          </a:p>
          <a:p>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Using VPC Flow Logs to track and monitor VPC traffic. Store traffic logs for a particular VPC, VPC subnet, or Elastic Network Interface to </a:t>
            </a:r>
            <a:r>
              <a:rPr lang="en-US" sz="1200" kern="1200" dirty="0" err="1">
                <a:solidFill>
                  <a:schemeClr val="tx1"/>
                </a:solidFill>
                <a:effectLst/>
                <a:latin typeface="+mn-lt"/>
                <a:ea typeface="+mn-ea"/>
                <a:cs typeface="+mn-cs"/>
              </a:rPr>
              <a:t>CloudWatch</a:t>
            </a:r>
            <a:r>
              <a:rPr lang="en-US" sz="1200" kern="1200" dirty="0">
                <a:solidFill>
                  <a:schemeClr val="tx1"/>
                </a:solidFill>
                <a:effectLst/>
                <a:latin typeface="+mn-lt"/>
                <a:ea typeface="+mn-ea"/>
                <a:cs typeface="+mn-cs"/>
              </a:rPr>
              <a:t> Logs, where they can be accessed by third-party tools for storage and analysis.</a:t>
            </a:r>
          </a:p>
          <a:p>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Checking the health of the VPN link via API calls or in the AWS Management Console.</a:t>
            </a:r>
          </a:p>
        </p:txBody>
      </p:sp>
    </p:spTree>
    <p:extLst>
      <p:ext uri="{BB962C8B-B14F-4D97-AF65-F5344CB8AC3E}">
        <p14:creationId xmlns:p14="http://schemas.microsoft.com/office/powerpoint/2010/main" val="220537311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section, we’re going to share an exercise about how to improve the example architecture. </a:t>
            </a:r>
          </a:p>
        </p:txBody>
      </p:sp>
    </p:spTree>
    <p:extLst>
      <p:ext uri="{BB962C8B-B14F-4D97-AF65-F5344CB8AC3E}">
        <p14:creationId xmlns:p14="http://schemas.microsoft.com/office/powerpoint/2010/main" val="260313427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information that we covered in this module, how can you improve this architecture?</a:t>
            </a:r>
          </a:p>
        </p:txBody>
      </p:sp>
    </p:spTree>
    <p:extLst>
      <p:ext uri="{BB962C8B-B14F-4D97-AF65-F5344CB8AC3E}">
        <p14:creationId xmlns:p14="http://schemas.microsoft.com/office/powerpoint/2010/main" val="38927525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this example, the architecture has been replicated across two Availability Zones. Additionally, a NAT Gateway is being used in place of NAT instances.</a:t>
            </a:r>
          </a:p>
          <a:p>
            <a:endParaRPr lang="en-US" sz="1100" dirty="0"/>
          </a:p>
          <a:p>
            <a:r>
              <a:rPr lang="en-US" sz="1100" dirty="0"/>
              <a:t>Note that NAT gateways are not always more appropriate for your solution than NAT instances on Amazon EC2. Refer to earlier slides to determine which would be right for your environment.</a:t>
            </a:r>
          </a:p>
          <a:p>
            <a:endParaRPr lang="en-US" sz="1100" dirty="0"/>
          </a:p>
          <a:p>
            <a:r>
              <a:rPr lang="en-US" sz="1100" dirty="0"/>
              <a:t>If you have resources in multiple Availability Zones and they share one NAT gateway, if the NAT gateway’s Availability Zone is down, then the resources in the other Availability Zones lose internet access. To create an Availability Zone-independent architecture, create a NAT gateway in each Availability Zone, and configure your routing to ensure that resources use the NAT gateway in the same Availability Zone.</a:t>
            </a:r>
          </a:p>
        </p:txBody>
      </p:sp>
    </p:spTree>
    <p:extLst>
      <p:ext uri="{BB962C8B-B14F-4D97-AF65-F5344CB8AC3E}">
        <p14:creationId xmlns:p14="http://schemas.microsoft.com/office/powerpoint/2010/main" val="31237226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effectLst/>
                <a:ea typeface="+mn-ea"/>
                <a:cs typeface="+mn-cs"/>
              </a:rPr>
              <a:t>In review, we:</a:t>
            </a:r>
          </a:p>
          <a:p>
            <a:r>
              <a:rPr lang="en-US" sz="1100" b="0" i="0" kern="1200" dirty="0">
                <a:solidFill>
                  <a:schemeClr val="tx1"/>
                </a:solidFill>
                <a:effectLst/>
                <a:ea typeface="+mn-ea"/>
                <a:cs typeface="+mn-cs"/>
              </a:rPr>
              <a:t>•</a:t>
            </a:r>
            <a:r>
              <a:rPr lang="en-US" sz="1100" b="0" i="0" kern="1200" baseline="0" dirty="0">
                <a:solidFill>
                  <a:schemeClr val="tx1"/>
                </a:solidFill>
                <a:effectLst/>
                <a:ea typeface="+mn-ea"/>
                <a:cs typeface="+mn-cs"/>
              </a:rPr>
              <a:t> </a:t>
            </a:r>
            <a:r>
              <a:rPr lang="en-US" sz="1100" b="0" i="0" kern="1200" dirty="0">
                <a:solidFill>
                  <a:schemeClr val="tx1"/>
                </a:solidFill>
                <a:effectLst/>
                <a:ea typeface="+mn-ea"/>
                <a:cs typeface="+mn-cs"/>
              </a:rPr>
              <a:t>Discussed how to choose a Region and an Availability Zone</a:t>
            </a:r>
          </a:p>
          <a:p>
            <a:r>
              <a:rPr lang="en-US" sz="1100" b="0" i="0" kern="1200" dirty="0">
                <a:solidFill>
                  <a:schemeClr val="tx1"/>
                </a:solidFill>
                <a:effectLst/>
                <a:ea typeface="+mn-ea"/>
                <a:cs typeface="+mn-cs"/>
              </a:rPr>
              <a:t>•</a:t>
            </a:r>
            <a:r>
              <a:rPr lang="en-US" sz="1100" b="0" i="0" kern="1200" baseline="0" dirty="0">
                <a:solidFill>
                  <a:schemeClr val="tx1"/>
                </a:solidFill>
                <a:effectLst/>
                <a:ea typeface="+mn-ea"/>
                <a:cs typeface="+mn-cs"/>
              </a:rPr>
              <a:t> </a:t>
            </a:r>
            <a:r>
              <a:rPr lang="en-US" sz="1100" b="0" i="0" kern="1200" dirty="0">
                <a:solidFill>
                  <a:schemeClr val="tx1"/>
                </a:solidFill>
                <a:effectLst/>
                <a:ea typeface="+mn-ea"/>
                <a:cs typeface="+mn-cs"/>
              </a:rPr>
              <a:t>Examined how to determine the number of Amazon Virtual Private Clouds</a:t>
            </a:r>
            <a:r>
              <a:rPr lang="en-US" sz="1100" b="0" i="0" kern="1200" baseline="0" dirty="0">
                <a:solidFill>
                  <a:schemeClr val="tx1"/>
                </a:solidFill>
                <a:effectLst/>
                <a:ea typeface="+mn-ea"/>
                <a:cs typeface="+mn-cs"/>
              </a:rPr>
              <a:t> </a:t>
            </a:r>
            <a:r>
              <a:rPr lang="en-US" sz="1100" b="0" i="0" kern="1200" dirty="0">
                <a:solidFill>
                  <a:schemeClr val="tx1"/>
                </a:solidFill>
                <a:effectLst/>
                <a:ea typeface="+mn-ea"/>
                <a:cs typeface="+mn-cs"/>
              </a:rPr>
              <a:t>to implement</a:t>
            </a:r>
          </a:p>
          <a:p>
            <a:r>
              <a:rPr lang="en-US" sz="1100" b="0" i="0" kern="1200" dirty="0">
                <a:solidFill>
                  <a:schemeClr val="tx1"/>
                </a:solidFill>
                <a:effectLst/>
                <a:ea typeface="+mn-ea"/>
                <a:cs typeface="+mn-cs"/>
              </a:rPr>
              <a:t>• Gained an understanding about VPCs and subnets</a:t>
            </a:r>
          </a:p>
          <a:p>
            <a:r>
              <a:rPr lang="en-US" sz="1100" b="0" i="0" kern="1200" dirty="0">
                <a:solidFill>
                  <a:schemeClr val="tx1"/>
                </a:solidFill>
                <a:effectLst/>
                <a:ea typeface="+mn-ea"/>
                <a:cs typeface="+mn-cs"/>
              </a:rPr>
              <a:t>•</a:t>
            </a:r>
            <a:r>
              <a:rPr lang="en-US" sz="1100" b="0" i="0" kern="1200" baseline="0" dirty="0">
                <a:solidFill>
                  <a:schemeClr val="tx1"/>
                </a:solidFill>
                <a:effectLst/>
                <a:ea typeface="+mn-ea"/>
                <a:cs typeface="+mn-cs"/>
              </a:rPr>
              <a:t> </a:t>
            </a:r>
            <a:r>
              <a:rPr lang="en-US" sz="1100" b="0" i="0" kern="1200" dirty="0">
                <a:solidFill>
                  <a:schemeClr val="tx1"/>
                </a:solidFill>
                <a:effectLst/>
                <a:ea typeface="+mn-ea"/>
                <a:cs typeface="+mn-cs"/>
              </a:rPr>
              <a:t>Identified ways to control VPC traffic and connect multiple VPCs</a:t>
            </a:r>
          </a:p>
          <a:p>
            <a:r>
              <a:rPr lang="en-US" sz="1100" b="0" i="0" kern="1200" dirty="0">
                <a:solidFill>
                  <a:schemeClr val="tx1"/>
                </a:solidFill>
                <a:effectLst/>
                <a:ea typeface="+mn-ea"/>
                <a:cs typeface="+mn-cs"/>
              </a:rPr>
              <a:t>•</a:t>
            </a:r>
            <a:r>
              <a:rPr lang="en-US" sz="1100" b="0" i="0" kern="1200" baseline="0" dirty="0">
                <a:solidFill>
                  <a:schemeClr val="tx1"/>
                </a:solidFill>
                <a:effectLst/>
                <a:ea typeface="+mn-ea"/>
                <a:cs typeface="+mn-cs"/>
              </a:rPr>
              <a:t> </a:t>
            </a:r>
            <a:r>
              <a:rPr lang="en-US" sz="1100" b="0" i="0" kern="1200" dirty="0">
                <a:solidFill>
                  <a:schemeClr val="tx1"/>
                </a:solidFill>
                <a:effectLst/>
                <a:ea typeface="+mn-ea"/>
                <a:cs typeface="+mn-cs"/>
              </a:rPr>
              <a:t>Looked at integrating on-premises components</a:t>
            </a:r>
          </a:p>
          <a:p>
            <a:r>
              <a:rPr lang="en-US" sz="1100" b="0" i="0" kern="1200" dirty="0">
                <a:solidFill>
                  <a:schemeClr val="tx1"/>
                </a:solidFill>
                <a:effectLst/>
                <a:ea typeface="+mn-ea"/>
                <a:cs typeface="+mn-cs"/>
              </a:rPr>
              <a:t>•</a:t>
            </a:r>
            <a:r>
              <a:rPr lang="en-US" sz="1100" b="0" i="0" kern="1200" baseline="0" dirty="0">
                <a:solidFill>
                  <a:schemeClr val="tx1"/>
                </a:solidFill>
                <a:effectLst/>
                <a:ea typeface="+mn-ea"/>
                <a:cs typeface="+mn-cs"/>
              </a:rPr>
              <a:t> </a:t>
            </a:r>
            <a:r>
              <a:rPr lang="en-US" sz="1100" b="0" i="0" kern="1200" dirty="0">
                <a:solidFill>
                  <a:schemeClr val="tx1"/>
                </a:solidFill>
                <a:effectLst/>
                <a:ea typeface="+mn-ea"/>
                <a:cs typeface="+mn-cs"/>
              </a:rPr>
              <a:t>Reviewed default VPCs and subnets</a:t>
            </a:r>
          </a:p>
          <a:p>
            <a:r>
              <a:rPr lang="en-US" sz="1100" b="0" i="0" kern="1200" dirty="0">
                <a:solidFill>
                  <a:schemeClr val="tx1"/>
                </a:solidFill>
                <a:effectLst/>
                <a:ea typeface="+mn-ea"/>
                <a:cs typeface="+mn-cs"/>
              </a:rPr>
              <a:t>•</a:t>
            </a:r>
            <a:r>
              <a:rPr lang="en-US" sz="1100" b="0" i="0" kern="1200" baseline="0" dirty="0">
                <a:solidFill>
                  <a:schemeClr val="tx1"/>
                </a:solidFill>
                <a:effectLst/>
                <a:ea typeface="+mn-ea"/>
                <a:cs typeface="+mn-cs"/>
              </a:rPr>
              <a:t> And i</a:t>
            </a:r>
            <a:r>
              <a:rPr lang="en-US" sz="1100" b="0" i="0" kern="1200" dirty="0">
                <a:solidFill>
                  <a:schemeClr val="tx1"/>
                </a:solidFill>
                <a:effectLst/>
                <a:ea typeface="+mn-ea"/>
                <a:cs typeface="+mn-cs"/>
              </a:rPr>
              <a:t>dentified VPC best practices</a:t>
            </a:r>
          </a:p>
          <a:p>
            <a:endParaRPr lang="en-US" sz="1100" b="0" i="0" kern="1200" dirty="0">
              <a:solidFill>
                <a:schemeClr val="tx1"/>
              </a:solidFill>
              <a:effectLst/>
              <a:ea typeface="+mn-ea"/>
              <a:cs typeface="+mn-cs"/>
            </a:endParaRPr>
          </a:p>
          <a:p>
            <a:r>
              <a:rPr lang="en-US" sz="1100" b="0" i="0" kern="1200" dirty="0">
                <a:solidFill>
                  <a:schemeClr val="tx1"/>
                </a:solidFill>
                <a:effectLst/>
                <a:ea typeface="+mn-ea"/>
                <a:cs typeface="+mn-cs"/>
              </a:rPr>
              <a:t>Finally, we concluded with an exercise to improve an architecture. </a:t>
            </a:r>
          </a:p>
          <a:p>
            <a:endParaRPr lang="en-US" sz="1100" b="0" i="0" kern="1200" dirty="0">
              <a:solidFill>
                <a:schemeClr val="tx1"/>
              </a:solidFill>
              <a:effectLst/>
              <a:ea typeface="+mn-ea"/>
              <a:cs typeface="+mn-cs"/>
            </a:endParaRPr>
          </a:p>
          <a:p>
            <a:r>
              <a:rPr lang="en-US" sz="1100" b="0" i="0" kern="1200" dirty="0">
                <a:solidFill>
                  <a:schemeClr val="tx1"/>
                </a:solidFill>
                <a:effectLst/>
                <a:ea typeface="+mn-ea"/>
                <a:cs typeface="+mn-cs"/>
              </a:rPr>
              <a:t>To finish this module, please complete the lab and the corresponding knowledge assessment. </a:t>
            </a:r>
          </a:p>
        </p:txBody>
      </p:sp>
      <p:sp>
        <p:nvSpPr>
          <p:cNvPr id="4" name="Slide Number Placeholder 3">
            <a:extLst>
              <a:ext uri="{FF2B5EF4-FFF2-40B4-BE49-F238E27FC236}">
                <a16:creationId xmlns:a16="http://schemas.microsoft.com/office/drawing/2014/main" id="{642AAD68-3FA4-8B41-AFA9-4B4BB9DF9643}"/>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75</a:t>
            </a:fld>
            <a:endParaRPr lang="en-US" dirty="0"/>
          </a:p>
        </p:txBody>
      </p:sp>
    </p:spTree>
    <p:extLst>
      <p:ext uri="{BB962C8B-B14F-4D97-AF65-F5344CB8AC3E}">
        <p14:creationId xmlns:p14="http://schemas.microsoft.com/office/powerpoint/2010/main" val="161362827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100" dirty="0"/>
              <a:t>In the next module, we begin our discussion about how to design for high availability. </a:t>
            </a:r>
          </a:p>
        </p:txBody>
      </p:sp>
      <p:sp>
        <p:nvSpPr>
          <p:cNvPr id="4" name="Slide Number Placeholder 3"/>
          <p:cNvSpPr>
            <a:spLocks noGrp="1"/>
          </p:cNvSpPr>
          <p:nvPr>
            <p:ph type="sldNum" sz="quarter" idx="10"/>
          </p:nvPr>
        </p:nvSpPr>
        <p:spPr/>
        <p:txBody>
          <a:bodyPr/>
          <a:lstStyle/>
          <a:p>
            <a:fld id="{FE092397-0699-5249-96BB-FDA4CA85BF35}" type="slidenum">
              <a:rPr lang="en-US" smtClean="0"/>
              <a:t>76</a:t>
            </a:fld>
            <a:endParaRPr lang="en-US" dirty="0"/>
          </a:p>
        </p:txBody>
      </p:sp>
    </p:spTree>
    <p:extLst>
      <p:ext uri="{BB962C8B-B14F-4D97-AF65-F5344CB8AC3E}">
        <p14:creationId xmlns:p14="http://schemas.microsoft.com/office/powerpoint/2010/main" val="23723697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participating</a:t>
            </a:r>
            <a:r>
              <a:rPr lang="en-US" baseline="0" dirty="0"/>
              <a:t>! </a:t>
            </a:r>
            <a:endParaRPr lang="en-US" dirty="0"/>
          </a:p>
        </p:txBody>
      </p:sp>
    </p:spTree>
    <p:extLst>
      <p:ext uri="{BB962C8B-B14F-4D97-AF65-F5344CB8AC3E}">
        <p14:creationId xmlns:p14="http://schemas.microsoft.com/office/powerpoint/2010/main" val="1846574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consideration should be understanding which services and features are available. Some services are only available in limited regions. While we strive to make all of our services and features available everywhere, the complications that arise from having a global reach make it challenging to accomplish that goal. </a:t>
            </a:r>
          </a:p>
          <a:p>
            <a:endParaRPr lang="en-US" dirty="0"/>
          </a:p>
          <a:p>
            <a:r>
              <a:rPr lang="en-US" dirty="0"/>
              <a:t>Some services can cross Regions, but have increased latency. Services are expanded to new Regions regularly. Rather than waiting until a service is available everywhere before launching it, we release our service when it's ready, and expand its availability as soon as possible. If you’re interested in using a service that’s not available in your Region, you can still explore the possibilities of first going to market with a Region where the service is available. Doing so allows you to embrace a faster "go to market" strategy. </a:t>
            </a:r>
          </a:p>
        </p:txBody>
      </p:sp>
    </p:spTree>
    <p:extLst>
      <p:ext uri="{BB962C8B-B14F-4D97-AF65-F5344CB8AC3E}">
        <p14:creationId xmlns:p14="http://schemas.microsoft.com/office/powerpoint/2010/main" val="13150102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399"/>
            <a:ext cx="5486400" cy="4580681"/>
          </a:xfrm>
        </p:spPr>
        <p:txBody>
          <a:bodyPr/>
          <a:lstStyle/>
          <a:p>
            <a:r>
              <a:rPr lang="en-US" sz="1200" kern="1200" dirty="0">
                <a:solidFill>
                  <a:schemeClr val="tx1"/>
                </a:solidFill>
                <a:effectLst/>
                <a:latin typeface="+mn-lt"/>
                <a:ea typeface="+mn-ea"/>
                <a:cs typeface="+mn-cs"/>
              </a:rPr>
              <a:t>Finally, you want to consider cost effectiveness because service costs vary by Region. For example, the cost of running an Amazon Elastic Compute Cloud, or Amazon EC2, instance in the US-East 1 Region might not be the same if you ran it in the EU-West 1 Region. Typically, the difference in cost might not be enough to supersede the other three considerations. However, in cases where the differences in latency, compliance, or service availability between Regions are minimal, you might be able to save money by using the lower-cost Region for your environment.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Some services—such as Amazon Simple Storage Service, or Amazon S3—have costs for transferring data out. If you have Amazon EC2 instances, make sure that they’re in the same Region because you start incurring costs when you transfer data outside of a Region. Keep this in mind when you decide where to place your infrastructure and host your data. The best case for an infrastructure is to use at least two Regions, so if one Region goes down because of a catastrophic event, your infrastructure can still serve your customers. Most applications support this type of setup.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circumstances where your customers are in different areas of the globe, you might consider optimizing the customer experience by replicating your entire environment to multiple Regions that are closer to your customers. Because you would then be distributing your load across multiple environments, your costs for the components in each environment might go down even as you add more infrastructure. For example, adding a second application environment might allow you to cut your processing and storage capacity requirements in half for each environment. Because AWS is designed to allow you that kind of flexibility, and because you only pay for what you use, you could easily scale your existing environment down as a way to mitigate the cost of adding another environment.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downside to that approach is that you now have two environments to manage, and not all of your components will scale down enough to mitigate all of the new component costs. Additionally, you might have to maintain one single storage "source of truth" in one Region—such as a master Amazon Relational Database Service, or Amazon RDS, instance. Your secondary Region would have to communicate with the primary Region, which can increase latency and cost for those operations.</a:t>
            </a:r>
          </a:p>
        </p:txBody>
      </p:sp>
    </p:spTree>
    <p:extLst>
      <p:ext uri="{BB962C8B-B14F-4D97-AF65-F5344CB8AC3E}">
        <p14:creationId xmlns:p14="http://schemas.microsoft.com/office/powerpoint/2010/main" val="20544643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oleObject" Target="../embeddings/oleObject2.bin"/><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1.wmf"/><Relationship Id="rId5" Type="http://schemas.openxmlformats.org/officeDocument/2006/relationships/oleObject" Target="../embeddings/oleObject1.bin"/><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5.wmf"/><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7.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5.wmf"/><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7.png"/><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50DAE32-59BE-D649-9FFE-D121D5BA892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0817" cy="6858000"/>
          </a:xfrm>
          <a:prstGeom prst="rect">
            <a:avLst/>
          </a:prstGeom>
        </p:spPr>
      </p:pic>
      <p:sp>
        <p:nvSpPr>
          <p:cNvPr id="2" name="Title 1"/>
          <p:cNvSpPr>
            <a:spLocks noGrp="1"/>
          </p:cNvSpPr>
          <p:nvPr>
            <p:ph type="ctrTitle"/>
          </p:nvPr>
        </p:nvSpPr>
        <p:spPr>
          <a:xfrm>
            <a:off x="5436732" y="2688719"/>
            <a:ext cx="6609493" cy="834496"/>
          </a:xfrm>
        </p:spPr>
        <p:txBody>
          <a:bodyPr anchor="b">
            <a:noAutofit/>
          </a:bodyPr>
          <a:lstStyle>
            <a:lvl1pPr algn="l">
              <a:defRPr sz="4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Subtitle 2"/>
          <p:cNvSpPr>
            <a:spLocks noGrp="1"/>
          </p:cNvSpPr>
          <p:nvPr>
            <p:ph type="subTitle" idx="1"/>
          </p:nvPr>
        </p:nvSpPr>
        <p:spPr>
          <a:xfrm>
            <a:off x="5436733" y="3523215"/>
            <a:ext cx="6056582" cy="418570"/>
          </a:xfrm>
        </p:spPr>
        <p:txBody>
          <a:bodyPr>
            <a:normAutofit/>
          </a:bodyPr>
          <a:lstStyle>
            <a:lvl1pPr marL="0" indent="0" algn="l">
              <a:buNone/>
              <a:defRPr sz="2000" b="0" i="0">
                <a:solidFill>
                  <a:schemeClr val="bg1"/>
                </a:solidFill>
                <a:latin typeface="Amazon Ember Light" charset="0"/>
                <a:ea typeface="Amazon Ember Light" charset="0"/>
                <a:cs typeface="Amazon Ember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aphicFrame>
        <p:nvGraphicFramePr>
          <p:cNvPr id="12" name="Object 11">
            <a:extLst>
              <a:ext uri="{FF2B5EF4-FFF2-40B4-BE49-F238E27FC236}">
                <a16:creationId xmlns:a16="http://schemas.microsoft.com/office/drawing/2014/main" id="{80DEBD7B-5FA9-4992-A601-EB72CF549893}"/>
              </a:ext>
            </a:extLst>
          </p:cNvPr>
          <p:cNvGraphicFramePr>
            <a:graphicFrameLocks noChangeAspect="1"/>
          </p:cNvGraphicFramePr>
          <p:nvPr userDrawn="1">
            <p:extLst>
              <p:ext uri="{D42A27DB-BD31-4B8C-83A1-F6EECF244321}">
                <p14:modId xmlns:p14="http://schemas.microsoft.com/office/powerpoint/2010/main" val="1557464044"/>
              </p:ext>
            </p:extLst>
          </p:nvPr>
        </p:nvGraphicFramePr>
        <p:xfrm>
          <a:off x="12185650" y="25400"/>
          <a:ext cx="9525" cy="6858000"/>
        </p:xfrm>
        <a:graphic>
          <a:graphicData uri="http://schemas.openxmlformats.org/presentationml/2006/ole">
            <mc:AlternateContent xmlns:mc="http://schemas.openxmlformats.org/markup-compatibility/2006">
              <mc:Choice xmlns:v="urn:schemas-microsoft-com:vml" Requires="v">
                <p:oleObj spid="_x0000_s4216" name="Image" r:id="rId5" imgW="12600" imgH="9142560" progId="Photoshop.Image.17">
                  <p:embed/>
                </p:oleObj>
              </mc:Choice>
              <mc:Fallback>
                <p:oleObj name="Image" r:id="rId5" imgW="12600" imgH="9142560" progId="Photoshop.Image.17">
                  <p:embed/>
                  <p:pic>
                    <p:nvPicPr>
                      <p:cNvPr id="0" name=""/>
                      <p:cNvPicPr/>
                      <p:nvPr/>
                    </p:nvPicPr>
                    <p:blipFill>
                      <a:blip r:embed="rId6"/>
                      <a:stretch>
                        <a:fillRect/>
                      </a:stretch>
                    </p:blipFill>
                    <p:spPr>
                      <a:xfrm>
                        <a:off x="12185650" y="25400"/>
                        <a:ext cx="9525" cy="6858000"/>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7120EA26-A6C6-4FDA-A6D6-DC0B8AAABE75}"/>
              </a:ext>
            </a:extLst>
          </p:cNvPr>
          <p:cNvGraphicFramePr>
            <a:graphicFrameLocks noChangeAspect="1"/>
          </p:cNvGraphicFramePr>
          <p:nvPr userDrawn="1">
            <p:extLst>
              <p:ext uri="{D42A27DB-BD31-4B8C-83A1-F6EECF244321}">
                <p14:modId xmlns:p14="http://schemas.microsoft.com/office/powerpoint/2010/main" val="2681500795"/>
              </p:ext>
            </p:extLst>
          </p:nvPr>
        </p:nvGraphicFramePr>
        <p:xfrm>
          <a:off x="12186206" y="0"/>
          <a:ext cx="9525" cy="6858000"/>
        </p:xfrm>
        <a:graphic>
          <a:graphicData uri="http://schemas.openxmlformats.org/presentationml/2006/ole">
            <mc:AlternateContent xmlns:mc="http://schemas.openxmlformats.org/markup-compatibility/2006">
              <mc:Choice xmlns:v="urn:schemas-microsoft-com:vml" Requires="v">
                <p:oleObj spid="_x0000_s4217" name="Image" r:id="rId7" imgW="12600" imgH="9142560" progId="Photoshop.Image.17">
                  <p:embed/>
                </p:oleObj>
              </mc:Choice>
              <mc:Fallback>
                <p:oleObj name="Image" r:id="rId7" imgW="12600" imgH="9142560" progId="Photoshop.Image.17">
                  <p:embed/>
                  <p:pic>
                    <p:nvPicPr>
                      <p:cNvPr id="0" name=""/>
                      <p:cNvPicPr/>
                      <p:nvPr/>
                    </p:nvPicPr>
                    <p:blipFill>
                      <a:blip r:embed="rId6"/>
                      <a:stretch>
                        <a:fillRect/>
                      </a:stretch>
                    </p:blipFill>
                    <p:spPr>
                      <a:xfrm>
                        <a:off x="12186206" y="0"/>
                        <a:ext cx="9525" cy="6858000"/>
                      </a:xfrm>
                      <a:prstGeom prst="rect">
                        <a:avLst/>
                      </a:prstGeom>
                    </p:spPr>
                  </p:pic>
                </p:oleObj>
              </mc:Fallback>
            </mc:AlternateContent>
          </a:graphicData>
        </a:graphic>
      </p:graphicFrame>
    </p:spTree>
    <p:custDataLst>
      <p:tags r:id="rId2"/>
    </p:custDataLst>
    <p:extLst>
      <p:ext uri="{BB962C8B-B14F-4D97-AF65-F5344CB8AC3E}">
        <p14:creationId xmlns:p14="http://schemas.microsoft.com/office/powerpoint/2010/main" val="467279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48F4DF-3F70-9741-88EF-AE36E64A44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238538" y="263527"/>
            <a:ext cx="111152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p:ph idx="1"/>
          </p:nvPr>
        </p:nvSpPr>
        <p:spPr>
          <a:xfrm>
            <a:off x="238538" y="1243016"/>
            <a:ext cx="10515600" cy="4913308"/>
          </a:xfrm>
        </p:spPr>
        <p:txBody>
          <a:bodyPr/>
          <a:lstStyle>
            <a:lvl1pPr marL="228600" indent="-228600">
              <a:buFontTx/>
              <a:buBlip>
                <a:blip r:embed="rId3"/>
              </a:buBlip>
              <a:defRPr b="0" i="0">
                <a:solidFill>
                  <a:schemeClr val="bg1"/>
                </a:solidFill>
                <a:latin typeface="Amazon Ember Light" charset="0"/>
                <a:ea typeface="Amazon Ember Light" charset="0"/>
                <a:cs typeface="Amazon Ember Light" charset="0"/>
              </a:defRPr>
            </a:lvl1pPr>
            <a:lvl2pPr marL="685800" indent="-228600">
              <a:buFontTx/>
              <a:buBlip>
                <a:blip r:embed="rId3"/>
              </a:buBlip>
              <a:defRPr b="0" i="0">
                <a:solidFill>
                  <a:schemeClr val="bg1"/>
                </a:solidFill>
                <a:latin typeface="Amazon Ember Light" charset="0"/>
                <a:ea typeface="Amazon Ember Light" charset="0"/>
                <a:cs typeface="Amazon Ember Light" charset="0"/>
              </a:defRPr>
            </a:lvl2pPr>
            <a:lvl3pPr marL="1143000" indent="-228600">
              <a:buFontTx/>
              <a:buBlip>
                <a:blip r:embed="rId3"/>
              </a:buBlip>
              <a:defRPr b="0" i="0">
                <a:solidFill>
                  <a:schemeClr val="bg1"/>
                </a:solidFill>
                <a:latin typeface="Amazon Ember Light" charset="0"/>
                <a:ea typeface="Amazon Ember Light" charset="0"/>
                <a:cs typeface="Amazon Ember Light" charset="0"/>
              </a:defRPr>
            </a:lvl3pPr>
            <a:lvl4pPr marL="1600200" indent="-228600">
              <a:buFontTx/>
              <a:buBlip>
                <a:blip r:embed="rId3"/>
              </a:buBlip>
              <a:defRPr b="0" i="0">
                <a:solidFill>
                  <a:schemeClr val="bg1"/>
                </a:solidFill>
                <a:latin typeface="Amazon Ember Light" charset="0"/>
                <a:ea typeface="Amazon Ember Light" charset="0"/>
                <a:cs typeface="Amazon Ember Light" charset="0"/>
              </a:defRPr>
            </a:lvl4pPr>
            <a:lvl5pPr marL="2057400" indent="-228600">
              <a:buFontTx/>
              <a:buBlip>
                <a:blip r:embed="rId3"/>
              </a:buBlip>
              <a:defRPr b="0" i="0">
                <a:solidFill>
                  <a:schemeClr val="bg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Tree>
    <p:extLst>
      <p:ext uri="{BB962C8B-B14F-4D97-AF65-F5344CB8AC3E}">
        <p14:creationId xmlns:p14="http://schemas.microsoft.com/office/powerpoint/2010/main" val="21395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83F21E7-3EA2-4A41-A1E1-94964501D5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662608" y="2770243"/>
            <a:ext cx="11115261" cy="779463"/>
          </a:xfrm>
        </p:spPr>
        <p:txBody>
          <a:bodyPr>
            <a:noAutofit/>
          </a:bodyPr>
          <a:lstStyle>
            <a:lvl1pPr>
              <a:defRPr sz="6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BCF0B9A-074E-EA49-AC6E-1367D13ABB8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94" y="-2237"/>
            <a:ext cx="12193268" cy="6860237"/>
          </a:xfrm>
          <a:prstGeom prst="rect">
            <a:avLst/>
          </a:prstGeom>
        </p:spPr>
      </p:pic>
      <p:sp>
        <p:nvSpPr>
          <p:cNvPr id="2" name="Title 1"/>
          <p:cNvSpPr>
            <a:spLocks noGrp="1"/>
          </p:cNvSpPr>
          <p:nvPr userDrawn="1">
            <p:ph type="title"/>
          </p:nvPr>
        </p:nvSpPr>
        <p:spPr>
          <a:xfrm>
            <a:off x="238539" y="263527"/>
            <a:ext cx="111152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10515600" cy="4913308"/>
          </a:xfrm>
        </p:spPr>
        <p:txBody>
          <a:bodyPr/>
          <a:lstStyle>
            <a:lvl1pPr marL="228600" indent="-228600">
              <a:buFontTx/>
              <a:buBlip>
                <a:blip r:embed="rId5"/>
              </a:buBlip>
              <a:defRPr b="0" i="0">
                <a:solidFill>
                  <a:schemeClr val="tx1"/>
                </a:solidFill>
                <a:latin typeface="Amazon Ember Light" charset="0"/>
                <a:ea typeface="Amazon Ember Light" charset="0"/>
                <a:cs typeface="Amazon Ember Light" charset="0"/>
              </a:defRPr>
            </a:lvl1pPr>
            <a:lvl2pPr marL="685800" indent="-228600">
              <a:buFontTx/>
              <a:buBlip>
                <a:blip r:embed="rId5"/>
              </a:buBlip>
              <a:defRPr b="0" i="0">
                <a:solidFill>
                  <a:schemeClr val="tx1"/>
                </a:solidFill>
                <a:latin typeface="Amazon Ember Light" charset="0"/>
                <a:ea typeface="Amazon Ember Light" charset="0"/>
                <a:cs typeface="Amazon Ember Light" charset="0"/>
              </a:defRPr>
            </a:lvl2pPr>
            <a:lvl3pPr marL="1143000" indent="-228600">
              <a:buFontTx/>
              <a:buBlip>
                <a:blip r:embed="rId5"/>
              </a:buBlip>
              <a:defRPr b="0" i="0">
                <a:solidFill>
                  <a:schemeClr val="tx1"/>
                </a:solidFill>
                <a:latin typeface="Amazon Ember Light" charset="0"/>
                <a:ea typeface="Amazon Ember Light" charset="0"/>
                <a:cs typeface="Amazon Ember Light" charset="0"/>
              </a:defRPr>
            </a:lvl3pPr>
            <a:lvl4pPr marL="1600200" indent="-228600">
              <a:buFontTx/>
              <a:buBlip>
                <a:blip r:embed="rId5"/>
              </a:buBlip>
              <a:defRPr b="0" i="0">
                <a:solidFill>
                  <a:schemeClr val="tx1"/>
                </a:solidFill>
                <a:latin typeface="Amazon Ember Light" charset="0"/>
                <a:ea typeface="Amazon Ember Light" charset="0"/>
                <a:cs typeface="Amazon Ember Light" charset="0"/>
              </a:defRPr>
            </a:lvl4pPr>
            <a:lvl5pPr marL="2057400" indent="-228600">
              <a:buFontTx/>
              <a:buBlip>
                <a:blip r:embed="rId5"/>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graphicFrame>
        <p:nvGraphicFramePr>
          <p:cNvPr id="11" name="Object 10">
            <a:extLst>
              <a:ext uri="{FF2B5EF4-FFF2-40B4-BE49-F238E27FC236}">
                <a16:creationId xmlns:a16="http://schemas.microsoft.com/office/drawing/2014/main" id="{203EF237-8DE6-4679-839B-F52D6B83D301}"/>
              </a:ext>
            </a:extLst>
          </p:cNvPr>
          <p:cNvGraphicFramePr>
            <a:graphicFrameLocks noChangeAspect="1"/>
          </p:cNvGraphicFramePr>
          <p:nvPr userDrawn="1">
            <p:extLst>
              <p:ext uri="{D42A27DB-BD31-4B8C-83A1-F6EECF244321}">
                <p14:modId xmlns:p14="http://schemas.microsoft.com/office/powerpoint/2010/main" val="1976709438"/>
              </p:ext>
            </p:extLst>
          </p:nvPr>
        </p:nvGraphicFramePr>
        <p:xfrm>
          <a:off x="12175800" y="-31440"/>
          <a:ext cx="9525" cy="6858000"/>
        </p:xfrm>
        <a:graphic>
          <a:graphicData uri="http://schemas.openxmlformats.org/presentationml/2006/ole">
            <mc:AlternateContent xmlns:mc="http://schemas.openxmlformats.org/markup-compatibility/2006">
              <mc:Choice xmlns:v="urn:schemas-microsoft-com:vml" Requires="v">
                <p:oleObj spid="_x0000_s2682" name="Image" r:id="rId6" imgW="12600" imgH="9142560" progId="Photoshop.Image.17">
                  <p:embed/>
                </p:oleObj>
              </mc:Choice>
              <mc:Fallback>
                <p:oleObj name="Image" r:id="rId6" imgW="12600" imgH="9142560" progId="Photoshop.Image.17">
                  <p:embed/>
                  <p:pic>
                    <p:nvPicPr>
                      <p:cNvPr id="0" name=""/>
                      <p:cNvPicPr/>
                      <p:nvPr/>
                    </p:nvPicPr>
                    <p:blipFill>
                      <a:blip r:embed="rId7"/>
                      <a:stretch>
                        <a:fillRect/>
                      </a:stretch>
                    </p:blipFill>
                    <p:spPr>
                      <a:xfrm>
                        <a:off x="12175800" y="-31440"/>
                        <a:ext cx="9525" cy="6858000"/>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96387C53-21CC-4861-A773-CA9C4A46D5DF}"/>
              </a:ext>
            </a:extLst>
          </p:cNvPr>
          <p:cNvSpPr/>
          <p:nvPr userDrawn="1"/>
        </p:nvSpPr>
        <p:spPr>
          <a:xfrm>
            <a:off x="12099313" y="6815016"/>
            <a:ext cx="9395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2019, Amazon Web Services, Inc. or its Affiliates. All rights reserved.</a:t>
            </a:r>
          </a:p>
        </p:txBody>
      </p:sp>
    </p:spTree>
    <p:custDataLst>
      <p:tags r:id="rId2"/>
    </p:custDataLs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20C3391-EEF3-B241-BBD1-48B661D0A83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68" y="-2237"/>
            <a:ext cx="12193268" cy="6860237"/>
          </a:xfrm>
          <a:prstGeom prst="rect">
            <a:avLst/>
          </a:prstGeom>
        </p:spPr>
      </p:pic>
      <p:sp>
        <p:nvSpPr>
          <p:cNvPr id="2" name="Title 1"/>
          <p:cNvSpPr>
            <a:spLocks noGrp="1"/>
          </p:cNvSpPr>
          <p:nvPr userDrawn="1">
            <p:ph type="title"/>
          </p:nvPr>
        </p:nvSpPr>
        <p:spPr>
          <a:xfrm>
            <a:off x="238539" y="263527"/>
            <a:ext cx="111152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5075583" cy="4913308"/>
          </a:xfrm>
        </p:spPr>
        <p:txBody>
          <a:bodyPr/>
          <a:lstStyle>
            <a:lvl1pPr marL="228600" indent="-228600">
              <a:buFontTx/>
              <a:buBlip>
                <a:blip r:embed="rId5"/>
              </a:buBlip>
              <a:defRPr b="0" i="0">
                <a:solidFill>
                  <a:schemeClr val="tx1"/>
                </a:solidFill>
                <a:latin typeface="Amazon Ember Light" charset="0"/>
                <a:ea typeface="Amazon Ember Light" charset="0"/>
                <a:cs typeface="Amazon Ember Light" charset="0"/>
              </a:defRPr>
            </a:lvl1pPr>
            <a:lvl2pPr marL="685800" indent="-228600">
              <a:buFontTx/>
              <a:buBlip>
                <a:blip r:embed="rId5"/>
              </a:buBlip>
              <a:defRPr b="0" i="0">
                <a:solidFill>
                  <a:schemeClr val="tx1"/>
                </a:solidFill>
                <a:latin typeface="Amazon Ember Light" charset="0"/>
                <a:ea typeface="Amazon Ember Light" charset="0"/>
                <a:cs typeface="Amazon Ember Light" charset="0"/>
              </a:defRPr>
            </a:lvl2pPr>
            <a:lvl3pPr marL="1143000" indent="-228600">
              <a:buFontTx/>
              <a:buBlip>
                <a:blip r:embed="rId5"/>
              </a:buBlip>
              <a:defRPr b="0" i="0">
                <a:solidFill>
                  <a:schemeClr val="tx1"/>
                </a:solidFill>
                <a:latin typeface="Amazon Ember Light" charset="0"/>
                <a:ea typeface="Amazon Ember Light" charset="0"/>
                <a:cs typeface="Amazon Ember Light" charset="0"/>
              </a:defRPr>
            </a:lvl3pPr>
            <a:lvl4pPr marL="1600200" indent="-228600">
              <a:buFontTx/>
              <a:buBlip>
                <a:blip r:embed="rId5"/>
              </a:buBlip>
              <a:defRPr b="0" i="0">
                <a:solidFill>
                  <a:schemeClr val="tx1"/>
                </a:solidFill>
                <a:latin typeface="Amazon Ember Light" charset="0"/>
                <a:ea typeface="Amazon Ember Light" charset="0"/>
                <a:cs typeface="Amazon Ember Light" charset="0"/>
              </a:defRPr>
            </a:lvl4pPr>
            <a:lvl5pPr marL="2057400" indent="-228600">
              <a:buFontTx/>
              <a:buBlip>
                <a:blip r:embed="rId5"/>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graphicFrame>
        <p:nvGraphicFramePr>
          <p:cNvPr id="11" name="Object 10">
            <a:extLst>
              <a:ext uri="{FF2B5EF4-FFF2-40B4-BE49-F238E27FC236}">
                <a16:creationId xmlns:a16="http://schemas.microsoft.com/office/drawing/2014/main" id="{203EF237-8DE6-4679-839B-F52D6B83D301}"/>
              </a:ext>
            </a:extLst>
          </p:cNvPr>
          <p:cNvGraphicFramePr>
            <a:graphicFrameLocks noChangeAspect="1"/>
          </p:cNvGraphicFramePr>
          <p:nvPr userDrawn="1">
            <p:extLst/>
          </p:nvPr>
        </p:nvGraphicFramePr>
        <p:xfrm>
          <a:off x="12175800" y="-31440"/>
          <a:ext cx="9525" cy="6858000"/>
        </p:xfrm>
        <a:graphic>
          <a:graphicData uri="http://schemas.openxmlformats.org/presentationml/2006/ole">
            <mc:AlternateContent xmlns:mc="http://schemas.openxmlformats.org/markup-compatibility/2006">
              <mc:Choice xmlns:v="urn:schemas-microsoft-com:vml" Requires="v">
                <p:oleObj spid="_x0000_s3594" name="Image" r:id="rId6" imgW="12600" imgH="9142560" progId="Photoshop.Image.17">
                  <p:embed/>
                </p:oleObj>
              </mc:Choice>
              <mc:Fallback>
                <p:oleObj name="Image" r:id="rId6" imgW="12600" imgH="9142560" progId="Photoshop.Image.17">
                  <p:embed/>
                  <p:pic>
                    <p:nvPicPr>
                      <p:cNvPr id="0" name=""/>
                      <p:cNvPicPr/>
                      <p:nvPr/>
                    </p:nvPicPr>
                    <p:blipFill>
                      <a:blip r:embed="rId7"/>
                      <a:stretch>
                        <a:fillRect/>
                      </a:stretch>
                    </p:blipFill>
                    <p:spPr>
                      <a:xfrm>
                        <a:off x="12175800" y="-31440"/>
                        <a:ext cx="9525" cy="6858000"/>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96387C53-21CC-4861-A773-CA9C4A46D5DF}"/>
              </a:ext>
            </a:extLst>
          </p:cNvPr>
          <p:cNvSpPr/>
          <p:nvPr userDrawn="1"/>
        </p:nvSpPr>
        <p:spPr>
          <a:xfrm>
            <a:off x="12099313" y="6815016"/>
            <a:ext cx="9395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tent Placeholder 2"/>
          <p:cNvSpPr>
            <a:spLocks noGrp="1"/>
          </p:cNvSpPr>
          <p:nvPr>
            <p:ph idx="13"/>
          </p:nvPr>
        </p:nvSpPr>
        <p:spPr>
          <a:xfrm>
            <a:off x="5796169" y="1440305"/>
            <a:ext cx="5075583" cy="4913308"/>
          </a:xfrm>
        </p:spPr>
        <p:txBody>
          <a:bodyPr/>
          <a:lstStyle>
            <a:lvl1pPr marL="228600" indent="-228600">
              <a:buFontTx/>
              <a:buBlip>
                <a:blip r:embed="rId5"/>
              </a:buBlip>
              <a:defRPr b="0" i="0">
                <a:solidFill>
                  <a:schemeClr val="tx1"/>
                </a:solidFill>
                <a:latin typeface="Amazon Ember Light" charset="0"/>
                <a:ea typeface="Amazon Ember Light" charset="0"/>
                <a:cs typeface="Amazon Ember Light" charset="0"/>
              </a:defRPr>
            </a:lvl1pPr>
            <a:lvl2pPr marL="685800" indent="-228600">
              <a:buFontTx/>
              <a:buBlip>
                <a:blip r:embed="rId5"/>
              </a:buBlip>
              <a:defRPr b="0" i="0">
                <a:solidFill>
                  <a:schemeClr val="tx1"/>
                </a:solidFill>
                <a:latin typeface="Amazon Ember Light" charset="0"/>
                <a:ea typeface="Amazon Ember Light" charset="0"/>
                <a:cs typeface="Amazon Ember Light" charset="0"/>
              </a:defRPr>
            </a:lvl2pPr>
            <a:lvl3pPr marL="1143000" indent="-228600">
              <a:buFontTx/>
              <a:buBlip>
                <a:blip r:embed="rId5"/>
              </a:buBlip>
              <a:defRPr b="0" i="0">
                <a:solidFill>
                  <a:schemeClr val="tx1"/>
                </a:solidFill>
                <a:latin typeface="Amazon Ember Light" charset="0"/>
                <a:ea typeface="Amazon Ember Light" charset="0"/>
                <a:cs typeface="Amazon Ember Light" charset="0"/>
              </a:defRPr>
            </a:lvl3pPr>
            <a:lvl4pPr marL="1600200" indent="-228600">
              <a:buFontTx/>
              <a:buBlip>
                <a:blip r:embed="rId5"/>
              </a:buBlip>
              <a:defRPr b="0" i="0">
                <a:solidFill>
                  <a:schemeClr val="tx1"/>
                </a:solidFill>
                <a:latin typeface="Amazon Ember Light" charset="0"/>
                <a:ea typeface="Amazon Ember Light" charset="0"/>
                <a:cs typeface="Amazon Ember Light" charset="0"/>
              </a:defRPr>
            </a:lvl4pPr>
            <a:lvl5pPr marL="2057400" indent="-228600">
              <a:buFontTx/>
              <a:buBlip>
                <a:blip r:embed="rId5"/>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Box 11"/>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ustDataLst>
      <p:tags r:id="rId2"/>
    </p:custDataLs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B8D881-A1FF-A248-B220-002DCF0CB8A4}" type="datetimeFigureOut">
              <a:rPr lang="en-US" smtClean="0"/>
              <a:t>4/9/19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C43BFD-8FF7-A343-A8A6-E2338FCE8046}" type="slidenum">
              <a:rPr lang="en-US" smtClean="0"/>
              <a:t>‹#›</a:t>
            </a:fld>
            <a:endParaRPr lang="en-US" dirty="0"/>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72" r:id="rId4"/>
    <p:sldLayoutId id="214748367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14.xml"/><Relationship Id="rId5" Type="http://schemas.microsoft.com/office/2007/relationships/hdphoto" Target="../media/hdphoto3.wdp"/><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12.xml"/><Relationship Id="rId7" Type="http://schemas.openxmlformats.org/officeDocument/2006/relationships/image" Target="../media/image28.png"/><Relationship Id="rId2" Type="http://schemas.openxmlformats.org/officeDocument/2006/relationships/slideLayout" Target="../slideLayouts/slideLayout4.xml"/><Relationship Id="rId1" Type="http://schemas.openxmlformats.org/officeDocument/2006/relationships/tags" Target="../tags/tag15.xml"/><Relationship Id="rId6" Type="http://schemas.openxmlformats.org/officeDocument/2006/relationships/image" Target="../media/image27.png"/><Relationship Id="rId5" Type="http://schemas.openxmlformats.org/officeDocument/2006/relationships/image" Target="../media/image26.emf"/><Relationship Id="rId4" Type="http://schemas.openxmlformats.org/officeDocument/2006/relationships/image" Target="../media/image25.emf"/><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16.xml"/><Relationship Id="rId6" Type="http://schemas.openxmlformats.org/officeDocument/2006/relationships/image" Target="../media/image33.jpg"/><Relationship Id="rId5" Type="http://schemas.openxmlformats.org/officeDocument/2006/relationships/image" Target="../media/image32.jpg"/><Relationship Id="rId4" Type="http://schemas.openxmlformats.org/officeDocument/2006/relationships/image" Target="../media/image31.jp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19.xml"/><Relationship Id="rId5" Type="http://schemas.openxmlformats.org/officeDocument/2006/relationships/image" Target="../media/image34.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20.xml"/><Relationship Id="rId5" Type="http://schemas.openxmlformats.org/officeDocument/2006/relationships/image" Target="../media/image34.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34.png"/><Relationship Id="rId2" Type="http://schemas.openxmlformats.org/officeDocument/2006/relationships/slideLayout" Target="../slideLayouts/slideLayout4.xml"/><Relationship Id="rId1" Type="http://schemas.openxmlformats.org/officeDocument/2006/relationships/tags" Target="../tags/tag21.xml"/><Relationship Id="rId6" Type="http://schemas.microsoft.com/office/2007/relationships/hdphoto" Target="../media/hdphoto3.wdp"/><Relationship Id="rId5" Type="http://schemas.openxmlformats.org/officeDocument/2006/relationships/image" Target="../media/image17.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2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2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24.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25.xml"/><Relationship Id="rId5" Type="http://schemas.openxmlformats.org/officeDocument/2006/relationships/image" Target="../media/image18.png"/><Relationship Id="rId4" Type="http://schemas.openxmlformats.org/officeDocument/2006/relationships/hyperlink" Target="http://docs.aws.amazon.com/AmazonVPC/latest/UserGuide/VPC_Networking.html" TargetMode="Externa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27.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28.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29.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30.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31.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33.xml"/><Relationship Id="rId4" Type="http://schemas.openxmlformats.org/officeDocument/2006/relationships/chart" Target="../charts/chart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18.png"/><Relationship Id="rId2" Type="http://schemas.openxmlformats.org/officeDocument/2006/relationships/slideLayout" Target="../slideLayouts/slideLayout4.xml"/><Relationship Id="rId1" Type="http://schemas.openxmlformats.org/officeDocument/2006/relationships/tags" Target="../tags/tag34.xml"/><Relationship Id="rId6" Type="http://schemas.openxmlformats.org/officeDocument/2006/relationships/hyperlink" Target="https://docs.aws.amazon.com/vpc/latest/userguide/VPC_Subnets.html" TargetMode="External"/><Relationship Id="rId5" Type="http://schemas.openxmlformats.org/officeDocument/2006/relationships/image" Target="../media/image7.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ags" Target="../tags/tag35.xm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36.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tags" Target="../tags/tag37.xml"/><Relationship Id="rId6" Type="http://schemas.openxmlformats.org/officeDocument/2006/relationships/image" Target="../media/image7.png"/><Relationship Id="rId5" Type="http://schemas.openxmlformats.org/officeDocument/2006/relationships/image" Target="../media/image29.png"/><Relationship Id="rId4" Type="http://schemas.openxmlformats.org/officeDocument/2006/relationships/image" Target="../media/image25.em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xml"/><Relationship Id="rId1" Type="http://schemas.openxmlformats.org/officeDocument/2006/relationships/tags" Target="../tags/tag38.xml"/><Relationship Id="rId6" Type="http://schemas.openxmlformats.org/officeDocument/2006/relationships/image" Target="../media/image7.png"/><Relationship Id="rId5" Type="http://schemas.openxmlformats.org/officeDocument/2006/relationships/image" Target="../media/image29.png"/><Relationship Id="rId4" Type="http://schemas.openxmlformats.org/officeDocument/2006/relationships/image" Target="../media/image25.em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tags" Target="../tags/tag39.xml"/><Relationship Id="rId5" Type="http://schemas.openxmlformats.org/officeDocument/2006/relationships/image" Target="../media/image7.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40.xml"/><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xml"/><Relationship Id="rId1" Type="http://schemas.openxmlformats.org/officeDocument/2006/relationships/tags" Target="../tags/tag4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tags" Target="../tags/tag4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tags" Target="../tags/tag44.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45.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tags" Target="../tags/tag46.xml"/><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xml"/><Relationship Id="rId1" Type="http://schemas.openxmlformats.org/officeDocument/2006/relationships/tags" Target="../tags/tag47.xml"/><Relationship Id="rId5" Type="http://schemas.openxmlformats.org/officeDocument/2006/relationships/image" Target="../media/image18.png"/><Relationship Id="rId4" Type="http://schemas.openxmlformats.org/officeDocument/2006/relationships/hyperlink" Target="http://docs.aws.amazon.com/AmazonVPC/latest/UserGuide/VPC_Networking.html" TargetMode="Externa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7" Type="http://schemas.openxmlformats.org/officeDocument/2006/relationships/image" Target="../media/image39.emf"/><Relationship Id="rId2" Type="http://schemas.openxmlformats.org/officeDocument/2006/relationships/slideLayout" Target="../slideLayouts/slideLayout4.xml"/><Relationship Id="rId1" Type="http://schemas.openxmlformats.org/officeDocument/2006/relationships/tags" Target="../tags/tag48.xml"/><Relationship Id="rId6" Type="http://schemas.openxmlformats.org/officeDocument/2006/relationships/image" Target="../media/image38.emf"/><Relationship Id="rId5" Type="http://schemas.openxmlformats.org/officeDocument/2006/relationships/image" Target="../media/image27.png"/><Relationship Id="rId4" Type="http://schemas.openxmlformats.org/officeDocument/2006/relationships/image" Target="../media/image25.emf"/></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xml"/><Relationship Id="rId1" Type="http://schemas.openxmlformats.org/officeDocument/2006/relationships/tags" Target="../tags/tag49.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tags" Target="../tags/tag50.xml"/><Relationship Id="rId6" Type="http://schemas.openxmlformats.org/officeDocument/2006/relationships/image" Target="../media/image39.emf"/><Relationship Id="rId5" Type="http://schemas.openxmlformats.org/officeDocument/2006/relationships/image" Target="../media/image40.png"/><Relationship Id="rId4" Type="http://schemas.openxmlformats.org/officeDocument/2006/relationships/image" Target="../media/image27.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xml"/><Relationship Id="rId1" Type="http://schemas.openxmlformats.org/officeDocument/2006/relationships/tags" Target="../tags/tag51.xml"/></Relationships>
</file>

<file path=ppt/slides/_rels/slide4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49.xml"/><Relationship Id="rId7" Type="http://schemas.openxmlformats.org/officeDocument/2006/relationships/image" Target="../media/image30.png"/><Relationship Id="rId2" Type="http://schemas.openxmlformats.org/officeDocument/2006/relationships/slideLayout" Target="../slideLayouts/slideLayout4.xml"/><Relationship Id="rId1" Type="http://schemas.openxmlformats.org/officeDocument/2006/relationships/tags" Target="../tags/tag52.xml"/><Relationship Id="rId6" Type="http://schemas.openxmlformats.org/officeDocument/2006/relationships/image" Target="../media/image41.png"/><Relationship Id="rId5" Type="http://schemas.openxmlformats.org/officeDocument/2006/relationships/image" Target="../media/image25.emf"/><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notesSlide" Target="../notesSlides/notesSlide5.xml"/><Relationship Id="rId7" Type="http://schemas.openxmlformats.org/officeDocument/2006/relationships/image" Target="../media/image11.png"/><Relationship Id="rId2" Type="http://schemas.openxmlformats.org/officeDocument/2006/relationships/slideLayout" Target="../slideLayouts/slideLayout4.xml"/><Relationship Id="rId1" Type="http://schemas.openxmlformats.org/officeDocument/2006/relationships/tags" Target="../tags/tag8.xml"/><Relationship Id="rId6" Type="http://schemas.openxmlformats.org/officeDocument/2006/relationships/image" Target="../media/image10.png"/><Relationship Id="rId11" Type="http://schemas.openxmlformats.org/officeDocument/2006/relationships/image" Target="../media/image13.jpg"/><Relationship Id="rId5" Type="http://schemas.openxmlformats.org/officeDocument/2006/relationships/image" Target="../media/image9.png"/><Relationship Id="rId10" Type="http://schemas.microsoft.com/office/2007/relationships/hdphoto" Target="../media/hdphoto2.wdp"/><Relationship Id="rId4" Type="http://schemas.openxmlformats.org/officeDocument/2006/relationships/image" Target="../media/image8.jpg"/><Relationship Id="rId9"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4.xml"/><Relationship Id="rId1" Type="http://schemas.openxmlformats.org/officeDocument/2006/relationships/tags" Target="../tags/tag53.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4.xml"/><Relationship Id="rId1" Type="http://schemas.openxmlformats.org/officeDocument/2006/relationships/tags" Target="../tags/tag54.xml"/></Relationships>
</file>

<file path=ppt/slides/_rels/slide5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52.xml"/><Relationship Id="rId7" Type="http://schemas.openxmlformats.org/officeDocument/2006/relationships/image" Target="../media/image42.png"/><Relationship Id="rId2" Type="http://schemas.openxmlformats.org/officeDocument/2006/relationships/slideLayout" Target="../slideLayouts/slideLayout4.xml"/><Relationship Id="rId1" Type="http://schemas.openxmlformats.org/officeDocument/2006/relationships/tags" Target="../tags/tag55.xml"/><Relationship Id="rId6" Type="http://schemas.openxmlformats.org/officeDocument/2006/relationships/image" Target="../media/image25.emf"/><Relationship Id="rId5" Type="http://schemas.openxmlformats.org/officeDocument/2006/relationships/image" Target="../media/image27.png"/><Relationship Id="rId4" Type="http://schemas.openxmlformats.org/officeDocument/2006/relationships/image" Target="../media/image41.png"/><Relationship Id="rId9"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tags" Target="../tags/tag56.xml"/></Relationships>
</file>

<file path=ppt/slides/_rels/slide5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notesSlide" Target="../notesSlides/notesSlide54.xml"/><Relationship Id="rId7" Type="http://schemas.openxmlformats.org/officeDocument/2006/relationships/image" Target="../media/image26.emf"/><Relationship Id="rId2" Type="http://schemas.openxmlformats.org/officeDocument/2006/relationships/slideLayout" Target="../slideLayouts/slideLayout4.xml"/><Relationship Id="rId1" Type="http://schemas.openxmlformats.org/officeDocument/2006/relationships/tags" Target="../tags/tag57.xml"/><Relationship Id="rId6" Type="http://schemas.openxmlformats.org/officeDocument/2006/relationships/image" Target="../media/image43.png"/><Relationship Id="rId5" Type="http://schemas.openxmlformats.org/officeDocument/2006/relationships/image" Target="../media/image25.emf"/><Relationship Id="rId10" Type="http://schemas.openxmlformats.org/officeDocument/2006/relationships/image" Target="../media/image29.png"/><Relationship Id="rId4" Type="http://schemas.openxmlformats.org/officeDocument/2006/relationships/image" Target="../media/image27.png"/><Relationship Id="rId9" Type="http://schemas.openxmlformats.org/officeDocument/2006/relationships/image" Target="../media/image30.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ags" Target="../tags/tag58.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4.xml"/><Relationship Id="rId1" Type="http://schemas.openxmlformats.org/officeDocument/2006/relationships/tags" Target="../tags/tag59.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tags" Target="../tags/tag60.xml"/></Relationships>
</file>

<file path=ppt/slides/_rels/slide5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notesSlide" Target="../notesSlides/notesSlide58.xml"/><Relationship Id="rId7" Type="http://schemas.openxmlformats.org/officeDocument/2006/relationships/image" Target="../media/image47.png"/><Relationship Id="rId2" Type="http://schemas.openxmlformats.org/officeDocument/2006/relationships/slideLayout" Target="../slideLayouts/slideLayout4.xml"/><Relationship Id="rId1" Type="http://schemas.openxmlformats.org/officeDocument/2006/relationships/tags" Target="../tags/tag61.xml"/><Relationship Id="rId6" Type="http://schemas.openxmlformats.org/officeDocument/2006/relationships/image" Target="../media/image44.png"/><Relationship Id="rId5" Type="http://schemas.openxmlformats.org/officeDocument/2006/relationships/image" Target="../media/image46.png"/><Relationship Id="rId10" Type="http://schemas.openxmlformats.org/officeDocument/2006/relationships/image" Target="../media/image30.png"/><Relationship Id="rId4" Type="http://schemas.openxmlformats.org/officeDocument/2006/relationships/image" Target="../media/image45.png"/><Relationship Id="rId9" Type="http://schemas.openxmlformats.org/officeDocument/2006/relationships/image" Target="../media/image29.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4.xml"/><Relationship Id="rId1" Type="http://schemas.openxmlformats.org/officeDocument/2006/relationships/tags" Target="../tags/tag62.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notesSlide" Target="../notesSlides/notesSlide6.xml"/><Relationship Id="rId7" Type="http://schemas.openxmlformats.org/officeDocument/2006/relationships/image" Target="../media/image17.png"/><Relationship Id="rId2" Type="http://schemas.openxmlformats.org/officeDocument/2006/relationships/slideLayout" Target="../slideLayouts/slideLayout4.xml"/><Relationship Id="rId1" Type="http://schemas.openxmlformats.org/officeDocument/2006/relationships/tags" Target="../tags/tag9.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hyperlink" Target="https://aws.amazon.com/about-aws/sustainability" TargetMode="Externa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4.xml"/><Relationship Id="rId1" Type="http://schemas.openxmlformats.org/officeDocument/2006/relationships/tags" Target="../tags/tag63.xml"/><Relationship Id="rId5" Type="http://schemas.openxmlformats.org/officeDocument/2006/relationships/image" Target="../media/image29.png"/><Relationship Id="rId4" Type="http://schemas.openxmlformats.org/officeDocument/2006/relationships/image" Target="../media/image49.emf"/></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tags" Target="../tags/tag64.xml"/></Relationships>
</file>

<file path=ppt/slides/_rels/slide62.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18.png"/><Relationship Id="rId3" Type="http://schemas.openxmlformats.org/officeDocument/2006/relationships/notesSlide" Target="../notesSlides/notesSlide62.xml"/><Relationship Id="rId7" Type="http://schemas.openxmlformats.org/officeDocument/2006/relationships/image" Target="../media/image29.png"/><Relationship Id="rId12" Type="http://schemas.openxmlformats.org/officeDocument/2006/relationships/hyperlink" Target="http://docs.aws.amazon.com/AmazonVPC/latest/UserGuide/VPC_VPN.html" TargetMode="External"/><Relationship Id="rId2" Type="http://schemas.openxmlformats.org/officeDocument/2006/relationships/slideLayout" Target="../slideLayouts/slideLayout4.xml"/><Relationship Id="rId1" Type="http://schemas.openxmlformats.org/officeDocument/2006/relationships/tags" Target="../tags/tag65.xml"/><Relationship Id="rId6" Type="http://schemas.openxmlformats.org/officeDocument/2006/relationships/image" Target="../media/image51.png"/><Relationship Id="rId11" Type="http://schemas.openxmlformats.org/officeDocument/2006/relationships/image" Target="../media/image53.png"/><Relationship Id="rId5" Type="http://schemas.openxmlformats.org/officeDocument/2006/relationships/image" Target="../media/image25.emf"/><Relationship Id="rId10" Type="http://schemas.openxmlformats.org/officeDocument/2006/relationships/image" Target="../media/image48.png"/><Relationship Id="rId4" Type="http://schemas.openxmlformats.org/officeDocument/2006/relationships/image" Target="../media/image50.png"/><Relationship Id="rId9" Type="http://schemas.openxmlformats.org/officeDocument/2006/relationships/image" Target="../media/image47.png"/></Relationships>
</file>

<file path=ppt/slides/_rels/slide6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notesSlide" Target="../notesSlides/notesSlide63.xml"/><Relationship Id="rId7" Type="http://schemas.openxmlformats.org/officeDocument/2006/relationships/image" Target="../media/image53.png"/><Relationship Id="rId2" Type="http://schemas.openxmlformats.org/officeDocument/2006/relationships/slideLayout" Target="../slideLayouts/slideLayout4.xml"/><Relationship Id="rId1" Type="http://schemas.openxmlformats.org/officeDocument/2006/relationships/tags" Target="../tags/tag66.xml"/><Relationship Id="rId6" Type="http://schemas.openxmlformats.org/officeDocument/2006/relationships/image" Target="../media/image50.png"/><Relationship Id="rId11" Type="http://schemas.openxmlformats.org/officeDocument/2006/relationships/image" Target="../media/image29.png"/><Relationship Id="rId5" Type="http://schemas.openxmlformats.org/officeDocument/2006/relationships/image" Target="../media/image47.png"/><Relationship Id="rId10" Type="http://schemas.openxmlformats.org/officeDocument/2006/relationships/image" Target="../media/image51.png"/><Relationship Id="rId4" Type="http://schemas.openxmlformats.org/officeDocument/2006/relationships/image" Target="../media/image52.png"/><Relationship Id="rId9" Type="http://schemas.openxmlformats.org/officeDocument/2006/relationships/image" Target="../media/image25.emf"/></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4.xml"/><Relationship Id="rId1" Type="http://schemas.openxmlformats.org/officeDocument/2006/relationships/tags" Target="../tags/tag67.xml"/><Relationship Id="rId4" Type="http://schemas.openxmlformats.org/officeDocument/2006/relationships/image" Target="../media/image54.png"/></Relationships>
</file>

<file path=ppt/slides/_rels/slide6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notesSlide" Target="../notesSlides/notesSlide65.xml"/><Relationship Id="rId7" Type="http://schemas.openxmlformats.org/officeDocument/2006/relationships/image" Target="../media/image57.png"/><Relationship Id="rId12" Type="http://schemas.openxmlformats.org/officeDocument/2006/relationships/image" Target="../media/image34.png"/><Relationship Id="rId2" Type="http://schemas.openxmlformats.org/officeDocument/2006/relationships/slideLayout" Target="../slideLayouts/slideLayout4.xml"/><Relationship Id="rId1" Type="http://schemas.openxmlformats.org/officeDocument/2006/relationships/tags" Target="../tags/tag68.xml"/><Relationship Id="rId6" Type="http://schemas.openxmlformats.org/officeDocument/2006/relationships/image" Target="../media/image56.png"/><Relationship Id="rId11" Type="http://schemas.openxmlformats.org/officeDocument/2006/relationships/image" Target="../media/image29.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44.png"/><Relationship Id="rId9" Type="http://schemas.openxmlformats.org/officeDocument/2006/relationships/image" Target="../media/image59.png"/></Relationships>
</file>

<file path=ppt/slides/_rels/slide66.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34.png"/><Relationship Id="rId3" Type="http://schemas.openxmlformats.org/officeDocument/2006/relationships/notesSlide" Target="../notesSlides/notesSlide66.xml"/><Relationship Id="rId7" Type="http://schemas.openxmlformats.org/officeDocument/2006/relationships/image" Target="../media/image51.png"/><Relationship Id="rId12" Type="http://schemas.openxmlformats.org/officeDocument/2006/relationships/image" Target="../media/image47.png"/><Relationship Id="rId2" Type="http://schemas.openxmlformats.org/officeDocument/2006/relationships/slideLayout" Target="../slideLayouts/slideLayout4.xml"/><Relationship Id="rId1" Type="http://schemas.openxmlformats.org/officeDocument/2006/relationships/tags" Target="../tags/tag69.xml"/><Relationship Id="rId6" Type="http://schemas.openxmlformats.org/officeDocument/2006/relationships/image" Target="../media/image50.png"/><Relationship Id="rId11" Type="http://schemas.openxmlformats.org/officeDocument/2006/relationships/image" Target="../media/image29.png"/><Relationship Id="rId5" Type="http://schemas.openxmlformats.org/officeDocument/2006/relationships/image" Target="../media/image44.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62.png"/></Relationships>
</file>

<file path=ppt/slides/_rels/slide6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notesSlide" Target="../notesSlides/notesSlide67.xml"/><Relationship Id="rId7" Type="http://schemas.openxmlformats.org/officeDocument/2006/relationships/image" Target="../media/image66.png"/><Relationship Id="rId2" Type="http://schemas.openxmlformats.org/officeDocument/2006/relationships/slideLayout" Target="../slideLayouts/slideLayout4.xml"/><Relationship Id="rId1" Type="http://schemas.openxmlformats.org/officeDocument/2006/relationships/tags" Target="../tags/tag70.xml"/><Relationship Id="rId6" Type="http://schemas.openxmlformats.org/officeDocument/2006/relationships/image" Target="../media/image65.png"/><Relationship Id="rId11" Type="http://schemas.openxmlformats.org/officeDocument/2006/relationships/image" Target="../media/image18.png"/><Relationship Id="rId5" Type="http://schemas.openxmlformats.org/officeDocument/2006/relationships/image" Target="../media/image64.png"/><Relationship Id="rId10" Type="http://schemas.openxmlformats.org/officeDocument/2006/relationships/hyperlink" Target="https://aws.amazon.com/directconnect/resiliency-recommendation/" TargetMode="External"/><Relationship Id="rId4" Type="http://schemas.openxmlformats.org/officeDocument/2006/relationships/image" Target="../media/image63.png"/><Relationship Id="rId9" Type="http://schemas.openxmlformats.org/officeDocument/2006/relationships/image" Target="../media/image68.png"/></Relationships>
</file>

<file path=ppt/slides/_rels/slide6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notesSlide" Target="../notesSlides/notesSlide68.xml"/><Relationship Id="rId7" Type="http://schemas.openxmlformats.org/officeDocument/2006/relationships/image" Target="../media/image66.png"/><Relationship Id="rId2" Type="http://schemas.openxmlformats.org/officeDocument/2006/relationships/slideLayout" Target="../slideLayouts/slideLayout4.xml"/><Relationship Id="rId1" Type="http://schemas.openxmlformats.org/officeDocument/2006/relationships/tags" Target="../tags/tag7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69.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48.png"/><Relationship Id="rId3" Type="http://schemas.openxmlformats.org/officeDocument/2006/relationships/notesSlide" Target="../notesSlides/notesSlide69.xml"/><Relationship Id="rId7" Type="http://schemas.openxmlformats.org/officeDocument/2006/relationships/image" Target="../media/image69.png"/><Relationship Id="rId12" Type="http://schemas.openxmlformats.org/officeDocument/2006/relationships/image" Target="../media/image53.png"/><Relationship Id="rId2" Type="http://schemas.openxmlformats.org/officeDocument/2006/relationships/slideLayout" Target="../slideLayouts/slideLayout4.xml"/><Relationship Id="rId1" Type="http://schemas.openxmlformats.org/officeDocument/2006/relationships/tags" Target="../tags/tag72.xml"/><Relationship Id="rId6" Type="http://schemas.openxmlformats.org/officeDocument/2006/relationships/image" Target="../media/image51.png"/><Relationship Id="rId11" Type="http://schemas.openxmlformats.org/officeDocument/2006/relationships/image" Target="../media/image54.png"/><Relationship Id="rId5" Type="http://schemas.openxmlformats.org/officeDocument/2006/relationships/image" Target="../media/image44.png"/><Relationship Id="rId15" Type="http://schemas.openxmlformats.org/officeDocument/2006/relationships/image" Target="../media/image73.png"/><Relationship Id="rId10" Type="http://schemas.openxmlformats.org/officeDocument/2006/relationships/image" Target="../media/image29.png"/><Relationship Id="rId4" Type="http://schemas.openxmlformats.org/officeDocument/2006/relationships/image" Target="../media/image25.emf"/><Relationship Id="rId9" Type="http://schemas.openxmlformats.org/officeDocument/2006/relationships/image" Target="../media/image71.png"/><Relationship Id="rId14" Type="http://schemas.openxmlformats.org/officeDocument/2006/relationships/image" Target="../media/image72.e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10.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9.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tags" Target="../tags/tag73.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4.xml"/><Relationship Id="rId1" Type="http://schemas.openxmlformats.org/officeDocument/2006/relationships/tags" Target="../tags/tag74.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tags" Target="../tags/tag75.xml"/></Relationships>
</file>

<file path=ppt/slides/_rels/slide7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73.xml"/><Relationship Id="rId7" Type="http://schemas.openxmlformats.org/officeDocument/2006/relationships/image" Target="../media/image30.png"/><Relationship Id="rId2" Type="http://schemas.openxmlformats.org/officeDocument/2006/relationships/slideLayout" Target="../slideLayouts/slideLayout4.xml"/><Relationship Id="rId1" Type="http://schemas.openxmlformats.org/officeDocument/2006/relationships/tags" Target="../tags/tag76.xml"/><Relationship Id="rId6" Type="http://schemas.openxmlformats.org/officeDocument/2006/relationships/image" Target="../media/image51.png"/><Relationship Id="rId5" Type="http://schemas.openxmlformats.org/officeDocument/2006/relationships/image" Target="../media/image26.emf"/><Relationship Id="rId4" Type="http://schemas.openxmlformats.org/officeDocument/2006/relationships/image" Target="../media/image25.emf"/></Relationships>
</file>

<file path=ppt/slides/_rels/slide7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notesSlide" Target="../notesSlides/notesSlide74.xml"/><Relationship Id="rId7" Type="http://schemas.openxmlformats.org/officeDocument/2006/relationships/image" Target="../media/image30.png"/><Relationship Id="rId2" Type="http://schemas.openxmlformats.org/officeDocument/2006/relationships/slideLayout" Target="../slideLayouts/slideLayout4.xml"/><Relationship Id="rId1" Type="http://schemas.openxmlformats.org/officeDocument/2006/relationships/tags" Target="../tags/tag77.xml"/><Relationship Id="rId6" Type="http://schemas.openxmlformats.org/officeDocument/2006/relationships/image" Target="../media/image51.png"/><Relationship Id="rId5" Type="http://schemas.openxmlformats.org/officeDocument/2006/relationships/image" Target="../media/image26.emf"/><Relationship Id="rId4" Type="http://schemas.openxmlformats.org/officeDocument/2006/relationships/image" Target="../media/image25.emf"/><Relationship Id="rId9" Type="http://schemas.openxmlformats.org/officeDocument/2006/relationships/image" Target="../media/image29.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4.xml"/><Relationship Id="rId1" Type="http://schemas.openxmlformats.org/officeDocument/2006/relationships/tags" Target="../tags/tag78.xml"/><Relationship Id="rId6" Type="http://schemas.openxmlformats.org/officeDocument/2006/relationships/image" Target="../media/image20.png"/><Relationship Id="rId5" Type="http://schemas.openxmlformats.org/officeDocument/2006/relationships/image" Target="../media/image74.gif"/><Relationship Id="rId4" Type="http://schemas.openxmlformats.org/officeDocument/2006/relationships/image" Target="../media/image7.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1.xml"/><Relationship Id="rId1" Type="http://schemas.openxmlformats.org/officeDocument/2006/relationships/tags" Target="../tags/tag79.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1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12.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5328903" y="1669917"/>
            <a:ext cx="6609493" cy="2651168"/>
          </a:xfrm>
        </p:spPr>
        <p:txBody>
          <a:bodyPr/>
          <a:lstStyle/>
          <a:p>
            <a:r>
              <a:rPr lang="en-US" sz="4800" dirty="0"/>
              <a:t>Module 2:                Designing Your Environment</a:t>
            </a:r>
          </a:p>
        </p:txBody>
      </p:sp>
    </p:spTree>
    <p:custDataLst>
      <p:tags r:id="rId1"/>
    </p:custDataLst>
    <p:extLst>
      <p:ext uri="{BB962C8B-B14F-4D97-AF65-F5344CB8AC3E}">
        <p14:creationId xmlns:p14="http://schemas.microsoft.com/office/powerpoint/2010/main" val="7691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7979" y="2478156"/>
            <a:ext cx="11095836" cy="1810011"/>
          </a:xfrm>
        </p:spPr>
        <p:txBody>
          <a:bodyPr>
            <a:noAutofit/>
          </a:bodyPr>
          <a:lstStyle/>
          <a:p>
            <a:r>
              <a:rPr lang="en-US" sz="4800" dirty="0"/>
              <a:t>Part 2: How Many Availability Zones Should You Use?</a:t>
            </a:r>
            <a:endParaRPr lang="en-US" sz="5400" dirty="0"/>
          </a:p>
        </p:txBody>
      </p:sp>
    </p:spTree>
    <p:custDataLst>
      <p:tags r:id="rId1"/>
    </p:custDataLst>
    <p:extLst>
      <p:ext uri="{BB962C8B-B14F-4D97-AF65-F5344CB8AC3E}">
        <p14:creationId xmlns:p14="http://schemas.microsoft.com/office/powerpoint/2010/main" val="788733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500" dirty="0"/>
              <a:t>How Many Availability Zones Should You Use?</a:t>
            </a:r>
          </a:p>
        </p:txBody>
      </p:sp>
      <p:sp>
        <p:nvSpPr>
          <p:cNvPr id="3" name="Content Placeholder 2"/>
          <p:cNvSpPr>
            <a:spLocks noGrp="1"/>
          </p:cNvSpPr>
          <p:nvPr>
            <p:ph idx="1"/>
          </p:nvPr>
        </p:nvSpPr>
        <p:spPr>
          <a:xfrm>
            <a:off x="238539" y="1440305"/>
            <a:ext cx="11340548" cy="4913308"/>
          </a:xfrm>
        </p:spPr>
        <p:txBody>
          <a:bodyPr/>
          <a:lstStyle/>
          <a:p>
            <a:pPr marL="0" indent="0">
              <a:spcBef>
                <a:spcPts val="2400"/>
              </a:spcBef>
              <a:buNone/>
            </a:pPr>
            <a:r>
              <a:rPr lang="en-US" b="1" dirty="0">
                <a:latin typeface="Amazon Ember" panose="020B0603020204020204" pitchFamily="34" charset="0"/>
                <a:ea typeface="Amazon Ember" panose="020B0603020204020204" pitchFamily="34" charset="0"/>
                <a:cs typeface="Amazon Ember" panose="020B0603020204020204" pitchFamily="34" charset="0"/>
              </a:rPr>
              <a:t>Recommendation: Start with two Availability Zones per Region.</a:t>
            </a:r>
          </a:p>
          <a:p>
            <a:pPr marL="457200" lvl="1" indent="-457200" algn="just">
              <a:spcBef>
                <a:spcPts val="2400"/>
              </a:spcBef>
              <a:buClr>
                <a:schemeClr val="bg2">
                  <a:lumMod val="10000"/>
                </a:schemeClr>
              </a:buClr>
            </a:pP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Best</a:t>
            </a:r>
            <a:r>
              <a:rPr lang="en-US" sz="2800" dirty="0">
                <a:solidFill>
                  <a:srgbClr val="FF9933"/>
                </a:solidFill>
                <a:latin typeface="Amazon Ember" panose="020B0603020204020204" pitchFamily="34" charset="0"/>
                <a:ea typeface="Amazon Ember" panose="020B0603020204020204" pitchFamily="34" charset="0"/>
                <a:cs typeface="Amazon Ember" panose="020B0603020204020204" pitchFamily="34" charset="0"/>
              </a:rPr>
              <a:t> </a:t>
            </a: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practice:</a:t>
            </a:r>
            <a:r>
              <a:rPr lang="en-US" sz="2800" dirty="0">
                <a:solidFill>
                  <a:srgbClr val="FF9933"/>
                </a:solidFill>
                <a:latin typeface="Amazon Ember" panose="020B0603020204020204" pitchFamily="34" charset="0"/>
                <a:ea typeface="Amazon Ember" panose="020B0603020204020204" pitchFamily="34" charset="0"/>
                <a:cs typeface="Amazon Ember" panose="020B0603020204020204" pitchFamily="34" charset="0"/>
              </a:rPr>
              <a:t> </a:t>
            </a:r>
            <a:r>
              <a:rPr lang="en-US" sz="2800" dirty="0"/>
              <a:t>If resources in one Availability Zone are unreachable, your application shouldn't fail.</a:t>
            </a:r>
          </a:p>
          <a:p>
            <a:pPr marL="457200" lvl="1" indent="-457200" algn="just">
              <a:spcBef>
                <a:spcPts val="2400"/>
              </a:spcBef>
            </a:pPr>
            <a:r>
              <a:rPr lang="en-US" sz="2800" dirty="0"/>
              <a:t>Most applications can support two Availability Zones. </a:t>
            </a:r>
          </a:p>
        </p:txBody>
      </p:sp>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tretch>
            <a:fillRect/>
          </a:stretch>
        </p:blipFill>
        <p:spPr>
          <a:xfrm>
            <a:off x="331303" y="5590637"/>
            <a:ext cx="493020" cy="731520"/>
          </a:xfrm>
          <a:prstGeom prst="rect">
            <a:avLst/>
          </a:prstGeom>
        </p:spPr>
      </p:pic>
      <p:sp>
        <p:nvSpPr>
          <p:cNvPr id="6" name="TextBox 5"/>
          <p:cNvSpPr txBox="1"/>
          <p:nvPr/>
        </p:nvSpPr>
        <p:spPr>
          <a:xfrm>
            <a:off x="813203" y="5611142"/>
            <a:ext cx="11246275" cy="707886"/>
          </a:xfrm>
          <a:prstGeom prst="rect">
            <a:avLst/>
          </a:prstGeom>
          <a:noFill/>
        </p:spPr>
        <p:txBody>
          <a:bodyPr wrap="squar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Something to consider:</a:t>
            </a:r>
          </a:p>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For heavy usage (Amazon DynamoDB) it may be beneficial to use more than two Availability Zones.</a:t>
            </a:r>
          </a:p>
        </p:txBody>
      </p:sp>
    </p:spTree>
    <p:custDataLst>
      <p:tags r:id="rId1"/>
    </p:custDataLst>
    <p:extLst>
      <p:ext uri="{BB962C8B-B14F-4D97-AF65-F5344CB8AC3E}">
        <p14:creationId xmlns:p14="http://schemas.microsoft.com/office/powerpoint/2010/main" val="2769677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Two Availability Zones</a:t>
            </a:r>
          </a:p>
        </p:txBody>
      </p:sp>
      <p:grpSp>
        <p:nvGrpSpPr>
          <p:cNvPr id="5" name="Group 4"/>
          <p:cNvGrpSpPr/>
          <p:nvPr/>
        </p:nvGrpSpPr>
        <p:grpSpPr>
          <a:xfrm>
            <a:off x="3378066" y="1374384"/>
            <a:ext cx="5435125" cy="4698425"/>
            <a:chOff x="3258798" y="1374384"/>
            <a:chExt cx="5435125" cy="4698425"/>
          </a:xfrm>
        </p:grpSpPr>
        <p:sp>
          <p:nvSpPr>
            <p:cNvPr id="4" name="Rounded Rectangle 3"/>
            <p:cNvSpPr/>
            <p:nvPr/>
          </p:nvSpPr>
          <p:spPr>
            <a:xfrm>
              <a:off x="3258798" y="1890486"/>
              <a:ext cx="5435125" cy="4182323"/>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1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9" name="Group 8"/>
            <p:cNvGrpSpPr/>
            <p:nvPr/>
          </p:nvGrpSpPr>
          <p:grpSpPr>
            <a:xfrm>
              <a:off x="3983871" y="3636902"/>
              <a:ext cx="1865931" cy="1822195"/>
              <a:chOff x="1879579" y="3627142"/>
              <a:chExt cx="4888113" cy="1628324"/>
            </a:xfrm>
          </p:grpSpPr>
          <p:sp>
            <p:nvSpPr>
              <p:cNvPr id="10" name="Rounded Rectangle 9"/>
              <p:cNvSpPr/>
              <p:nvPr/>
            </p:nvSpPr>
            <p:spPr>
              <a:xfrm>
                <a:off x="1879579" y="3627142"/>
                <a:ext cx="4888113" cy="1628324"/>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1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TextBox 10"/>
              <p:cNvSpPr txBox="1"/>
              <p:nvPr/>
            </p:nvSpPr>
            <p:spPr>
              <a:xfrm>
                <a:off x="2406380" y="5005501"/>
                <a:ext cx="3869965" cy="233776"/>
              </a:xfrm>
              <a:prstGeom prst="rect">
                <a:avLst/>
              </a:prstGeom>
              <a:noFill/>
            </p:spPr>
            <p:txBody>
              <a:bodyPr wrap="square" rtlCol="0">
                <a:spAutoFit/>
              </a:bodyPr>
              <a:lstStyle/>
              <a:p>
                <a:pPr algn="ctr"/>
                <a:r>
                  <a:rPr lang="en-US" sz="11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p:txBody>
          </p:sp>
        </p:grpSp>
        <p:grpSp>
          <p:nvGrpSpPr>
            <p:cNvPr id="17" name="Group 16"/>
            <p:cNvGrpSpPr/>
            <p:nvPr/>
          </p:nvGrpSpPr>
          <p:grpSpPr>
            <a:xfrm>
              <a:off x="4160428" y="3716086"/>
              <a:ext cx="1467901" cy="1210281"/>
              <a:chOff x="3265861" y="1849090"/>
              <a:chExt cx="939662" cy="907711"/>
            </a:xfrm>
          </p:grpSpPr>
          <p:sp>
            <p:nvSpPr>
              <p:cNvPr id="18" name="Rounded Rectangle 17"/>
              <p:cNvSpPr/>
              <p:nvPr/>
            </p:nvSpPr>
            <p:spPr>
              <a:xfrm>
                <a:off x="3265861" y="1949815"/>
                <a:ext cx="939662" cy="80698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1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0" name="Picture 19"/>
              <p:cNvPicPr>
                <a:picLocks noChangeAspect="1"/>
              </p:cNvPicPr>
              <p:nvPr/>
            </p:nvPicPr>
            <p:blipFill>
              <a:blip r:embed="rId4"/>
              <a:stretch>
                <a:fillRect/>
              </a:stretch>
            </p:blipFill>
            <p:spPr>
              <a:xfrm>
                <a:off x="3297810" y="1849090"/>
                <a:ext cx="155180" cy="168775"/>
              </a:xfrm>
              <a:prstGeom prst="rect">
                <a:avLst/>
              </a:prstGeom>
            </p:spPr>
          </p:pic>
        </p:grpSp>
        <p:sp>
          <p:nvSpPr>
            <p:cNvPr id="22" name="TextBox 37"/>
            <p:cNvSpPr txBox="1">
              <a:spLocks noChangeArrowheads="1"/>
            </p:cNvSpPr>
            <p:nvPr/>
          </p:nvSpPr>
          <p:spPr bwMode="auto">
            <a:xfrm>
              <a:off x="3736495" y="5711775"/>
              <a:ext cx="1431408" cy="261610"/>
            </a:xfrm>
            <a:prstGeom prst="rect">
              <a:avLst/>
            </a:prstGeom>
            <a:noFill/>
            <a:ln w="9525">
              <a:noFill/>
              <a:miter lim="800000"/>
              <a:headEnd/>
              <a:tailEnd/>
            </a:ln>
          </p:spPr>
          <p:txBody>
            <a:bodyPr wrap="square">
              <a:spAutoFit/>
            </a:bodyPr>
            <a:lstStyle/>
            <a:p>
              <a:r>
                <a:rPr lang="en-US" sz="1100" b="1" dirty="0">
                  <a:latin typeface="Amazon Ember" panose="020B0603020204020204" pitchFamily="34" charset="0"/>
                  <a:ea typeface="Amazon Ember" panose="020B0603020204020204" pitchFamily="34" charset="0"/>
                  <a:cs typeface="Amazon Ember" panose="020B0603020204020204" pitchFamily="34" charset="0"/>
                </a:rPr>
                <a:t>AWS Region</a:t>
              </a:r>
            </a:p>
          </p:txBody>
        </p:sp>
        <p:sp>
          <p:nvSpPr>
            <p:cNvPr id="24" name="Rounded Rectangle 23"/>
            <p:cNvSpPr/>
            <p:nvPr/>
          </p:nvSpPr>
          <p:spPr>
            <a:xfrm>
              <a:off x="3646205" y="2323325"/>
              <a:ext cx="4662636" cy="333204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1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27" name="Elbow Connector 26"/>
            <p:cNvCxnSpPr>
              <a:endCxn id="28" idx="3"/>
            </p:cNvCxnSpPr>
            <p:nvPr/>
          </p:nvCxnSpPr>
          <p:spPr>
            <a:xfrm rot="16200000" flipV="1">
              <a:off x="5212386" y="1286066"/>
              <a:ext cx="425940" cy="1069507"/>
            </a:xfrm>
            <a:prstGeom prst="bentConnector2">
              <a:avLst/>
            </a:prstGeom>
            <a:ln w="28575">
              <a:solidFill>
                <a:srgbClr val="0070C0"/>
              </a:solidFill>
            </a:ln>
          </p:spPr>
          <p:style>
            <a:lnRef idx="2">
              <a:schemeClr val="accent1"/>
            </a:lnRef>
            <a:fillRef idx="0">
              <a:schemeClr val="accent1"/>
            </a:fillRef>
            <a:effectRef idx="1">
              <a:schemeClr val="accent1"/>
            </a:effectRef>
            <a:fontRef idx="minor">
              <a:schemeClr val="tx1"/>
            </a:fontRef>
          </p:style>
        </p:cxnSp>
        <p:pic>
          <p:nvPicPr>
            <p:cNvPr id="28" name="Picture 27"/>
            <p:cNvPicPr>
              <a:picLocks noChangeAspect="1"/>
            </p:cNvPicPr>
            <p:nvPr/>
          </p:nvPicPr>
          <p:blipFill>
            <a:blip r:embed="rId5"/>
            <a:stretch>
              <a:fillRect/>
            </a:stretch>
          </p:blipFill>
          <p:spPr>
            <a:xfrm>
              <a:off x="4160428" y="1374384"/>
              <a:ext cx="730173" cy="466929"/>
            </a:xfrm>
            <a:prstGeom prst="rect">
              <a:avLst/>
            </a:prstGeom>
          </p:spPr>
        </p:pic>
        <p:sp>
          <p:nvSpPr>
            <p:cNvPr id="29" name="Rectangle 28"/>
            <p:cNvSpPr/>
            <p:nvPr/>
          </p:nvSpPr>
          <p:spPr>
            <a:xfrm>
              <a:off x="6190835" y="1905252"/>
              <a:ext cx="905888" cy="410241"/>
            </a:xfrm>
            <a:prstGeom prst="rect">
              <a:avLst/>
            </a:prstGeom>
            <a:noFill/>
          </p:spPr>
          <p:txBody>
            <a:bodyPr wrap="square" lIns="0" tIns="0" rIns="0" bIns="0">
              <a:sp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Internet gateway</a:t>
              </a:r>
            </a:p>
          </p:txBody>
        </p:sp>
        <p:grpSp>
          <p:nvGrpSpPr>
            <p:cNvPr id="31" name="Group 30"/>
            <p:cNvGrpSpPr/>
            <p:nvPr/>
          </p:nvGrpSpPr>
          <p:grpSpPr>
            <a:xfrm>
              <a:off x="5943125" y="3631185"/>
              <a:ext cx="2128390" cy="1840573"/>
              <a:chOff x="1714413" y="3627142"/>
              <a:chExt cx="3603678" cy="1628324"/>
            </a:xfrm>
          </p:grpSpPr>
          <p:sp>
            <p:nvSpPr>
              <p:cNvPr id="32" name="Rounded Rectangle 31"/>
              <p:cNvSpPr/>
              <p:nvPr/>
            </p:nvSpPr>
            <p:spPr>
              <a:xfrm>
                <a:off x="1879579" y="3627142"/>
                <a:ext cx="3249065" cy="1628324"/>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1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Box 32"/>
              <p:cNvSpPr txBox="1"/>
              <p:nvPr/>
            </p:nvSpPr>
            <p:spPr>
              <a:xfrm>
                <a:off x="1714413" y="5008007"/>
                <a:ext cx="3603678" cy="231442"/>
              </a:xfrm>
              <a:prstGeom prst="rect">
                <a:avLst/>
              </a:prstGeom>
              <a:noFill/>
            </p:spPr>
            <p:txBody>
              <a:bodyPr wrap="square" rtlCol="0">
                <a:spAutoFit/>
              </a:bodyPr>
              <a:lstStyle/>
              <a:p>
                <a:pPr algn="ctr"/>
                <a:r>
                  <a:rPr lang="en-US" sz="11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p:txBody>
          </p:sp>
        </p:grpSp>
        <p:cxnSp>
          <p:nvCxnSpPr>
            <p:cNvPr id="34" name="Elbow Connector 33"/>
            <p:cNvCxnSpPr>
              <a:endCxn id="43" idx="0"/>
            </p:cNvCxnSpPr>
            <p:nvPr/>
          </p:nvCxnSpPr>
          <p:spPr>
            <a:xfrm rot="5400000">
              <a:off x="4895839" y="2891398"/>
              <a:ext cx="1387535" cy="741005"/>
            </a:xfrm>
            <a:prstGeom prst="bentConnector3">
              <a:avLst>
                <a:gd name="adj1" fmla="val 50000"/>
              </a:avLst>
            </a:prstGeom>
            <a:ln w="28575">
              <a:solidFill>
                <a:srgbClr val="0070C0"/>
              </a:solidFill>
            </a:ln>
          </p:spPr>
          <p:style>
            <a:lnRef idx="2">
              <a:schemeClr val="accent1"/>
            </a:lnRef>
            <a:fillRef idx="0">
              <a:schemeClr val="accent1"/>
            </a:fillRef>
            <a:effectRef idx="1">
              <a:schemeClr val="accent1"/>
            </a:effectRef>
            <a:fontRef idx="minor">
              <a:schemeClr val="tx1"/>
            </a:fontRef>
          </p:style>
        </p:cxnSp>
        <p:grpSp>
          <p:nvGrpSpPr>
            <p:cNvPr id="35" name="Group 34"/>
            <p:cNvGrpSpPr/>
            <p:nvPr/>
          </p:nvGrpSpPr>
          <p:grpSpPr>
            <a:xfrm>
              <a:off x="6244949" y="3678534"/>
              <a:ext cx="1495415" cy="1201227"/>
              <a:chOff x="4644384" y="1860671"/>
              <a:chExt cx="992797" cy="900920"/>
            </a:xfrm>
          </p:grpSpPr>
          <p:sp>
            <p:nvSpPr>
              <p:cNvPr id="38" name="Rounded Rectangle 37"/>
              <p:cNvSpPr/>
              <p:nvPr/>
            </p:nvSpPr>
            <p:spPr>
              <a:xfrm>
                <a:off x="4644384" y="1954605"/>
                <a:ext cx="992797" cy="80698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1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7" name="Picture 36"/>
              <p:cNvPicPr>
                <a:picLocks noChangeAspect="1"/>
              </p:cNvPicPr>
              <p:nvPr/>
            </p:nvPicPr>
            <p:blipFill>
              <a:blip r:embed="rId4"/>
              <a:stretch>
                <a:fillRect/>
              </a:stretch>
            </p:blipFill>
            <p:spPr>
              <a:xfrm>
                <a:off x="5389506" y="1860671"/>
                <a:ext cx="155180" cy="168775"/>
              </a:xfrm>
              <a:prstGeom prst="rect">
                <a:avLst/>
              </a:prstGeom>
            </p:spPr>
          </p:pic>
        </p:grpSp>
        <p:sp>
          <p:nvSpPr>
            <p:cNvPr id="39" name="TextBox 38"/>
            <p:cNvSpPr txBox="1"/>
            <p:nvPr/>
          </p:nvSpPr>
          <p:spPr>
            <a:xfrm>
              <a:off x="6267530" y="4429490"/>
              <a:ext cx="752500" cy="430887"/>
            </a:xfrm>
            <a:prstGeom prst="rect">
              <a:avLst/>
            </a:prstGeom>
            <a:noFill/>
          </p:spPr>
          <p:txBody>
            <a:bodyPr wrap="square" rtlCol="0">
              <a:spAutoFit/>
            </a:bodyPr>
            <a:lstStyle/>
            <a:p>
              <a:pPr algn="ctr"/>
              <a:r>
                <a:rPr lang="en-US" sz="1100" b="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Web server</a:t>
              </a:r>
            </a:p>
          </p:txBody>
        </p:sp>
        <p:pic>
          <p:nvPicPr>
            <p:cNvPr id="43" name="Picture 42" descr="EC2-Instance.png"/>
            <p:cNvPicPr>
              <a:picLocks noChangeAspect="1"/>
            </p:cNvPicPr>
            <p:nvPr/>
          </p:nvPicPr>
          <p:blipFill rotWithShape="1">
            <a:blip r:embed="rId6">
              <a:extLst>
                <a:ext uri="{28A0092B-C50C-407E-A947-70E740481C1C}">
                  <a14:useLocalDpi xmlns:a14="http://schemas.microsoft.com/office/drawing/2010/main" val="0"/>
                </a:ext>
              </a:extLst>
            </a:blip>
            <a:srcRect l="6689" r="7706"/>
            <a:stretch/>
          </p:blipFill>
          <p:spPr>
            <a:xfrm>
              <a:off x="4977911" y="3955669"/>
              <a:ext cx="482384" cy="549124"/>
            </a:xfrm>
            <a:prstGeom prst="rect">
              <a:avLst/>
            </a:prstGeom>
          </p:spPr>
        </p:pic>
        <p:sp>
          <p:nvSpPr>
            <p:cNvPr id="44" name="TextBox 43"/>
            <p:cNvSpPr txBox="1"/>
            <p:nvPr/>
          </p:nvSpPr>
          <p:spPr>
            <a:xfrm>
              <a:off x="4841041" y="4448383"/>
              <a:ext cx="752500" cy="430887"/>
            </a:xfrm>
            <a:prstGeom prst="rect">
              <a:avLst/>
            </a:prstGeom>
            <a:noFill/>
          </p:spPr>
          <p:txBody>
            <a:bodyPr wrap="square" rtlCol="0">
              <a:spAutoFit/>
            </a:bodyPr>
            <a:lstStyle/>
            <a:p>
              <a:pPr algn="ctr"/>
              <a:r>
                <a:rPr lang="en-US" sz="1100" b="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Web server</a:t>
              </a:r>
            </a:p>
          </p:txBody>
        </p:sp>
        <p:pic>
          <p:nvPicPr>
            <p:cNvPr id="48" name="Picture 47" descr="EC2-Instance.png"/>
            <p:cNvPicPr>
              <a:picLocks noChangeAspect="1"/>
            </p:cNvPicPr>
            <p:nvPr/>
          </p:nvPicPr>
          <p:blipFill rotWithShape="1">
            <a:blip r:embed="rId6">
              <a:extLst>
                <a:ext uri="{28A0092B-C50C-407E-A947-70E740481C1C}">
                  <a14:useLocalDpi xmlns:a14="http://schemas.microsoft.com/office/drawing/2010/main" val="0"/>
                </a:ext>
              </a:extLst>
            </a:blip>
            <a:srcRect l="6689" r="7706"/>
            <a:stretch/>
          </p:blipFill>
          <p:spPr>
            <a:xfrm>
              <a:off x="6402588" y="3952513"/>
              <a:ext cx="482384" cy="549124"/>
            </a:xfrm>
            <a:prstGeom prst="rect">
              <a:avLst/>
            </a:prstGeom>
          </p:spPr>
        </p:pic>
        <p:cxnSp>
          <p:nvCxnSpPr>
            <p:cNvPr id="50" name="Elbow Connector 49"/>
            <p:cNvCxnSpPr>
              <a:endCxn id="48" idx="0"/>
            </p:cNvCxnSpPr>
            <p:nvPr/>
          </p:nvCxnSpPr>
          <p:spPr>
            <a:xfrm rot="16200000" flipH="1">
              <a:off x="5609755" y="2918487"/>
              <a:ext cx="1384379" cy="683672"/>
            </a:xfrm>
            <a:prstGeom prst="bentConnector3">
              <a:avLst>
                <a:gd name="adj1" fmla="val 50000"/>
              </a:avLst>
            </a:prstGeom>
            <a:ln w="28575">
              <a:solidFill>
                <a:srgbClr val="0070C0"/>
              </a:solidFill>
            </a:ln>
          </p:spPr>
          <p:style>
            <a:lnRef idx="2">
              <a:schemeClr val="accent1"/>
            </a:lnRef>
            <a:fillRef idx="0">
              <a:schemeClr val="accent1"/>
            </a:fillRef>
            <a:effectRef idx="1">
              <a:schemeClr val="accent1"/>
            </a:effectRef>
            <a:fontRef idx="minor">
              <a:schemeClr val="tx1"/>
            </a:fontRef>
          </p:style>
        </p:cxnSp>
        <p:pic>
          <p:nvPicPr>
            <p:cNvPr id="56" name="Picture 5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5526" y="2893796"/>
              <a:ext cx="549164" cy="658996"/>
            </a:xfrm>
            <a:prstGeom prst="rect">
              <a:avLst/>
            </a:prstGeom>
          </p:spPr>
        </p:pic>
        <p:sp>
          <p:nvSpPr>
            <p:cNvPr id="57" name="TextBox 56"/>
            <p:cNvSpPr txBox="1"/>
            <p:nvPr/>
          </p:nvSpPr>
          <p:spPr>
            <a:xfrm>
              <a:off x="6203270" y="2761627"/>
              <a:ext cx="1057647" cy="430887"/>
            </a:xfrm>
            <a:prstGeom prst="rect">
              <a:avLst/>
            </a:prstGeom>
            <a:noFill/>
          </p:spPr>
          <p:txBody>
            <a:bodyPr wrap="square" rtlCol="0">
              <a:spAutoFit/>
            </a:bodyPr>
            <a:lstStyle/>
            <a:p>
              <a:r>
                <a:rPr lang="en-US" sz="1100" b="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Elastic load balancer</a:t>
              </a:r>
            </a:p>
          </p:txBody>
        </p:sp>
        <p:sp>
          <p:nvSpPr>
            <p:cNvPr id="61" name="TextBox 60"/>
            <p:cNvSpPr txBox="1"/>
            <p:nvPr/>
          </p:nvSpPr>
          <p:spPr>
            <a:xfrm>
              <a:off x="4151360" y="4504793"/>
              <a:ext cx="854581" cy="430887"/>
            </a:xfrm>
            <a:prstGeom prst="rect">
              <a:avLst/>
            </a:prstGeom>
            <a:noFill/>
          </p:spPr>
          <p:txBody>
            <a:bodyPr wrap="square" rtlCol="0">
              <a:spAutoFit/>
            </a:bodyPr>
            <a:lstStyle/>
            <a:p>
              <a:r>
                <a:rPr lang="en-US" sz="11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Public Subnet 1</a:t>
              </a:r>
            </a:p>
          </p:txBody>
        </p:sp>
        <p:sp>
          <p:nvSpPr>
            <p:cNvPr id="62" name="TextBox 61"/>
            <p:cNvSpPr txBox="1"/>
            <p:nvPr/>
          </p:nvSpPr>
          <p:spPr>
            <a:xfrm>
              <a:off x="6918411" y="4448383"/>
              <a:ext cx="854581" cy="430887"/>
            </a:xfrm>
            <a:prstGeom prst="rect">
              <a:avLst/>
            </a:prstGeom>
            <a:noFill/>
          </p:spPr>
          <p:txBody>
            <a:bodyPr wrap="square" rtlCol="0">
              <a:spAutoFit/>
            </a:bodyPr>
            <a:lstStyle/>
            <a:p>
              <a:pPr algn="r"/>
              <a:r>
                <a:rPr lang="en-US" sz="11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Public Subnet 2</a:t>
              </a:r>
            </a:p>
          </p:txBody>
        </p:sp>
        <p:sp>
          <p:nvSpPr>
            <p:cNvPr id="63" name="Multiply 62"/>
            <p:cNvSpPr/>
            <p:nvPr/>
          </p:nvSpPr>
          <p:spPr>
            <a:xfrm>
              <a:off x="4815819" y="3850385"/>
              <a:ext cx="812511" cy="720548"/>
            </a:xfrm>
            <a:prstGeom prst="mathMultiply">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6" name="Picture 3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48883" y="2062789"/>
              <a:ext cx="722909" cy="471899"/>
            </a:xfrm>
            <a:prstGeom prst="rect">
              <a:avLst/>
            </a:prstGeom>
          </p:spPr>
        </p:pic>
        <p:pic>
          <p:nvPicPr>
            <p:cNvPr id="40" name="Picture 3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66689" y="1976433"/>
              <a:ext cx="579395" cy="607431"/>
            </a:xfrm>
            <a:prstGeom prst="rect">
              <a:avLst/>
            </a:prstGeom>
          </p:spPr>
        </p:pic>
      </p:grpSp>
    </p:spTree>
    <p:custDataLst>
      <p:tags r:id="rId1"/>
    </p:custDataLst>
    <p:extLst>
      <p:ext uri="{BB962C8B-B14F-4D97-AF65-F5344CB8AC3E}">
        <p14:creationId xmlns:p14="http://schemas.microsoft.com/office/powerpoint/2010/main" val="41017019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161" y="263527"/>
            <a:ext cx="11115261" cy="779463"/>
          </a:xfrm>
        </p:spPr>
        <p:txBody>
          <a:bodyPr>
            <a:normAutofit/>
          </a:bodyPr>
          <a:lstStyle/>
          <a:p>
            <a:r>
              <a:rPr lang="en-US" dirty="0"/>
              <a:t>Recommended Availability Zones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827" y="1734272"/>
            <a:ext cx="3308792" cy="4296232"/>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2602" y="1734271"/>
            <a:ext cx="3308792" cy="4296232"/>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26925" y="1734272"/>
            <a:ext cx="3308792" cy="4296232"/>
          </a:xfrm>
          <a:prstGeom prst="rect">
            <a:avLst/>
          </a:prstGeom>
        </p:spPr>
      </p:pic>
      <p:sp>
        <p:nvSpPr>
          <p:cNvPr id="7" name="TextBox 6"/>
          <p:cNvSpPr txBox="1"/>
          <p:nvPr/>
        </p:nvSpPr>
        <p:spPr>
          <a:xfrm>
            <a:off x="185064" y="3268226"/>
            <a:ext cx="4073118" cy="1477328"/>
          </a:xfrm>
          <a:prstGeom prst="rect">
            <a:avLst/>
          </a:prstGeom>
          <a:noFill/>
        </p:spPr>
        <p:txBody>
          <a:bodyPr wrap="square" rtlCol="0">
            <a:spAutoFit/>
          </a:bodyPr>
          <a:lstStyle/>
          <a:p>
            <a:r>
              <a:rPr lang="en-US" sz="2200" dirty="0">
                <a:latin typeface="Amazon Ember Light" charset="0"/>
                <a:ea typeface="Amazon Ember Light" charset="0"/>
                <a:cs typeface="Amazon Ember Light" charset="0"/>
              </a:rPr>
              <a:t>Applications that heavily </a:t>
            </a:r>
            <a:br>
              <a:rPr lang="en-US" sz="2200" dirty="0">
                <a:latin typeface="Amazon Ember Light" charset="0"/>
                <a:ea typeface="Amazon Ember Light" charset="0"/>
                <a:cs typeface="Amazon Ember Light" charset="0"/>
              </a:rPr>
            </a:br>
            <a:r>
              <a:rPr lang="en-US" sz="2200" dirty="0">
                <a:latin typeface="Amazon Ember Light" charset="0"/>
                <a:ea typeface="Amazon Ember Light" charset="0"/>
                <a:cs typeface="Amazon Ember Light" charset="0"/>
              </a:rPr>
              <a:t> use Amazon EC2 Spot</a:t>
            </a:r>
            <a:br>
              <a:rPr lang="en-US" sz="2200" dirty="0">
                <a:latin typeface="Amazon Ember Light" charset="0"/>
                <a:ea typeface="Amazon Ember Light" charset="0"/>
                <a:cs typeface="Amazon Ember Light" charset="0"/>
              </a:rPr>
            </a:br>
            <a:r>
              <a:rPr lang="en-US" sz="2200" dirty="0">
                <a:latin typeface="Amazon Ember Light" charset="0"/>
                <a:ea typeface="Amazon Ember Light" charset="0"/>
                <a:cs typeface="Amazon Ember Light" charset="0"/>
              </a:rPr>
              <a:t>          Instances</a:t>
            </a:r>
          </a:p>
          <a:p>
            <a:pPr algn="ctr"/>
            <a:endParaRPr lang="en-US" sz="2400" dirty="0"/>
          </a:p>
        </p:txBody>
      </p:sp>
      <p:sp>
        <p:nvSpPr>
          <p:cNvPr id="8" name="TextBox 7"/>
          <p:cNvSpPr txBox="1"/>
          <p:nvPr/>
        </p:nvSpPr>
        <p:spPr>
          <a:xfrm>
            <a:off x="4073875" y="3292289"/>
            <a:ext cx="4073118" cy="1477328"/>
          </a:xfrm>
          <a:prstGeom prst="rect">
            <a:avLst/>
          </a:prstGeom>
          <a:noFill/>
        </p:spPr>
        <p:txBody>
          <a:bodyPr wrap="square" rtlCol="0">
            <a:spAutoFit/>
          </a:bodyPr>
          <a:lstStyle/>
          <a:p>
            <a:r>
              <a:rPr lang="en-US" sz="2200" dirty="0">
                <a:latin typeface="Amazon Ember Light" charset="0"/>
                <a:ea typeface="Amazon Ember Light" charset="0"/>
                <a:cs typeface="Amazon Ember Light" charset="0"/>
              </a:rPr>
              <a:t>Applications with MySQL, </a:t>
            </a:r>
            <a:br>
              <a:rPr lang="en-US" sz="2200" dirty="0">
                <a:latin typeface="Amazon Ember Light" charset="0"/>
                <a:ea typeface="Amazon Ember Light" charset="0"/>
                <a:cs typeface="Amazon Ember Light" charset="0"/>
              </a:rPr>
            </a:br>
            <a:r>
              <a:rPr lang="en-US" sz="2200" dirty="0">
                <a:latin typeface="Amazon Ember Light" charset="0"/>
                <a:ea typeface="Amazon Ember Light" charset="0"/>
                <a:cs typeface="Amazon Ember Light" charset="0"/>
              </a:rPr>
              <a:t> MS SQL Server, Oracle </a:t>
            </a:r>
            <a:br>
              <a:rPr lang="en-US" sz="2200" dirty="0">
                <a:latin typeface="Amazon Ember Light" charset="0"/>
                <a:ea typeface="Amazon Ember Light" charset="0"/>
                <a:cs typeface="Amazon Ember Light" charset="0"/>
              </a:rPr>
            </a:br>
            <a:r>
              <a:rPr lang="en-US" sz="2200" dirty="0">
                <a:latin typeface="Amazon Ember Light" charset="0"/>
                <a:ea typeface="Amazon Ember Light" charset="0"/>
                <a:cs typeface="Amazon Ember Light" charset="0"/>
              </a:rPr>
              <a:t>        data sources </a:t>
            </a:r>
          </a:p>
          <a:p>
            <a:pPr algn="ctr"/>
            <a:endParaRPr lang="en-US" sz="2400" dirty="0"/>
          </a:p>
        </p:txBody>
      </p:sp>
      <p:sp>
        <p:nvSpPr>
          <p:cNvPr id="9" name="TextBox 8"/>
          <p:cNvSpPr txBox="1"/>
          <p:nvPr/>
        </p:nvSpPr>
        <p:spPr>
          <a:xfrm>
            <a:off x="7518937" y="3292288"/>
            <a:ext cx="4073118" cy="1138773"/>
          </a:xfrm>
          <a:prstGeom prst="rect">
            <a:avLst/>
          </a:prstGeom>
          <a:noFill/>
        </p:spPr>
        <p:txBody>
          <a:bodyPr wrap="square" rtlCol="0">
            <a:spAutoFit/>
          </a:bodyPr>
          <a:lstStyle/>
          <a:p>
            <a:r>
              <a:rPr lang="en-US" sz="2400" dirty="0">
                <a:latin typeface="Amazon Ember Light" charset="0"/>
                <a:ea typeface="Amazon Ember Light" charset="0"/>
                <a:cs typeface="Amazon Ember Light" charset="0"/>
              </a:rPr>
              <a:t>        </a:t>
            </a:r>
            <a:r>
              <a:rPr lang="en-US" sz="2200" dirty="0">
                <a:latin typeface="Amazon Ember Light" charset="0"/>
                <a:ea typeface="Amazon Ember Light" charset="0"/>
                <a:cs typeface="Amazon Ember Light" charset="0"/>
              </a:rPr>
              <a:t>Applications with data</a:t>
            </a:r>
            <a:br>
              <a:rPr lang="en-US" sz="2200" dirty="0">
                <a:latin typeface="Amazon Ember Light" charset="0"/>
                <a:ea typeface="Amazon Ember Light" charset="0"/>
                <a:cs typeface="Amazon Ember Light" charset="0"/>
              </a:rPr>
            </a:br>
            <a:r>
              <a:rPr lang="en-US" sz="2200" dirty="0">
                <a:latin typeface="Amazon Ember Light" charset="0"/>
                <a:ea typeface="Amazon Ember Light" charset="0"/>
                <a:cs typeface="Amazon Ember Light" charset="0"/>
              </a:rPr>
              <a:t>           sources Cassandra</a:t>
            </a:r>
            <a:br>
              <a:rPr lang="en-US" sz="2200" dirty="0">
                <a:latin typeface="Amazon Ember Light" charset="0"/>
                <a:ea typeface="Amazon Ember Light" charset="0"/>
                <a:cs typeface="Amazon Ember Light" charset="0"/>
              </a:rPr>
            </a:br>
            <a:r>
              <a:rPr lang="en-US" sz="2200" dirty="0">
                <a:latin typeface="Amazon Ember Light" charset="0"/>
                <a:ea typeface="Amazon Ember Light" charset="0"/>
                <a:cs typeface="Amazon Ember Light" charset="0"/>
              </a:rPr>
              <a:t>              or MongoDB</a:t>
            </a:r>
            <a:endParaRPr lang="en-US" sz="2200" dirty="0"/>
          </a:p>
        </p:txBody>
      </p:sp>
      <p:sp>
        <p:nvSpPr>
          <p:cNvPr id="10" name="TextBox 9"/>
          <p:cNvSpPr txBox="1"/>
          <p:nvPr/>
        </p:nvSpPr>
        <p:spPr>
          <a:xfrm>
            <a:off x="-160793" y="5804089"/>
            <a:ext cx="4663343" cy="1107996"/>
          </a:xfrm>
          <a:prstGeom prst="rect">
            <a:avLst/>
          </a:prstGeom>
          <a:noFill/>
        </p:spPr>
        <p:txBody>
          <a:bodyPr wrap="square" rtlCol="0">
            <a:spAutoFit/>
          </a:bodyPr>
          <a:lstStyle/>
          <a:p>
            <a:pPr algn="ctr"/>
            <a:r>
              <a:rPr lang="en-US" sz="2200" dirty="0">
                <a:solidFill>
                  <a:srgbClr val="F69121"/>
                </a:solidFill>
                <a:latin typeface="Amazon Ember" panose="02000000000000000000" pitchFamily="2" charset="0"/>
                <a:ea typeface="Amazon Ember" panose="02000000000000000000" pitchFamily="2" charset="0"/>
                <a:cs typeface="Amazon Ember Light" charset="0"/>
              </a:rPr>
              <a:t>2 Availability Zones</a:t>
            </a:r>
          </a:p>
          <a:p>
            <a:pPr algn="ctr"/>
            <a:r>
              <a:rPr lang="en-US" sz="2200" dirty="0">
                <a:solidFill>
                  <a:srgbClr val="F69121"/>
                </a:solidFill>
                <a:latin typeface="Amazon Ember" panose="02000000000000000000" pitchFamily="2" charset="0"/>
                <a:ea typeface="Amazon Ember" panose="02000000000000000000" pitchFamily="2" charset="0"/>
                <a:cs typeface="Amazon Ember Light" charset="0"/>
              </a:rPr>
              <a:t>(or more based on price options)</a:t>
            </a:r>
          </a:p>
          <a:p>
            <a:pPr algn="ctr"/>
            <a:endParaRPr lang="en-US" sz="2200" dirty="0"/>
          </a:p>
        </p:txBody>
      </p:sp>
      <p:sp>
        <p:nvSpPr>
          <p:cNvPr id="11" name="TextBox 10"/>
          <p:cNvSpPr txBox="1"/>
          <p:nvPr/>
        </p:nvSpPr>
        <p:spPr>
          <a:xfrm>
            <a:off x="3881947" y="5815244"/>
            <a:ext cx="4663343" cy="1107996"/>
          </a:xfrm>
          <a:prstGeom prst="rect">
            <a:avLst/>
          </a:prstGeom>
          <a:noFill/>
        </p:spPr>
        <p:txBody>
          <a:bodyPr wrap="square" rtlCol="0">
            <a:spAutoFit/>
          </a:bodyPr>
          <a:lstStyle/>
          <a:p>
            <a:pPr algn="ctr"/>
            <a:r>
              <a:rPr lang="en-US" sz="2200" dirty="0">
                <a:solidFill>
                  <a:srgbClr val="F69121"/>
                </a:solidFill>
                <a:latin typeface="Amazon Ember" panose="02000000000000000000" pitchFamily="2" charset="0"/>
                <a:ea typeface="Amazon Ember" panose="02000000000000000000" pitchFamily="2" charset="0"/>
                <a:cs typeface="Amazon Ember Light" charset="0"/>
              </a:rPr>
              <a:t>2 Availability Zones </a:t>
            </a:r>
            <a:br>
              <a:rPr lang="en-US" sz="2200" dirty="0">
                <a:solidFill>
                  <a:srgbClr val="F69121"/>
                </a:solidFill>
                <a:latin typeface="Amazon Ember" panose="02000000000000000000" pitchFamily="2" charset="0"/>
                <a:ea typeface="Amazon Ember" panose="02000000000000000000" pitchFamily="2" charset="0"/>
                <a:cs typeface="Amazon Ember Light" charset="0"/>
              </a:rPr>
            </a:br>
            <a:r>
              <a:rPr lang="en-US" sz="2200" dirty="0">
                <a:solidFill>
                  <a:srgbClr val="F69121"/>
                </a:solidFill>
                <a:latin typeface="Amazon Ember" panose="02000000000000000000" pitchFamily="2" charset="0"/>
                <a:ea typeface="Amazon Ember" panose="02000000000000000000" pitchFamily="2" charset="0"/>
                <a:cs typeface="Amazon Ember Light" charset="0"/>
              </a:rPr>
              <a:t>to support active/passive</a:t>
            </a:r>
          </a:p>
          <a:p>
            <a:pPr algn="ctr"/>
            <a:endParaRPr lang="en-US" sz="2200" dirty="0"/>
          </a:p>
        </p:txBody>
      </p:sp>
      <p:sp>
        <p:nvSpPr>
          <p:cNvPr id="12" name="TextBox 11"/>
          <p:cNvSpPr txBox="1"/>
          <p:nvPr/>
        </p:nvSpPr>
        <p:spPr>
          <a:xfrm>
            <a:off x="7709670" y="5815244"/>
            <a:ext cx="4663343" cy="1107996"/>
          </a:xfrm>
          <a:prstGeom prst="rect">
            <a:avLst/>
          </a:prstGeom>
          <a:noFill/>
        </p:spPr>
        <p:txBody>
          <a:bodyPr wrap="square" rtlCol="0">
            <a:spAutoFit/>
          </a:bodyPr>
          <a:lstStyle/>
          <a:p>
            <a:pPr algn="ctr"/>
            <a:r>
              <a:rPr lang="en-US" sz="2200" dirty="0">
                <a:solidFill>
                  <a:srgbClr val="F69121"/>
                </a:solidFill>
                <a:latin typeface="Amazon Ember" panose="02000000000000000000" pitchFamily="2" charset="0"/>
                <a:ea typeface="Amazon Ember" panose="02000000000000000000" pitchFamily="2" charset="0"/>
                <a:cs typeface="Amazon Ember Light" charset="0"/>
              </a:rPr>
              <a:t>2 or more Availability Zones </a:t>
            </a:r>
            <a:br>
              <a:rPr lang="en-US" sz="2200" dirty="0">
                <a:solidFill>
                  <a:srgbClr val="F69121"/>
                </a:solidFill>
                <a:latin typeface="Amazon Ember" panose="02000000000000000000" pitchFamily="2" charset="0"/>
                <a:ea typeface="Amazon Ember" panose="02000000000000000000" pitchFamily="2" charset="0"/>
                <a:cs typeface="Amazon Ember Light" charset="0"/>
              </a:rPr>
            </a:br>
            <a:r>
              <a:rPr lang="en-US" sz="2200" dirty="0">
                <a:solidFill>
                  <a:srgbClr val="F69121"/>
                </a:solidFill>
                <a:latin typeface="Amazon Ember" panose="02000000000000000000" pitchFamily="2" charset="0"/>
                <a:ea typeface="Amazon Ember" panose="02000000000000000000" pitchFamily="2" charset="0"/>
                <a:cs typeface="Amazon Ember Light" charset="0"/>
              </a:rPr>
              <a:t>for extremely high availability</a:t>
            </a:r>
          </a:p>
          <a:p>
            <a:pPr algn="ctr"/>
            <a:endParaRPr lang="en-US" sz="2200" dirty="0"/>
          </a:p>
        </p:txBody>
      </p:sp>
      <p:sp>
        <p:nvSpPr>
          <p:cNvPr id="13" name="TextBox 12"/>
          <p:cNvSpPr txBox="1"/>
          <p:nvPr/>
        </p:nvSpPr>
        <p:spPr>
          <a:xfrm>
            <a:off x="864923" y="1232851"/>
            <a:ext cx="10344499" cy="461665"/>
          </a:xfrm>
          <a:prstGeom prst="rect">
            <a:avLst/>
          </a:prstGeom>
          <a:noFill/>
        </p:spPr>
        <p:txBody>
          <a:bodyPr wrap="none" rtlCol="0">
            <a:spAutoFit/>
          </a:bodyPr>
          <a:lstStyle/>
          <a:p>
            <a:r>
              <a:rPr lang="en-US" sz="2400" dirty="0">
                <a:latin typeface="Amazon Ember" panose="02000000000000000000" pitchFamily="2" charset="0"/>
                <a:ea typeface="Amazon Ember" panose="02000000000000000000" pitchFamily="2" charset="0"/>
              </a:rPr>
              <a:t>How many Availability Zones should be recommended for each scenario?</a:t>
            </a:r>
          </a:p>
        </p:txBody>
      </p:sp>
    </p:spTree>
    <p:custDataLst>
      <p:tags r:id="rId1"/>
    </p:custDataLst>
    <p:extLst>
      <p:ext uri="{BB962C8B-B14F-4D97-AF65-F5344CB8AC3E}">
        <p14:creationId xmlns:p14="http://schemas.microsoft.com/office/powerpoint/2010/main" val="3874921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509733"/>
            <a:ext cx="11095836" cy="1720527"/>
          </a:xfrm>
        </p:spPr>
        <p:txBody>
          <a:bodyPr>
            <a:noAutofit/>
          </a:bodyPr>
          <a:lstStyle/>
          <a:p>
            <a:r>
              <a:rPr lang="en-US" sz="4800" dirty="0"/>
              <a:t>Part 3: Virtual Private Cloud (VPC)</a:t>
            </a:r>
          </a:p>
        </p:txBody>
      </p:sp>
    </p:spTree>
    <p:custDataLst>
      <p:tags r:id="rId1"/>
    </p:custDataLst>
    <p:extLst>
      <p:ext uri="{BB962C8B-B14F-4D97-AF65-F5344CB8AC3E}">
        <p14:creationId xmlns:p14="http://schemas.microsoft.com/office/powerpoint/2010/main" val="1772056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One VPC</a:t>
            </a:r>
          </a:p>
        </p:txBody>
      </p:sp>
      <p:sp>
        <p:nvSpPr>
          <p:cNvPr id="3" name="Content Placeholder 2"/>
          <p:cNvSpPr>
            <a:spLocks noGrp="1"/>
          </p:cNvSpPr>
          <p:nvPr>
            <p:ph idx="1"/>
          </p:nvPr>
        </p:nvSpPr>
        <p:spPr>
          <a:xfrm>
            <a:off x="238539" y="1440305"/>
            <a:ext cx="11340548" cy="4913308"/>
          </a:xfrm>
        </p:spPr>
        <p:txBody>
          <a:bodyPr>
            <a:normAutofit/>
          </a:bodyPr>
          <a:lstStyle/>
          <a:p>
            <a:pPr marL="0" indent="0">
              <a:spcBef>
                <a:spcPts val="1600"/>
              </a:spcBef>
              <a:buNone/>
            </a:pPr>
            <a:r>
              <a:rPr lang="en-US" dirty="0"/>
              <a:t>There are </a:t>
            </a:r>
            <a:r>
              <a:rPr lang="en-US" b="1" dirty="0">
                <a:latin typeface="Amazon Ember" panose="020B0603020204020204" pitchFamily="34" charset="0"/>
                <a:ea typeface="Amazon Ember" panose="020B0603020204020204" pitchFamily="34" charset="0"/>
                <a:cs typeface="Amazon Ember" panose="020B0603020204020204" pitchFamily="34" charset="0"/>
              </a:rPr>
              <a:t>limited</a:t>
            </a:r>
            <a:r>
              <a:rPr lang="en-US" dirty="0"/>
              <a:t> use cases where one VPC could be appropriate:</a:t>
            </a:r>
          </a:p>
          <a:p>
            <a:pPr marL="457200" lvl="1" indent="-457200" algn="just">
              <a:spcBef>
                <a:spcPts val="1800"/>
              </a:spcBef>
            </a:pPr>
            <a:r>
              <a:rPr lang="en-US" sz="2600" dirty="0"/>
              <a:t>High-performance computing environments</a:t>
            </a:r>
          </a:p>
          <a:p>
            <a:pPr marL="457200" lvl="1" indent="-457200" algn="just">
              <a:spcBef>
                <a:spcPts val="1800"/>
              </a:spcBef>
            </a:pPr>
            <a:r>
              <a:rPr lang="en-US" sz="2600" dirty="0"/>
              <a:t>Microsoft active directory for identity management</a:t>
            </a:r>
          </a:p>
          <a:p>
            <a:pPr marL="457200" lvl="1" indent="-457200" algn="just">
              <a:spcBef>
                <a:spcPts val="1800"/>
              </a:spcBef>
            </a:pPr>
            <a:r>
              <a:rPr lang="en-US" sz="2600" dirty="0"/>
              <a:t>Small, single applications managed by one person or very small team</a:t>
            </a:r>
          </a:p>
          <a:p>
            <a:pPr>
              <a:spcBef>
                <a:spcPts val="1600"/>
              </a:spcBef>
            </a:pPr>
            <a:endParaRPr lang="en-US" sz="933" dirty="0"/>
          </a:p>
          <a:p>
            <a:pPr marL="0" indent="0">
              <a:spcBef>
                <a:spcPts val="1600"/>
              </a:spcBef>
              <a:buNone/>
            </a:pPr>
            <a:r>
              <a:rPr lang="en-US" dirty="0"/>
              <a:t>For </a:t>
            </a:r>
            <a:r>
              <a:rPr lang="en-US" b="1" dirty="0">
                <a:latin typeface="Amazon Ember" panose="020B0603020204020204" pitchFamily="34" charset="0"/>
                <a:ea typeface="Amazon Ember" panose="020B0603020204020204" pitchFamily="34" charset="0"/>
                <a:cs typeface="Amazon Ember" panose="020B0603020204020204" pitchFamily="34" charset="0"/>
              </a:rPr>
              <a:t>most</a:t>
            </a:r>
            <a:r>
              <a:rPr lang="en-US" dirty="0"/>
              <a:t> use cases, there are two primary patterns for organizing your infrastructure:</a:t>
            </a:r>
          </a:p>
          <a:p>
            <a:pPr marL="0" indent="0">
              <a:spcBef>
                <a:spcPts val="1600"/>
              </a:spcBef>
              <a:buNone/>
            </a:pPr>
            <a:endParaRPr lang="en-US" sz="800" dirty="0"/>
          </a:p>
          <a:p>
            <a:pPr marL="0" indent="0" algn="ctr">
              <a:buNone/>
            </a:pPr>
            <a:r>
              <a:rPr lang="en-US" sz="4400"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Multi-VPC</a:t>
            </a:r>
            <a:r>
              <a:rPr lang="en-US" sz="4800" dirty="0"/>
              <a:t> </a:t>
            </a:r>
            <a:r>
              <a:rPr lang="en-US" dirty="0"/>
              <a:t>or  </a:t>
            </a:r>
            <a:r>
              <a:rPr lang="en-US" sz="4400"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Multi-Account</a:t>
            </a:r>
          </a:p>
        </p:txBody>
      </p:sp>
    </p:spTree>
    <p:custDataLst>
      <p:tags r:id="rId1"/>
    </p:custDataLst>
    <p:extLst>
      <p:ext uri="{BB962C8B-B14F-4D97-AF65-F5344CB8AC3E}">
        <p14:creationId xmlns:p14="http://schemas.microsoft.com/office/powerpoint/2010/main" val="2645852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a:latin typeface="Amazon Ember Light" panose="020B0403020204020204" pitchFamily="34" charset="0"/>
                <a:ea typeface="Amazon Ember Light" panose="020B0403020204020204" pitchFamily="34" charset="0"/>
                <a:cs typeface="Amazon Ember Light" panose="020B0403020204020204" pitchFamily="34" charset="0"/>
              </a:rPr>
              <a:t>Multi-VPC and Multi-Account </a:t>
            </a:r>
            <a:r>
              <a:rPr lang="en-US" sz="4200" dirty="0"/>
              <a:t>Patterns</a:t>
            </a:r>
            <a:endParaRPr lang="en-US" sz="4200" b="1" dirty="0"/>
          </a:p>
        </p:txBody>
      </p:sp>
      <p:grpSp>
        <p:nvGrpSpPr>
          <p:cNvPr id="6" name="Group 5"/>
          <p:cNvGrpSpPr/>
          <p:nvPr/>
        </p:nvGrpSpPr>
        <p:grpSpPr>
          <a:xfrm>
            <a:off x="3696782" y="1494653"/>
            <a:ext cx="7786175" cy="2407914"/>
            <a:chOff x="457200" y="1644965"/>
            <a:chExt cx="7924800" cy="2450785"/>
          </a:xfrm>
        </p:grpSpPr>
        <p:grpSp>
          <p:nvGrpSpPr>
            <p:cNvPr id="9" name="Group 8"/>
            <p:cNvGrpSpPr/>
            <p:nvPr/>
          </p:nvGrpSpPr>
          <p:grpSpPr>
            <a:xfrm>
              <a:off x="685800" y="2133601"/>
              <a:ext cx="1751013" cy="1733550"/>
              <a:chOff x="685800" y="1905000"/>
              <a:chExt cx="1751013" cy="1733550"/>
            </a:xfrm>
          </p:grpSpPr>
          <p:sp>
            <p:nvSpPr>
              <p:cNvPr id="13" name="Rounded Rectangle 12"/>
              <p:cNvSpPr/>
              <p:nvPr/>
            </p:nvSpPr>
            <p:spPr>
              <a:xfrm>
                <a:off x="685800" y="1905000"/>
                <a:ext cx="1751013"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TextBox 13"/>
              <p:cNvSpPr txBox="1">
                <a:spLocks noChangeArrowheads="1"/>
              </p:cNvSpPr>
              <p:nvPr/>
            </p:nvSpPr>
            <p:spPr bwMode="auto">
              <a:xfrm>
                <a:off x="762000" y="2571750"/>
                <a:ext cx="1557337" cy="469885"/>
              </a:xfrm>
              <a:prstGeom prst="rect">
                <a:avLst/>
              </a:prstGeom>
              <a:noFill/>
              <a:ln w="9525">
                <a:noFill/>
                <a:miter lim="800000"/>
                <a:headEnd/>
                <a:tailEnd/>
              </a:ln>
            </p:spPr>
            <p:txBody>
              <a:bodyPr>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Shared Services</a:t>
                </a:r>
              </a:p>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Amazon VPC</a:t>
                </a:r>
              </a:p>
            </p:txBody>
          </p:sp>
        </p:grpSp>
        <p:grpSp>
          <p:nvGrpSpPr>
            <p:cNvPr id="16" name="Group 15"/>
            <p:cNvGrpSpPr/>
            <p:nvPr/>
          </p:nvGrpSpPr>
          <p:grpSpPr>
            <a:xfrm>
              <a:off x="2592387" y="2133601"/>
              <a:ext cx="1751013" cy="1733550"/>
              <a:chOff x="685800" y="1905000"/>
              <a:chExt cx="1751013" cy="1733550"/>
            </a:xfrm>
          </p:grpSpPr>
          <p:sp>
            <p:nvSpPr>
              <p:cNvPr id="18" name="Rounded Rectangle 17"/>
              <p:cNvSpPr/>
              <p:nvPr/>
            </p:nvSpPr>
            <p:spPr>
              <a:xfrm>
                <a:off x="685800" y="1905000"/>
                <a:ext cx="1751013"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9" name="TextBox 18"/>
              <p:cNvSpPr txBox="1">
                <a:spLocks noChangeArrowheads="1"/>
              </p:cNvSpPr>
              <p:nvPr/>
            </p:nvSpPr>
            <p:spPr bwMode="auto">
              <a:xfrm>
                <a:off x="836613" y="2571750"/>
                <a:ext cx="1557337" cy="469885"/>
              </a:xfrm>
              <a:prstGeom prst="rect">
                <a:avLst/>
              </a:prstGeom>
              <a:noFill/>
              <a:ln w="9525">
                <a:noFill/>
                <a:miter lim="800000"/>
                <a:headEnd/>
                <a:tailEnd/>
              </a:ln>
            </p:spPr>
            <p:txBody>
              <a:bodyPr>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Development</a:t>
                </a:r>
              </a:p>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Amazon VPC</a:t>
                </a:r>
              </a:p>
            </p:txBody>
          </p:sp>
        </p:grpSp>
        <p:grpSp>
          <p:nvGrpSpPr>
            <p:cNvPr id="21" name="Group 20"/>
            <p:cNvGrpSpPr/>
            <p:nvPr/>
          </p:nvGrpSpPr>
          <p:grpSpPr>
            <a:xfrm>
              <a:off x="4497387" y="2133601"/>
              <a:ext cx="1751013" cy="1733550"/>
              <a:chOff x="685800" y="1905000"/>
              <a:chExt cx="1751013" cy="1733550"/>
            </a:xfrm>
          </p:grpSpPr>
          <p:sp>
            <p:nvSpPr>
              <p:cNvPr id="22" name="Rounded Rectangle 21"/>
              <p:cNvSpPr/>
              <p:nvPr/>
            </p:nvSpPr>
            <p:spPr>
              <a:xfrm>
                <a:off x="685800" y="1905000"/>
                <a:ext cx="1751013"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 name="TextBox 22"/>
              <p:cNvSpPr txBox="1">
                <a:spLocks noChangeArrowheads="1"/>
              </p:cNvSpPr>
              <p:nvPr/>
            </p:nvSpPr>
            <p:spPr bwMode="auto">
              <a:xfrm>
                <a:off x="760413" y="2571750"/>
                <a:ext cx="1557337" cy="469885"/>
              </a:xfrm>
              <a:prstGeom prst="rect">
                <a:avLst/>
              </a:prstGeom>
              <a:noFill/>
              <a:ln w="9525">
                <a:noFill/>
                <a:miter lim="800000"/>
                <a:headEnd/>
                <a:tailEnd/>
              </a:ln>
            </p:spPr>
            <p:txBody>
              <a:bodyPr>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Test</a:t>
                </a:r>
              </a:p>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Amazon VPC</a:t>
                </a:r>
              </a:p>
            </p:txBody>
          </p:sp>
        </p:grpSp>
        <p:grpSp>
          <p:nvGrpSpPr>
            <p:cNvPr id="25" name="Group 24"/>
            <p:cNvGrpSpPr/>
            <p:nvPr/>
          </p:nvGrpSpPr>
          <p:grpSpPr>
            <a:xfrm>
              <a:off x="6402387" y="2133601"/>
              <a:ext cx="1751013" cy="1733550"/>
              <a:chOff x="685800" y="1905000"/>
              <a:chExt cx="1751013" cy="1733550"/>
            </a:xfrm>
          </p:grpSpPr>
          <p:sp>
            <p:nvSpPr>
              <p:cNvPr id="26" name="Rounded Rectangle 25"/>
              <p:cNvSpPr/>
              <p:nvPr/>
            </p:nvSpPr>
            <p:spPr>
              <a:xfrm>
                <a:off x="685800" y="1905000"/>
                <a:ext cx="1751013"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7" name="TextBox 26"/>
              <p:cNvSpPr txBox="1">
                <a:spLocks noChangeArrowheads="1"/>
              </p:cNvSpPr>
              <p:nvPr/>
            </p:nvSpPr>
            <p:spPr bwMode="auto">
              <a:xfrm>
                <a:off x="760413" y="2571750"/>
                <a:ext cx="1557337" cy="469885"/>
              </a:xfrm>
              <a:prstGeom prst="rect">
                <a:avLst/>
              </a:prstGeom>
              <a:noFill/>
              <a:ln w="9525">
                <a:noFill/>
                <a:miter lim="800000"/>
                <a:headEnd/>
                <a:tailEnd/>
              </a:ln>
            </p:spPr>
            <p:txBody>
              <a:bodyPr>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Production</a:t>
                </a:r>
              </a:p>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Amazon VPC</a:t>
                </a:r>
              </a:p>
            </p:txBody>
          </p:sp>
        </p:grpSp>
        <p:sp>
          <p:nvSpPr>
            <p:cNvPr id="29" name="Rounded Rectangle 28"/>
            <p:cNvSpPr/>
            <p:nvPr/>
          </p:nvSpPr>
          <p:spPr>
            <a:xfrm>
              <a:off x="457200" y="1644965"/>
              <a:ext cx="7924800" cy="2450785"/>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8" name="Rectangle 7"/>
          <p:cNvSpPr/>
          <p:nvPr/>
        </p:nvSpPr>
        <p:spPr>
          <a:xfrm>
            <a:off x="569952" y="2217802"/>
            <a:ext cx="2428320" cy="1077218"/>
          </a:xfrm>
          <a:prstGeom prst="rect">
            <a:avLst/>
          </a:prstGeom>
        </p:spPr>
        <p:txBody>
          <a:bodyPr wrap="square">
            <a:spAutoFit/>
          </a:bodyPr>
          <a:lstStyle/>
          <a:p>
            <a:pPr algn="ctr"/>
            <a:r>
              <a:rPr lang="en-US" sz="3200" b="1" dirty="0">
                <a:latin typeface="Amazon Ember" panose="020B0603020204020204" pitchFamily="34" charset="0"/>
                <a:ea typeface="Amazon Ember" panose="020B0603020204020204" pitchFamily="34" charset="0"/>
                <a:cs typeface="Amazon Ember" panose="020B0603020204020204" pitchFamily="34" charset="0"/>
              </a:rPr>
              <a:t>Multi-VPC Pattern</a:t>
            </a:r>
          </a:p>
        </p:txBody>
      </p:sp>
      <p:sp>
        <p:nvSpPr>
          <p:cNvPr id="61" name="Rectangle 60"/>
          <p:cNvSpPr/>
          <p:nvPr/>
        </p:nvSpPr>
        <p:spPr>
          <a:xfrm>
            <a:off x="42441" y="4901241"/>
            <a:ext cx="3483342" cy="1077218"/>
          </a:xfrm>
          <a:prstGeom prst="rect">
            <a:avLst/>
          </a:prstGeom>
        </p:spPr>
        <p:txBody>
          <a:bodyPr wrap="square">
            <a:spAutoFit/>
          </a:bodyPr>
          <a:lstStyle/>
          <a:p>
            <a:pPr algn="ctr"/>
            <a:r>
              <a:rPr lang="en-US" sz="3200" b="1" dirty="0">
                <a:latin typeface="Amazon Ember" panose="020B0603020204020204" pitchFamily="34" charset="0"/>
                <a:ea typeface="Amazon Ember" panose="020B0603020204020204" pitchFamily="34" charset="0"/>
                <a:cs typeface="Amazon Ember" panose="020B0603020204020204" pitchFamily="34" charset="0"/>
              </a:rPr>
              <a:t>Multi-Account Pattern</a:t>
            </a:r>
          </a:p>
        </p:txBody>
      </p:sp>
      <p:pic>
        <p:nvPicPr>
          <p:cNvPr id="60" name="Picture 5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4180" y="1712193"/>
            <a:ext cx="587187" cy="383303"/>
          </a:xfrm>
          <a:prstGeom prst="rect">
            <a:avLst/>
          </a:prstGeom>
        </p:spPr>
      </p:pic>
      <p:pic>
        <p:nvPicPr>
          <p:cNvPr id="62" name="Picture 6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9587" y="1725435"/>
            <a:ext cx="587187" cy="383303"/>
          </a:xfrm>
          <a:prstGeom prst="rect">
            <a:avLst/>
          </a:prstGeom>
        </p:spPr>
      </p:pic>
      <p:pic>
        <p:nvPicPr>
          <p:cNvPr id="63" name="Picture 6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2300" y="1725433"/>
            <a:ext cx="587187" cy="383303"/>
          </a:xfrm>
          <a:prstGeom prst="rect">
            <a:avLst/>
          </a:prstGeom>
        </p:spPr>
      </p:pic>
      <p:pic>
        <p:nvPicPr>
          <p:cNvPr id="64" name="Picture 6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87707" y="1712193"/>
            <a:ext cx="587187" cy="383303"/>
          </a:xfrm>
          <a:prstGeom prst="rect">
            <a:avLst/>
          </a:prstGeom>
        </p:spPr>
      </p:pic>
      <p:grpSp>
        <p:nvGrpSpPr>
          <p:cNvPr id="3" name="Group 2"/>
          <p:cNvGrpSpPr/>
          <p:nvPr/>
        </p:nvGrpSpPr>
        <p:grpSpPr>
          <a:xfrm>
            <a:off x="3696781" y="4537482"/>
            <a:ext cx="7772859" cy="1762781"/>
            <a:chOff x="2593681" y="3172029"/>
            <a:chExt cx="5829644" cy="1322086"/>
          </a:xfrm>
        </p:grpSpPr>
        <p:grpSp>
          <p:nvGrpSpPr>
            <p:cNvPr id="32" name="Group 31"/>
            <p:cNvGrpSpPr/>
            <p:nvPr/>
          </p:nvGrpSpPr>
          <p:grpSpPr>
            <a:xfrm>
              <a:off x="2593681" y="3172029"/>
              <a:ext cx="1326614" cy="1322086"/>
              <a:chOff x="611187" y="1600200"/>
              <a:chExt cx="1751013" cy="1745036"/>
            </a:xfrm>
          </p:grpSpPr>
          <p:sp>
            <p:nvSpPr>
              <p:cNvPr id="57" name="Rounded Rectangle 56"/>
              <p:cNvSpPr/>
              <p:nvPr/>
            </p:nvSpPr>
            <p:spPr>
              <a:xfrm>
                <a:off x="611187" y="1600200"/>
                <a:ext cx="1751013"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8" name="TextBox 32"/>
              <p:cNvSpPr txBox="1">
                <a:spLocks noChangeArrowheads="1"/>
              </p:cNvSpPr>
              <p:nvPr/>
            </p:nvSpPr>
            <p:spPr bwMode="auto">
              <a:xfrm>
                <a:off x="687387" y="2888218"/>
                <a:ext cx="1557337" cy="457018"/>
              </a:xfrm>
              <a:prstGeom prst="rect">
                <a:avLst/>
              </a:prstGeom>
              <a:noFill/>
              <a:ln w="9525">
                <a:noFill/>
                <a:miter lim="800000"/>
                <a:headEnd/>
                <a:tailEnd/>
              </a:ln>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Shared Services</a:t>
                </a:r>
              </a:p>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AWS Account</a:t>
                </a:r>
              </a:p>
            </p:txBody>
          </p:sp>
        </p:grpSp>
        <p:grpSp>
          <p:nvGrpSpPr>
            <p:cNvPr id="33" name="Group 32"/>
            <p:cNvGrpSpPr/>
            <p:nvPr/>
          </p:nvGrpSpPr>
          <p:grpSpPr>
            <a:xfrm>
              <a:off x="4094691" y="3172029"/>
              <a:ext cx="1326614" cy="1322086"/>
              <a:chOff x="611187" y="1600200"/>
              <a:chExt cx="1751013" cy="1745036"/>
            </a:xfrm>
          </p:grpSpPr>
          <p:sp>
            <p:nvSpPr>
              <p:cNvPr id="54" name="Rounded Rectangle 53"/>
              <p:cNvSpPr/>
              <p:nvPr/>
            </p:nvSpPr>
            <p:spPr>
              <a:xfrm>
                <a:off x="611187" y="1600200"/>
                <a:ext cx="1751013"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5" name="TextBox 36"/>
              <p:cNvSpPr txBox="1">
                <a:spLocks noChangeArrowheads="1"/>
              </p:cNvSpPr>
              <p:nvPr/>
            </p:nvSpPr>
            <p:spPr bwMode="auto">
              <a:xfrm>
                <a:off x="687387" y="2888218"/>
                <a:ext cx="1557337" cy="457018"/>
              </a:xfrm>
              <a:prstGeom prst="rect">
                <a:avLst/>
              </a:prstGeom>
              <a:noFill/>
              <a:ln w="9525">
                <a:noFill/>
                <a:miter lim="800000"/>
                <a:headEnd/>
                <a:tailEnd/>
              </a:ln>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Development</a:t>
                </a:r>
              </a:p>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AWS Account</a:t>
                </a:r>
              </a:p>
            </p:txBody>
          </p:sp>
        </p:grpSp>
        <p:grpSp>
          <p:nvGrpSpPr>
            <p:cNvPr id="34" name="Group 33"/>
            <p:cNvGrpSpPr/>
            <p:nvPr/>
          </p:nvGrpSpPr>
          <p:grpSpPr>
            <a:xfrm>
              <a:off x="5595701" y="3172029"/>
              <a:ext cx="1326614" cy="1322086"/>
              <a:chOff x="611187" y="1600200"/>
              <a:chExt cx="1751013" cy="1745036"/>
            </a:xfrm>
          </p:grpSpPr>
          <p:sp>
            <p:nvSpPr>
              <p:cNvPr id="51" name="Rounded Rectangle 50"/>
              <p:cNvSpPr/>
              <p:nvPr/>
            </p:nvSpPr>
            <p:spPr>
              <a:xfrm>
                <a:off x="611187" y="1600200"/>
                <a:ext cx="1751013"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2" name="TextBox 40"/>
              <p:cNvSpPr txBox="1">
                <a:spLocks noChangeArrowheads="1"/>
              </p:cNvSpPr>
              <p:nvPr/>
            </p:nvSpPr>
            <p:spPr bwMode="auto">
              <a:xfrm>
                <a:off x="687387" y="2888218"/>
                <a:ext cx="1557337" cy="457018"/>
              </a:xfrm>
              <a:prstGeom prst="rect">
                <a:avLst/>
              </a:prstGeom>
              <a:noFill/>
              <a:ln w="9525">
                <a:noFill/>
                <a:miter lim="800000"/>
                <a:headEnd/>
                <a:tailEnd/>
              </a:ln>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Test</a:t>
                </a:r>
              </a:p>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AWS Account</a:t>
                </a:r>
              </a:p>
            </p:txBody>
          </p:sp>
        </p:grpSp>
        <p:grpSp>
          <p:nvGrpSpPr>
            <p:cNvPr id="35" name="Group 34"/>
            <p:cNvGrpSpPr/>
            <p:nvPr/>
          </p:nvGrpSpPr>
          <p:grpSpPr>
            <a:xfrm>
              <a:off x="7096711" y="3172029"/>
              <a:ext cx="1326614" cy="1322086"/>
              <a:chOff x="611187" y="1600200"/>
              <a:chExt cx="1751013" cy="1745036"/>
            </a:xfrm>
          </p:grpSpPr>
          <p:sp>
            <p:nvSpPr>
              <p:cNvPr id="48" name="Rounded Rectangle 47"/>
              <p:cNvSpPr/>
              <p:nvPr/>
            </p:nvSpPr>
            <p:spPr>
              <a:xfrm>
                <a:off x="611187" y="1600200"/>
                <a:ext cx="1751013"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9" name="TextBox 44"/>
              <p:cNvSpPr txBox="1">
                <a:spLocks noChangeArrowheads="1"/>
              </p:cNvSpPr>
              <p:nvPr/>
            </p:nvSpPr>
            <p:spPr bwMode="auto">
              <a:xfrm>
                <a:off x="687387" y="2888218"/>
                <a:ext cx="1557337" cy="457018"/>
              </a:xfrm>
              <a:prstGeom prst="rect">
                <a:avLst/>
              </a:prstGeom>
              <a:noFill/>
              <a:ln w="9525">
                <a:noFill/>
                <a:miter lim="800000"/>
                <a:headEnd/>
                <a:tailEnd/>
              </a:ln>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Production</a:t>
                </a:r>
              </a:p>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AWS Account</a:t>
                </a:r>
              </a:p>
            </p:txBody>
          </p:sp>
        </p:grpSp>
        <p:sp>
          <p:nvSpPr>
            <p:cNvPr id="36" name="Rounded Rectangle 35"/>
            <p:cNvSpPr/>
            <p:nvPr/>
          </p:nvSpPr>
          <p:spPr>
            <a:xfrm>
              <a:off x="2651412" y="3518415"/>
              <a:ext cx="1212354" cy="44741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8" name="Rounded Rectangle 37"/>
            <p:cNvSpPr/>
            <p:nvPr/>
          </p:nvSpPr>
          <p:spPr>
            <a:xfrm>
              <a:off x="4152422" y="3518415"/>
              <a:ext cx="1212354" cy="44741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0" name="Rounded Rectangle 39"/>
            <p:cNvSpPr/>
            <p:nvPr/>
          </p:nvSpPr>
          <p:spPr>
            <a:xfrm>
              <a:off x="5653432" y="3518415"/>
              <a:ext cx="1212354" cy="44741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2" name="Rounded Rectangle 41"/>
            <p:cNvSpPr/>
            <p:nvPr/>
          </p:nvSpPr>
          <p:spPr>
            <a:xfrm>
              <a:off x="7154442" y="3518415"/>
              <a:ext cx="1212354" cy="44741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5" name="Picture 6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0986" y="3322299"/>
              <a:ext cx="440390" cy="287477"/>
            </a:xfrm>
            <a:prstGeom prst="rect">
              <a:avLst/>
            </a:prstGeom>
          </p:spPr>
        </p:pic>
        <p:pic>
          <p:nvPicPr>
            <p:cNvPr id="66" name="Picture 6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9246" y="3322298"/>
              <a:ext cx="440390" cy="287477"/>
            </a:xfrm>
            <a:prstGeom prst="rect">
              <a:avLst/>
            </a:prstGeom>
          </p:spPr>
        </p:pic>
        <p:pic>
          <p:nvPicPr>
            <p:cNvPr id="67" name="Picture 6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2999" y="3322196"/>
              <a:ext cx="440390" cy="287477"/>
            </a:xfrm>
            <a:prstGeom prst="rect">
              <a:avLst/>
            </a:prstGeom>
          </p:spPr>
        </p:pic>
        <p:pic>
          <p:nvPicPr>
            <p:cNvPr id="68" name="Picture 6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4009" y="3322298"/>
              <a:ext cx="440390" cy="287477"/>
            </a:xfrm>
            <a:prstGeom prst="rect">
              <a:avLst/>
            </a:prstGeom>
          </p:spPr>
        </p:pic>
      </p:grpSp>
      <p:pic>
        <p:nvPicPr>
          <p:cNvPr id="69" name="Picture 68"/>
          <p:cNvPicPr>
            <a:picLocks noChangeAspect="1"/>
          </p:cNvPicPr>
          <p:nvPr/>
        </p:nvPicPr>
        <p:blipFill>
          <a:blip r:embed="rId5"/>
          <a:stretch>
            <a:fillRect/>
          </a:stretch>
        </p:blipFill>
        <p:spPr>
          <a:xfrm>
            <a:off x="3824490" y="1252035"/>
            <a:ext cx="426096" cy="426096"/>
          </a:xfrm>
          <a:prstGeom prst="rect">
            <a:avLst/>
          </a:prstGeom>
        </p:spPr>
      </p:pic>
      <p:pic>
        <p:nvPicPr>
          <p:cNvPr id="70" name="Picture 69"/>
          <p:cNvPicPr>
            <a:picLocks noChangeAspect="1"/>
          </p:cNvPicPr>
          <p:nvPr/>
        </p:nvPicPr>
        <p:blipFill>
          <a:blip r:embed="rId5"/>
          <a:stretch>
            <a:fillRect/>
          </a:stretch>
        </p:blipFill>
        <p:spPr>
          <a:xfrm>
            <a:off x="3824490" y="4283958"/>
            <a:ext cx="426096" cy="426096"/>
          </a:xfrm>
          <a:prstGeom prst="rect">
            <a:avLst/>
          </a:prstGeom>
        </p:spPr>
      </p:pic>
      <p:pic>
        <p:nvPicPr>
          <p:cNvPr id="71" name="Picture 70"/>
          <p:cNvPicPr>
            <a:picLocks noChangeAspect="1"/>
          </p:cNvPicPr>
          <p:nvPr/>
        </p:nvPicPr>
        <p:blipFill>
          <a:blip r:embed="rId5"/>
          <a:stretch>
            <a:fillRect/>
          </a:stretch>
        </p:blipFill>
        <p:spPr>
          <a:xfrm>
            <a:off x="5835842" y="4283958"/>
            <a:ext cx="426096" cy="426096"/>
          </a:xfrm>
          <a:prstGeom prst="rect">
            <a:avLst/>
          </a:prstGeom>
        </p:spPr>
      </p:pic>
      <p:pic>
        <p:nvPicPr>
          <p:cNvPr id="72" name="Picture 71"/>
          <p:cNvPicPr>
            <a:picLocks noChangeAspect="1"/>
          </p:cNvPicPr>
          <p:nvPr/>
        </p:nvPicPr>
        <p:blipFill>
          <a:blip r:embed="rId5"/>
          <a:stretch>
            <a:fillRect/>
          </a:stretch>
        </p:blipFill>
        <p:spPr>
          <a:xfrm>
            <a:off x="7837189" y="4284890"/>
            <a:ext cx="426096" cy="426096"/>
          </a:xfrm>
          <a:prstGeom prst="rect">
            <a:avLst/>
          </a:prstGeom>
        </p:spPr>
      </p:pic>
      <p:pic>
        <p:nvPicPr>
          <p:cNvPr id="73" name="Picture 72"/>
          <p:cNvPicPr>
            <a:picLocks noChangeAspect="1"/>
          </p:cNvPicPr>
          <p:nvPr/>
        </p:nvPicPr>
        <p:blipFill>
          <a:blip r:embed="rId5"/>
          <a:stretch>
            <a:fillRect/>
          </a:stretch>
        </p:blipFill>
        <p:spPr>
          <a:xfrm>
            <a:off x="9838536" y="4284890"/>
            <a:ext cx="426096" cy="426096"/>
          </a:xfrm>
          <a:prstGeom prst="rect">
            <a:avLst/>
          </a:prstGeom>
        </p:spPr>
      </p:pic>
    </p:spTree>
    <p:custDataLst>
      <p:tags r:id="rId1"/>
    </p:custDataLst>
    <p:extLst>
      <p:ext uri="{BB962C8B-B14F-4D97-AF65-F5344CB8AC3E}">
        <p14:creationId xmlns:p14="http://schemas.microsoft.com/office/powerpoint/2010/main" val="1805434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Multi-VPC Pattern</a:t>
            </a:r>
          </a:p>
        </p:txBody>
      </p:sp>
      <p:sp>
        <p:nvSpPr>
          <p:cNvPr id="3" name="Content Placeholder 2"/>
          <p:cNvSpPr>
            <a:spLocks noGrp="1"/>
          </p:cNvSpPr>
          <p:nvPr>
            <p:ph idx="1"/>
          </p:nvPr>
        </p:nvSpPr>
        <p:spPr>
          <a:xfrm>
            <a:off x="238539" y="2809175"/>
            <a:ext cx="11340548" cy="3250965"/>
          </a:xfrm>
        </p:spPr>
        <p:txBody>
          <a:bodyPr>
            <a:noAutofit/>
          </a:bodyPr>
          <a:lstStyle/>
          <a:p>
            <a:pPr marL="0" indent="0">
              <a:buNone/>
            </a:pPr>
            <a:r>
              <a:rPr lang="en-US" dirty="0"/>
              <a:t>Best suited for:</a:t>
            </a:r>
          </a:p>
          <a:p>
            <a:pPr marL="457200" lvl="1" indent="-457200">
              <a:spcBef>
                <a:spcPts val="1000"/>
              </a:spcBef>
              <a:buClr>
                <a:schemeClr val="bg2">
                  <a:lumMod val="10000"/>
                </a:schemeClr>
              </a:buClr>
            </a:pPr>
            <a:r>
              <a:rPr lang="en-US" sz="26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Single</a:t>
            </a:r>
            <a:r>
              <a:rPr lang="en-US" sz="2600"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 </a:t>
            </a:r>
            <a:r>
              <a:rPr lang="en-US" sz="26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team</a:t>
            </a:r>
            <a:r>
              <a:rPr lang="en-US" sz="2600" dirty="0">
                <a:solidFill>
                  <a:srgbClr val="FF9933"/>
                </a:solidFill>
                <a:latin typeface="Amazon Ember" panose="020B0603020204020204" pitchFamily="34" charset="0"/>
                <a:ea typeface="Amazon Ember" panose="020B0603020204020204" pitchFamily="34" charset="0"/>
                <a:cs typeface="Amazon Ember" panose="020B0603020204020204" pitchFamily="34" charset="0"/>
              </a:rPr>
              <a:t> </a:t>
            </a:r>
            <a:r>
              <a:rPr lang="en-US" sz="26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or</a:t>
            </a:r>
            <a:r>
              <a:rPr lang="en-US" sz="2600" dirty="0">
                <a:solidFill>
                  <a:srgbClr val="FF9933"/>
                </a:solidFill>
                <a:latin typeface="Amazon Ember" panose="020B0603020204020204" pitchFamily="34" charset="0"/>
                <a:ea typeface="Amazon Ember" panose="020B0603020204020204" pitchFamily="34" charset="0"/>
                <a:cs typeface="Amazon Ember" panose="020B0603020204020204" pitchFamily="34" charset="0"/>
              </a:rPr>
              <a:t> </a:t>
            </a:r>
            <a:r>
              <a:rPr lang="en-US" sz="26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organizations</a:t>
            </a:r>
            <a:r>
              <a:rPr lang="en-US" sz="2600" dirty="0"/>
              <a:t>, such as Managed Service Providers.</a:t>
            </a:r>
          </a:p>
          <a:p>
            <a:pPr marL="457200" lvl="1" indent="-457200">
              <a:spcBef>
                <a:spcPts val="1000"/>
              </a:spcBef>
            </a:pPr>
            <a:r>
              <a:rPr lang="en-US" sz="2600" dirty="0"/>
              <a:t>Limited teams make </a:t>
            </a:r>
            <a:r>
              <a:rPr lang="en-US" sz="26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maintaining standards </a:t>
            </a:r>
            <a:r>
              <a:rPr lang="en-US" sz="2600" dirty="0"/>
              <a:t>and </a:t>
            </a:r>
            <a:r>
              <a:rPr lang="en-US" sz="26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managing access </a:t>
            </a:r>
            <a:r>
              <a:rPr lang="en-US" sz="2600" dirty="0"/>
              <a:t>far easier.</a:t>
            </a:r>
          </a:p>
          <a:p>
            <a:pPr marL="0" indent="0">
              <a:buNone/>
            </a:pPr>
            <a:r>
              <a:rPr lang="en-US" dirty="0"/>
              <a:t>Exception:</a:t>
            </a:r>
          </a:p>
          <a:p>
            <a:pPr marL="457200" lvl="1" indent="-457200">
              <a:spcBef>
                <a:spcPts val="1000"/>
              </a:spcBef>
              <a:buClr>
                <a:schemeClr val="bg2">
                  <a:lumMod val="10000"/>
                </a:schemeClr>
              </a:buClr>
            </a:pPr>
            <a:r>
              <a:rPr lang="en-US" sz="26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Governance</a:t>
            </a:r>
            <a:r>
              <a:rPr lang="en-US" sz="2600" dirty="0"/>
              <a:t> and </a:t>
            </a:r>
            <a:r>
              <a:rPr lang="en-US" sz="26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compliance</a:t>
            </a:r>
            <a:r>
              <a:rPr lang="en-US" sz="2600" dirty="0">
                <a:solidFill>
                  <a:srgbClr val="FF9933"/>
                </a:solidFill>
              </a:rPr>
              <a:t> </a:t>
            </a:r>
            <a:r>
              <a:rPr lang="en-US" sz="26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standards</a:t>
            </a:r>
            <a:r>
              <a:rPr lang="en-US" sz="2600" dirty="0">
                <a:solidFill>
                  <a:srgbClr val="FF9933"/>
                </a:solidFill>
              </a:rPr>
              <a:t> </a:t>
            </a:r>
            <a:r>
              <a:rPr lang="en-US" sz="2600" dirty="0"/>
              <a:t>may require workload isolation regardless of organizational complexity.</a:t>
            </a:r>
          </a:p>
        </p:txBody>
      </p:sp>
      <p:grpSp>
        <p:nvGrpSpPr>
          <p:cNvPr id="4" name="Group 3"/>
          <p:cNvGrpSpPr/>
          <p:nvPr/>
        </p:nvGrpSpPr>
        <p:grpSpPr>
          <a:xfrm>
            <a:off x="3484248" y="1580448"/>
            <a:ext cx="5147181" cy="1439230"/>
            <a:chOff x="6333466" y="1654244"/>
            <a:chExt cx="5147181" cy="1439230"/>
          </a:xfrm>
        </p:grpSpPr>
        <p:grpSp>
          <p:nvGrpSpPr>
            <p:cNvPr id="30" name="Group 29"/>
            <p:cNvGrpSpPr/>
            <p:nvPr/>
          </p:nvGrpSpPr>
          <p:grpSpPr>
            <a:xfrm>
              <a:off x="6333466" y="1654244"/>
              <a:ext cx="5147181" cy="1439230"/>
              <a:chOff x="457200" y="1879856"/>
              <a:chExt cx="7924800" cy="2215894"/>
            </a:xfrm>
          </p:grpSpPr>
          <p:sp>
            <p:nvSpPr>
              <p:cNvPr id="43" name="Rounded Rectangle 42"/>
              <p:cNvSpPr/>
              <p:nvPr/>
            </p:nvSpPr>
            <p:spPr>
              <a:xfrm>
                <a:off x="685799" y="2402628"/>
                <a:ext cx="1751015" cy="146452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rial"/>
                  <a:cs typeface="Arial"/>
                </a:endParaRPr>
              </a:p>
            </p:txBody>
          </p:sp>
          <p:sp>
            <p:nvSpPr>
              <p:cNvPr id="41" name="Rounded Rectangle 40"/>
              <p:cNvSpPr/>
              <p:nvPr/>
            </p:nvSpPr>
            <p:spPr>
              <a:xfrm>
                <a:off x="2592387" y="2402628"/>
                <a:ext cx="1751015" cy="146452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rial"/>
                  <a:cs typeface="Arial"/>
                </a:endParaRPr>
              </a:p>
            </p:txBody>
          </p:sp>
          <p:sp>
            <p:nvSpPr>
              <p:cNvPr id="39" name="Rounded Rectangle 38"/>
              <p:cNvSpPr/>
              <p:nvPr/>
            </p:nvSpPr>
            <p:spPr>
              <a:xfrm>
                <a:off x="4497387" y="2402628"/>
                <a:ext cx="1751015" cy="146452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rial"/>
                  <a:cs typeface="Arial"/>
                </a:endParaRPr>
              </a:p>
            </p:txBody>
          </p:sp>
          <p:sp>
            <p:nvSpPr>
              <p:cNvPr id="37" name="Rounded Rectangle 36"/>
              <p:cNvSpPr/>
              <p:nvPr/>
            </p:nvSpPr>
            <p:spPr>
              <a:xfrm>
                <a:off x="6402388" y="2402628"/>
                <a:ext cx="1751015" cy="146452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rial"/>
                  <a:cs typeface="Arial"/>
                </a:endParaRPr>
              </a:p>
            </p:txBody>
          </p:sp>
          <p:sp>
            <p:nvSpPr>
              <p:cNvPr id="35" name="Rounded Rectangle 34"/>
              <p:cNvSpPr/>
              <p:nvPr/>
            </p:nvSpPr>
            <p:spPr>
              <a:xfrm>
                <a:off x="457200" y="1879856"/>
                <a:ext cx="7924800" cy="221589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rial"/>
                  <a:cs typeface="Arial"/>
                </a:endParaRPr>
              </a:p>
            </p:txBody>
          </p:sp>
        </p:grpSp>
        <p:pic>
          <p:nvPicPr>
            <p:cNvPr id="45" name="Picture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7257" y="1848579"/>
              <a:ext cx="493167" cy="321928"/>
            </a:xfrm>
            <a:prstGeom prst="rect">
              <a:avLst/>
            </a:prstGeom>
          </p:spPr>
        </p:pic>
        <p:pic>
          <p:nvPicPr>
            <p:cNvPr id="46" name="Picture 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6934" y="1848579"/>
              <a:ext cx="493167" cy="321928"/>
            </a:xfrm>
            <a:prstGeom prst="rect">
              <a:avLst/>
            </a:prstGeom>
          </p:spPr>
        </p:pic>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6516" y="1853176"/>
              <a:ext cx="493167" cy="321928"/>
            </a:xfrm>
            <a:prstGeom prst="rect">
              <a:avLst/>
            </a:prstGeom>
          </p:spPr>
        </p:pic>
        <p:pic>
          <p:nvPicPr>
            <p:cNvPr id="48" name="Picture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57634" y="1848579"/>
              <a:ext cx="493167" cy="321928"/>
            </a:xfrm>
            <a:prstGeom prst="rect">
              <a:avLst/>
            </a:prstGeom>
          </p:spPr>
        </p:pic>
      </p:grpSp>
      <p:pic>
        <p:nvPicPr>
          <p:cNvPr id="5" name="Picture 4"/>
          <p:cNvPicPr>
            <a:picLocks noChangeAspect="1"/>
          </p:cNvPicPr>
          <p:nvPr/>
        </p:nvPicPr>
        <p:blipFill>
          <a:blip r:embed="rId5"/>
          <a:stretch>
            <a:fillRect/>
          </a:stretch>
        </p:blipFill>
        <p:spPr>
          <a:xfrm>
            <a:off x="3702364" y="1295484"/>
            <a:ext cx="426096" cy="426096"/>
          </a:xfrm>
          <a:prstGeom prst="rect">
            <a:avLst/>
          </a:prstGeom>
        </p:spPr>
      </p:pic>
    </p:spTree>
    <p:custDataLst>
      <p:tags r:id="rId1"/>
    </p:custDataLst>
    <p:extLst>
      <p:ext uri="{BB962C8B-B14F-4D97-AF65-F5344CB8AC3E}">
        <p14:creationId xmlns:p14="http://schemas.microsoft.com/office/powerpoint/2010/main" val="3836845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Multi-Account</a:t>
            </a:r>
            <a:r>
              <a:rPr lang="en-US" dirty="0"/>
              <a:t> Pattern</a:t>
            </a:r>
          </a:p>
        </p:txBody>
      </p:sp>
      <p:sp>
        <p:nvSpPr>
          <p:cNvPr id="3" name="Content Placeholder 2"/>
          <p:cNvSpPr>
            <a:spLocks noGrp="1"/>
          </p:cNvSpPr>
          <p:nvPr>
            <p:ph idx="1"/>
          </p:nvPr>
        </p:nvSpPr>
        <p:spPr>
          <a:xfrm>
            <a:off x="289891" y="2033761"/>
            <a:ext cx="11769587" cy="3668047"/>
          </a:xfrm>
        </p:spPr>
        <p:txBody>
          <a:bodyPr vert="horz" lIns="91440" tIns="45720" rIns="91440" bIns="45720" rtlCol="0">
            <a:noAutofit/>
          </a:bodyPr>
          <a:lstStyle/>
          <a:p>
            <a:pPr marL="0" indent="0" algn="just">
              <a:buNone/>
            </a:pPr>
            <a:endParaRPr lang="en-US" dirty="0"/>
          </a:p>
          <a:p>
            <a:pPr marL="0" indent="0" algn="just">
              <a:buNone/>
            </a:pPr>
            <a:r>
              <a:rPr lang="en-US" dirty="0"/>
              <a:t>Best suited for:</a:t>
            </a:r>
          </a:p>
          <a:p>
            <a:pPr marL="457200" lvl="1" indent="-457200" algn="just">
              <a:spcBef>
                <a:spcPts val="1000"/>
              </a:spcBef>
              <a:buClr>
                <a:schemeClr val="bg2">
                  <a:lumMod val="10000"/>
                </a:schemeClr>
              </a:buClr>
            </a:pPr>
            <a:r>
              <a:rPr lang="en-US" sz="26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Larger</a:t>
            </a:r>
            <a:r>
              <a:rPr lang="en-US" sz="2600" b="1" dirty="0">
                <a:solidFill>
                  <a:srgbClr val="FF9933"/>
                </a:solidFill>
                <a:latin typeface="Amazon Ember" panose="020B0603020204020204" pitchFamily="34" charset="0"/>
                <a:ea typeface="Amazon Ember" panose="020B0603020204020204" pitchFamily="34" charset="0"/>
                <a:cs typeface="Amazon Ember" panose="020B0603020204020204" pitchFamily="34" charset="0"/>
              </a:rPr>
              <a:t> </a:t>
            </a:r>
            <a:r>
              <a:rPr lang="en-US" sz="26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organizations</a:t>
            </a:r>
            <a:r>
              <a:rPr lang="en-US" sz="2600" dirty="0">
                <a:solidFill>
                  <a:srgbClr val="FF9933"/>
                </a:solidFill>
              </a:rPr>
              <a:t> </a:t>
            </a:r>
            <a:r>
              <a:rPr lang="en-US" sz="2600" dirty="0"/>
              <a:t>and</a:t>
            </a:r>
            <a:r>
              <a:rPr lang="en-US" sz="2600" dirty="0">
                <a:solidFill>
                  <a:srgbClr val="FF9933"/>
                </a:solidFill>
              </a:rPr>
              <a:t> </a:t>
            </a:r>
            <a:r>
              <a:rPr lang="en-US" sz="26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organizations with multiple IT teams.</a:t>
            </a:r>
          </a:p>
          <a:p>
            <a:pPr marL="457200" lvl="1" indent="-457200" algn="just">
              <a:spcBef>
                <a:spcPts val="1000"/>
              </a:spcBef>
              <a:buClr>
                <a:schemeClr val="bg2">
                  <a:lumMod val="10000"/>
                </a:schemeClr>
              </a:buClr>
            </a:pPr>
            <a:r>
              <a:rPr lang="en-US" sz="26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Medium-sized organizations </a:t>
            </a:r>
            <a:r>
              <a:rPr lang="en-US" sz="2600" dirty="0"/>
              <a:t>that anticipate rapid growth.</a:t>
            </a:r>
          </a:p>
          <a:p>
            <a:pPr marL="0" indent="0" algn="just">
              <a:buNone/>
            </a:pPr>
            <a:endParaRPr lang="en-US" sz="700" dirty="0"/>
          </a:p>
          <a:p>
            <a:pPr marL="0" indent="0" algn="just">
              <a:buNone/>
            </a:pPr>
            <a:r>
              <a:rPr lang="en-US" dirty="0"/>
              <a:t>Why?</a:t>
            </a:r>
          </a:p>
          <a:p>
            <a:pPr marL="457200" lvl="1" indent="-457200">
              <a:spcBef>
                <a:spcPts val="1000"/>
              </a:spcBef>
              <a:buClr>
                <a:schemeClr val="bg2">
                  <a:lumMod val="10000"/>
                </a:schemeClr>
              </a:buClr>
            </a:pPr>
            <a:r>
              <a:rPr lang="en-US" sz="26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Managing</a:t>
            </a:r>
            <a:r>
              <a:rPr lang="en-US" sz="2600" dirty="0">
                <a:solidFill>
                  <a:srgbClr val="FF9933"/>
                </a:solidFill>
              </a:rPr>
              <a:t> </a:t>
            </a:r>
            <a:r>
              <a:rPr lang="en-US" sz="26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access</a:t>
            </a:r>
            <a:r>
              <a:rPr lang="en-US" sz="2600" dirty="0">
                <a:solidFill>
                  <a:srgbClr val="FF9933"/>
                </a:solidFill>
              </a:rPr>
              <a:t> </a:t>
            </a:r>
            <a:r>
              <a:rPr lang="en-US" sz="2600" dirty="0"/>
              <a:t>and</a:t>
            </a:r>
            <a:r>
              <a:rPr lang="en-US" sz="2600" dirty="0">
                <a:solidFill>
                  <a:srgbClr val="FF9933"/>
                </a:solidFill>
              </a:rPr>
              <a:t> </a:t>
            </a:r>
            <a:r>
              <a:rPr lang="en-US" sz="26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standards</a:t>
            </a:r>
            <a:r>
              <a:rPr lang="en-US" sz="2600" dirty="0">
                <a:solidFill>
                  <a:srgbClr val="FF9933"/>
                </a:solidFill>
              </a:rPr>
              <a:t> </a:t>
            </a:r>
            <a:r>
              <a:rPr lang="en-US" sz="2600" dirty="0"/>
              <a:t>can be challenging in more complex organizations.</a:t>
            </a:r>
          </a:p>
        </p:txBody>
      </p:sp>
      <p:grpSp>
        <p:nvGrpSpPr>
          <p:cNvPr id="19" name="Group 18"/>
          <p:cNvGrpSpPr/>
          <p:nvPr/>
        </p:nvGrpSpPr>
        <p:grpSpPr>
          <a:xfrm>
            <a:off x="3248564" y="1546596"/>
            <a:ext cx="5495297" cy="1277397"/>
            <a:chOff x="6309816" y="1725767"/>
            <a:chExt cx="5495297" cy="1277397"/>
          </a:xfrm>
        </p:grpSpPr>
        <p:grpSp>
          <p:nvGrpSpPr>
            <p:cNvPr id="4" name="Group 3"/>
            <p:cNvGrpSpPr/>
            <p:nvPr/>
          </p:nvGrpSpPr>
          <p:grpSpPr>
            <a:xfrm>
              <a:off x="6309816" y="1732037"/>
              <a:ext cx="1213720" cy="1260083"/>
              <a:chOff x="6309816" y="1732037"/>
              <a:chExt cx="1213720" cy="1260083"/>
            </a:xfrm>
          </p:grpSpPr>
          <p:sp>
            <p:nvSpPr>
              <p:cNvPr id="27" name="Rounded Rectangle 26"/>
              <p:cNvSpPr/>
              <p:nvPr/>
            </p:nvSpPr>
            <p:spPr>
              <a:xfrm>
                <a:off x="6309816" y="1732037"/>
                <a:ext cx="1213720" cy="126008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400" dirty="0">
                  <a:solidFill>
                    <a:schemeClr val="tx1"/>
                  </a:solidFill>
                  <a:latin typeface="Arial"/>
                  <a:cs typeface="Arial"/>
                </a:endParaRPr>
              </a:p>
            </p:txBody>
          </p:sp>
          <p:sp>
            <p:nvSpPr>
              <p:cNvPr id="10" name="Rounded Rectangle 9"/>
              <p:cNvSpPr/>
              <p:nvPr/>
            </p:nvSpPr>
            <p:spPr>
              <a:xfrm>
                <a:off x="6362634" y="2048948"/>
                <a:ext cx="1109183" cy="77263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400" dirty="0">
                  <a:solidFill>
                    <a:schemeClr val="tx1"/>
                  </a:solidFill>
                  <a:latin typeface="Arial"/>
                  <a:cs typeface="Arial"/>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7138" y="1922530"/>
                <a:ext cx="402913" cy="263013"/>
              </a:xfrm>
              <a:prstGeom prst="rect">
                <a:avLst/>
              </a:prstGeom>
            </p:spPr>
          </p:pic>
        </p:grpSp>
        <p:grpSp>
          <p:nvGrpSpPr>
            <p:cNvPr id="35" name="Group 34"/>
            <p:cNvGrpSpPr/>
            <p:nvPr/>
          </p:nvGrpSpPr>
          <p:grpSpPr>
            <a:xfrm>
              <a:off x="7737008" y="1725767"/>
              <a:ext cx="1213720" cy="1260083"/>
              <a:chOff x="6309816" y="1732037"/>
              <a:chExt cx="1213720" cy="1260083"/>
            </a:xfrm>
          </p:grpSpPr>
          <p:sp>
            <p:nvSpPr>
              <p:cNvPr id="39" name="Rounded Rectangle 38"/>
              <p:cNvSpPr/>
              <p:nvPr/>
            </p:nvSpPr>
            <p:spPr>
              <a:xfrm>
                <a:off x="6309816" y="1732037"/>
                <a:ext cx="1213720" cy="126008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400" dirty="0">
                  <a:solidFill>
                    <a:schemeClr val="tx1"/>
                  </a:solidFill>
                  <a:latin typeface="Arial"/>
                  <a:cs typeface="Arial"/>
                </a:endParaRPr>
              </a:p>
            </p:txBody>
          </p:sp>
          <p:sp>
            <p:nvSpPr>
              <p:cNvPr id="37" name="Rounded Rectangle 36"/>
              <p:cNvSpPr/>
              <p:nvPr/>
            </p:nvSpPr>
            <p:spPr>
              <a:xfrm>
                <a:off x="6362634" y="2048948"/>
                <a:ext cx="1109183" cy="77263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400" dirty="0">
                  <a:solidFill>
                    <a:schemeClr val="tx1"/>
                  </a:solidFill>
                  <a:latin typeface="Arial"/>
                  <a:cs typeface="Arial"/>
                </a:endParaRPr>
              </a:p>
            </p:txBody>
          </p:sp>
          <p:pic>
            <p:nvPicPr>
              <p:cNvPr id="38" name="Pictur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7138" y="1922530"/>
                <a:ext cx="402913" cy="263013"/>
              </a:xfrm>
              <a:prstGeom prst="rect">
                <a:avLst/>
              </a:prstGeom>
            </p:spPr>
          </p:pic>
        </p:grpSp>
        <p:grpSp>
          <p:nvGrpSpPr>
            <p:cNvPr id="41" name="Group 40"/>
            <p:cNvGrpSpPr/>
            <p:nvPr/>
          </p:nvGrpSpPr>
          <p:grpSpPr>
            <a:xfrm>
              <a:off x="9164201" y="1743081"/>
              <a:ext cx="1213720" cy="1260083"/>
              <a:chOff x="6309816" y="1732037"/>
              <a:chExt cx="1213720" cy="1260083"/>
            </a:xfrm>
          </p:grpSpPr>
          <p:sp>
            <p:nvSpPr>
              <p:cNvPr id="45" name="Rounded Rectangle 44"/>
              <p:cNvSpPr/>
              <p:nvPr/>
            </p:nvSpPr>
            <p:spPr>
              <a:xfrm>
                <a:off x="6309816" y="1732037"/>
                <a:ext cx="1213720" cy="126008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400" dirty="0">
                  <a:solidFill>
                    <a:schemeClr val="tx1"/>
                  </a:solidFill>
                  <a:latin typeface="Arial"/>
                  <a:cs typeface="Arial"/>
                </a:endParaRPr>
              </a:p>
            </p:txBody>
          </p:sp>
          <p:sp>
            <p:nvSpPr>
              <p:cNvPr id="43" name="Rounded Rectangle 42"/>
              <p:cNvSpPr/>
              <p:nvPr/>
            </p:nvSpPr>
            <p:spPr>
              <a:xfrm>
                <a:off x="6362634" y="2048948"/>
                <a:ext cx="1109183" cy="77263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400" dirty="0">
                  <a:solidFill>
                    <a:schemeClr val="tx1"/>
                  </a:solidFill>
                  <a:latin typeface="Arial"/>
                  <a:cs typeface="Arial"/>
                </a:endParaRPr>
              </a:p>
            </p:txBody>
          </p:sp>
          <p:pic>
            <p:nvPicPr>
              <p:cNvPr id="44" name="Picture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7138" y="1922530"/>
                <a:ext cx="402913" cy="263013"/>
              </a:xfrm>
              <a:prstGeom prst="rect">
                <a:avLst/>
              </a:prstGeom>
            </p:spPr>
          </p:pic>
        </p:grpSp>
        <p:grpSp>
          <p:nvGrpSpPr>
            <p:cNvPr id="47" name="Group 46"/>
            <p:cNvGrpSpPr/>
            <p:nvPr/>
          </p:nvGrpSpPr>
          <p:grpSpPr>
            <a:xfrm>
              <a:off x="10591393" y="1736811"/>
              <a:ext cx="1213720" cy="1260083"/>
              <a:chOff x="6309816" y="1732037"/>
              <a:chExt cx="1213720" cy="1260083"/>
            </a:xfrm>
          </p:grpSpPr>
          <p:sp>
            <p:nvSpPr>
              <p:cNvPr id="51" name="Rounded Rectangle 50"/>
              <p:cNvSpPr/>
              <p:nvPr/>
            </p:nvSpPr>
            <p:spPr>
              <a:xfrm>
                <a:off x="6309816" y="1732037"/>
                <a:ext cx="1213720" cy="126008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400" dirty="0">
                  <a:solidFill>
                    <a:schemeClr val="tx1"/>
                  </a:solidFill>
                  <a:latin typeface="Arial"/>
                  <a:cs typeface="Arial"/>
                </a:endParaRPr>
              </a:p>
            </p:txBody>
          </p:sp>
          <p:sp>
            <p:nvSpPr>
              <p:cNvPr id="49" name="Rounded Rectangle 48"/>
              <p:cNvSpPr/>
              <p:nvPr/>
            </p:nvSpPr>
            <p:spPr>
              <a:xfrm>
                <a:off x="6362634" y="2048948"/>
                <a:ext cx="1109183" cy="77263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400" dirty="0">
                  <a:solidFill>
                    <a:schemeClr val="tx1"/>
                  </a:solidFill>
                  <a:latin typeface="Arial"/>
                  <a:cs typeface="Arial"/>
                </a:endParaRPr>
              </a:p>
            </p:txBody>
          </p:sp>
          <p:pic>
            <p:nvPicPr>
              <p:cNvPr id="50" name="Picture 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7138" y="1909278"/>
                <a:ext cx="402913" cy="263013"/>
              </a:xfrm>
              <a:prstGeom prst="rect">
                <a:avLst/>
              </a:prstGeom>
            </p:spPr>
          </p:pic>
        </p:grpSp>
      </p:grpSp>
      <p:pic>
        <p:nvPicPr>
          <p:cNvPr id="30" name="Picture 29"/>
          <p:cNvPicPr>
            <a:picLocks noChangeAspect="1"/>
          </p:cNvPicPr>
          <p:nvPr/>
        </p:nvPicPr>
        <p:blipFill>
          <a:blip r:embed="rId5">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a:xfrm>
            <a:off x="331303" y="5704937"/>
            <a:ext cx="493020" cy="731520"/>
          </a:xfrm>
          <a:prstGeom prst="rect">
            <a:avLst/>
          </a:prstGeom>
        </p:spPr>
      </p:pic>
      <p:sp>
        <p:nvSpPr>
          <p:cNvPr id="31" name="TextBox 30"/>
          <p:cNvSpPr txBox="1"/>
          <p:nvPr/>
        </p:nvSpPr>
        <p:spPr>
          <a:xfrm>
            <a:off x="813203" y="5725442"/>
            <a:ext cx="11246275" cy="707886"/>
          </a:xfrm>
          <a:prstGeom prst="rect">
            <a:avLst/>
          </a:prstGeom>
          <a:noFill/>
        </p:spPr>
        <p:txBody>
          <a:bodyPr wrap="squar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Thoughts to consider:</a:t>
            </a:r>
          </a:p>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Where will your team be in five years?</a:t>
            </a:r>
          </a:p>
        </p:txBody>
      </p:sp>
      <p:pic>
        <p:nvPicPr>
          <p:cNvPr id="32" name="Picture 31"/>
          <p:cNvPicPr>
            <a:picLocks noChangeAspect="1"/>
          </p:cNvPicPr>
          <p:nvPr/>
        </p:nvPicPr>
        <p:blipFill>
          <a:blip r:embed="rId7"/>
          <a:stretch>
            <a:fillRect/>
          </a:stretch>
        </p:blipFill>
        <p:spPr>
          <a:xfrm>
            <a:off x="3339566" y="1340209"/>
            <a:ext cx="350646" cy="350646"/>
          </a:xfrm>
          <a:prstGeom prst="rect">
            <a:avLst/>
          </a:prstGeom>
        </p:spPr>
      </p:pic>
      <p:pic>
        <p:nvPicPr>
          <p:cNvPr id="33" name="Picture 32"/>
          <p:cNvPicPr>
            <a:picLocks noChangeAspect="1"/>
          </p:cNvPicPr>
          <p:nvPr/>
        </p:nvPicPr>
        <p:blipFill>
          <a:blip r:embed="rId7"/>
          <a:stretch>
            <a:fillRect/>
          </a:stretch>
        </p:blipFill>
        <p:spPr>
          <a:xfrm>
            <a:off x="4776114" y="1334305"/>
            <a:ext cx="350646" cy="350646"/>
          </a:xfrm>
          <a:prstGeom prst="rect">
            <a:avLst/>
          </a:prstGeom>
        </p:spPr>
      </p:pic>
      <p:pic>
        <p:nvPicPr>
          <p:cNvPr id="34" name="Picture 33"/>
          <p:cNvPicPr>
            <a:picLocks noChangeAspect="1"/>
          </p:cNvPicPr>
          <p:nvPr/>
        </p:nvPicPr>
        <p:blipFill>
          <a:blip r:embed="rId7"/>
          <a:stretch>
            <a:fillRect/>
          </a:stretch>
        </p:blipFill>
        <p:spPr>
          <a:xfrm>
            <a:off x="6214398" y="1346993"/>
            <a:ext cx="350646" cy="350646"/>
          </a:xfrm>
          <a:prstGeom prst="rect">
            <a:avLst/>
          </a:prstGeom>
        </p:spPr>
      </p:pic>
      <p:pic>
        <p:nvPicPr>
          <p:cNvPr id="53" name="Picture 52"/>
          <p:cNvPicPr>
            <a:picLocks noChangeAspect="1"/>
          </p:cNvPicPr>
          <p:nvPr/>
        </p:nvPicPr>
        <p:blipFill>
          <a:blip r:embed="rId7"/>
          <a:stretch>
            <a:fillRect/>
          </a:stretch>
        </p:blipFill>
        <p:spPr>
          <a:xfrm>
            <a:off x="7623894" y="1335042"/>
            <a:ext cx="350646" cy="350646"/>
          </a:xfrm>
          <a:prstGeom prst="rect">
            <a:avLst/>
          </a:prstGeom>
        </p:spPr>
      </p:pic>
    </p:spTree>
    <p:custDataLst>
      <p:tags r:id="rId1"/>
    </p:custDataLst>
    <p:extLst>
      <p:ext uri="{BB962C8B-B14F-4D97-AF65-F5344CB8AC3E}">
        <p14:creationId xmlns:p14="http://schemas.microsoft.com/office/powerpoint/2010/main" val="16401793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Organizations</a:t>
            </a:r>
          </a:p>
        </p:txBody>
      </p:sp>
      <p:sp>
        <p:nvSpPr>
          <p:cNvPr id="3" name="Content Placeholder 2"/>
          <p:cNvSpPr>
            <a:spLocks noGrp="1"/>
          </p:cNvSpPr>
          <p:nvPr>
            <p:ph idx="1"/>
          </p:nvPr>
        </p:nvSpPr>
        <p:spPr>
          <a:xfrm>
            <a:off x="238539" y="1488431"/>
            <a:ext cx="8661621" cy="4913308"/>
          </a:xfrm>
        </p:spPr>
        <p:txBody>
          <a:bodyPr>
            <a:normAutofit/>
          </a:bodyPr>
          <a:lstStyle/>
          <a:p>
            <a:pPr marL="457200" indent="-457200">
              <a:spcBef>
                <a:spcPts val="1800"/>
              </a:spcBef>
            </a:pPr>
            <a:r>
              <a:rPr lang="en-US" sz="2600" dirty="0"/>
              <a:t>Account management service.</a:t>
            </a:r>
          </a:p>
          <a:p>
            <a:pPr marL="457200" indent="-457200">
              <a:spcBef>
                <a:spcPts val="1800"/>
              </a:spcBef>
            </a:pPr>
            <a:r>
              <a:rPr lang="en-US" sz="2600" dirty="0"/>
              <a:t>Consolidate multiple AWS accounts into an organization and arrange AWS accounts into organizational units.</a:t>
            </a:r>
          </a:p>
          <a:p>
            <a:pPr marL="457200" indent="-457200">
              <a:spcBef>
                <a:spcPts val="1800"/>
              </a:spcBef>
            </a:pPr>
            <a:r>
              <a:rPr lang="en-US" sz="2600" dirty="0"/>
              <a:t>Consolidated billing and account management capabilities.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33114" y="1594489"/>
            <a:ext cx="1998049" cy="2409416"/>
          </a:xfrm>
          <a:prstGeom prst="rect">
            <a:avLst/>
          </a:prstGeom>
        </p:spPr>
      </p:pic>
      <p:sp>
        <p:nvSpPr>
          <p:cNvPr id="6" name="TextBox 5"/>
          <p:cNvSpPr txBox="1"/>
          <p:nvPr/>
        </p:nvSpPr>
        <p:spPr>
          <a:xfrm>
            <a:off x="9826436" y="4137046"/>
            <a:ext cx="1411403" cy="480641"/>
          </a:xfrm>
          <a:prstGeom prst="rect">
            <a:avLst/>
          </a:prstGeom>
          <a:noFill/>
        </p:spPr>
        <p:txBody>
          <a:bodyPr wrap="square" lIns="0" tIns="0" rIns="0" bIns="0" rtlCol="0" anchor="t">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AWS</a:t>
            </a:r>
            <a:br>
              <a:rPr lang="en-US" sz="1600" dirty="0">
                <a:latin typeface="Amazon Ember" panose="020B0603020204020204" pitchFamily="34" charset="0"/>
                <a:ea typeface="Amazon Ember" panose="020B0603020204020204" pitchFamily="34" charset="0"/>
                <a:cs typeface="Amazon Ember" panose="020B06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Organizations</a:t>
            </a:r>
          </a:p>
        </p:txBody>
      </p:sp>
    </p:spTree>
    <p:custDataLst>
      <p:tags r:id="rId1"/>
    </p:custDataLst>
    <p:extLst>
      <p:ext uri="{BB962C8B-B14F-4D97-AF65-F5344CB8AC3E}">
        <p14:creationId xmlns:p14="http://schemas.microsoft.com/office/powerpoint/2010/main" val="2091517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In This Module?</a:t>
            </a:r>
          </a:p>
        </p:txBody>
      </p:sp>
      <p:sp>
        <p:nvSpPr>
          <p:cNvPr id="5" name="Content Placeholder 4"/>
          <p:cNvSpPr>
            <a:spLocks noGrp="1"/>
          </p:cNvSpPr>
          <p:nvPr>
            <p:ph idx="1"/>
          </p:nvPr>
        </p:nvSpPr>
        <p:spPr>
          <a:xfrm>
            <a:off x="227653" y="1322738"/>
            <a:ext cx="11126147" cy="5477695"/>
          </a:xfrm>
        </p:spPr>
        <p:txBody>
          <a:bodyPr>
            <a:noAutofit/>
          </a:bodyPr>
          <a:lstStyle/>
          <a:p>
            <a:pPr marL="493713" indent="-493713">
              <a:spcBef>
                <a:spcPts val="1800"/>
              </a:spcBef>
            </a:pPr>
            <a:r>
              <a:rPr lang="en-US" sz="2200" b="1" dirty="0"/>
              <a:t>Part 1: </a:t>
            </a:r>
            <a:r>
              <a:rPr lang="en-US" sz="2200" dirty="0"/>
              <a:t>Choosing a Region</a:t>
            </a:r>
          </a:p>
          <a:p>
            <a:pPr marL="493713" indent="-493713">
              <a:spcBef>
                <a:spcPts val="1800"/>
              </a:spcBef>
            </a:pPr>
            <a:r>
              <a:rPr lang="en-US" sz="2200" b="1" dirty="0"/>
              <a:t>Part 2: </a:t>
            </a:r>
            <a:r>
              <a:rPr lang="en-US" sz="2200" dirty="0"/>
              <a:t>Selecting Availability Zones</a:t>
            </a:r>
          </a:p>
          <a:p>
            <a:pPr marL="493713" indent="-493713">
              <a:spcBef>
                <a:spcPts val="1800"/>
              </a:spcBef>
            </a:pPr>
            <a:r>
              <a:rPr lang="en-US" sz="2200" b="1" dirty="0"/>
              <a:t>Part 3: </a:t>
            </a:r>
            <a:r>
              <a:rPr lang="en-US" sz="2200" dirty="0"/>
              <a:t>Virtual Private Cloud (VPC)</a:t>
            </a:r>
          </a:p>
          <a:p>
            <a:pPr marL="493713" indent="-493713">
              <a:spcBef>
                <a:spcPts val="1800"/>
              </a:spcBef>
            </a:pPr>
            <a:r>
              <a:rPr lang="en-US" sz="2200" b="1" dirty="0"/>
              <a:t>Part 4: </a:t>
            </a:r>
            <a:r>
              <a:rPr lang="en-US" sz="2200" dirty="0"/>
              <a:t>Dividing VPCs and Subnets</a:t>
            </a:r>
          </a:p>
          <a:p>
            <a:pPr marL="493713" indent="-493713">
              <a:spcBef>
                <a:spcPts val="1800"/>
              </a:spcBef>
            </a:pPr>
            <a:r>
              <a:rPr lang="en-US" sz="2200" b="1" dirty="0"/>
              <a:t>Part 5: </a:t>
            </a:r>
            <a:r>
              <a:rPr lang="en-US" sz="2200" dirty="0"/>
              <a:t>Default VPCs and Default Subnets</a:t>
            </a:r>
          </a:p>
          <a:p>
            <a:pPr marL="493713" indent="-493713">
              <a:spcBef>
                <a:spcPts val="1800"/>
              </a:spcBef>
            </a:pPr>
            <a:r>
              <a:rPr lang="en-US" sz="2200" b="1" dirty="0"/>
              <a:t>Part 6: </a:t>
            </a:r>
            <a:r>
              <a:rPr lang="en-US" sz="2200" dirty="0"/>
              <a:t>Controlling VPC Traffic</a:t>
            </a:r>
          </a:p>
          <a:p>
            <a:pPr marL="493713" indent="-493713">
              <a:spcBef>
                <a:spcPts val="1800"/>
              </a:spcBef>
            </a:pPr>
            <a:r>
              <a:rPr lang="en-US" sz="2200" b="1" dirty="0"/>
              <a:t>Part 7: </a:t>
            </a:r>
            <a:r>
              <a:rPr lang="en-US" sz="2200" dirty="0"/>
              <a:t>Connecting Multiple VPCs</a:t>
            </a:r>
          </a:p>
          <a:p>
            <a:pPr marL="493713" indent="-493713">
              <a:spcBef>
                <a:spcPts val="1800"/>
              </a:spcBef>
            </a:pPr>
            <a:r>
              <a:rPr lang="en-US" sz="2200" b="1" dirty="0"/>
              <a:t>Part 8: </a:t>
            </a:r>
            <a:r>
              <a:rPr lang="en-US" sz="2200" dirty="0"/>
              <a:t>Integrating On-Premises Components</a:t>
            </a:r>
          </a:p>
          <a:p>
            <a:pPr marL="493713" indent="-493713">
              <a:spcBef>
                <a:spcPts val="1800"/>
              </a:spcBef>
            </a:pPr>
            <a:r>
              <a:rPr lang="en-US" sz="2200" b="1" dirty="0"/>
              <a:t>Part 9: </a:t>
            </a:r>
            <a:r>
              <a:rPr lang="en-US" sz="2200" dirty="0"/>
              <a:t>VPC Best Practices</a:t>
            </a:r>
            <a:endParaRPr lang="en-US" sz="2200" b="1" dirty="0">
              <a:solidFill>
                <a:srgbClr val="0070C0"/>
              </a:solidFill>
            </a:endParaRPr>
          </a:p>
          <a:p>
            <a:pPr marL="493713" indent="-493713">
              <a:spcBef>
                <a:spcPts val="1800"/>
              </a:spcBef>
            </a:pPr>
            <a:r>
              <a:rPr lang="en-US" sz="2200" b="1" dirty="0">
                <a:solidFill>
                  <a:srgbClr val="0070C0"/>
                </a:solidFill>
              </a:rPr>
              <a:t>Exercise: </a:t>
            </a:r>
            <a:r>
              <a:rPr lang="en-US" sz="2200" dirty="0">
                <a:solidFill>
                  <a:srgbClr val="0070C0"/>
                </a:solidFill>
              </a:rPr>
              <a:t>Improve this Architecture</a:t>
            </a:r>
          </a:p>
          <a:p>
            <a:pPr marL="493713" indent="-493713">
              <a:spcBef>
                <a:spcPts val="1800"/>
              </a:spcBef>
            </a:pPr>
            <a:endParaRPr lang="en-US" sz="2000" dirty="0"/>
          </a:p>
          <a:p>
            <a:pPr>
              <a:spcBef>
                <a:spcPts val="1800"/>
              </a:spcBef>
            </a:pPr>
            <a:endParaRPr lang="en-US" sz="2000" dirty="0"/>
          </a:p>
        </p:txBody>
      </p:sp>
    </p:spTree>
    <p:custDataLst>
      <p:tags r:id="rId1"/>
    </p:custDataLst>
    <p:extLst>
      <p:ext uri="{BB962C8B-B14F-4D97-AF65-F5344CB8AC3E}">
        <p14:creationId xmlns:p14="http://schemas.microsoft.com/office/powerpoint/2010/main" val="1330988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Organizations: Features</a:t>
            </a:r>
          </a:p>
        </p:txBody>
      </p:sp>
      <p:sp>
        <p:nvSpPr>
          <p:cNvPr id="3" name="Content Placeholder 2"/>
          <p:cNvSpPr>
            <a:spLocks noGrp="1"/>
          </p:cNvSpPr>
          <p:nvPr>
            <p:ph idx="1"/>
          </p:nvPr>
        </p:nvSpPr>
        <p:spPr>
          <a:xfrm>
            <a:off x="238538" y="1440305"/>
            <a:ext cx="11491499" cy="4913308"/>
          </a:xfrm>
        </p:spPr>
        <p:txBody>
          <a:bodyPr/>
          <a:lstStyle/>
          <a:p>
            <a:pPr marL="457200" lvl="1" indent="-457200">
              <a:lnSpc>
                <a:spcPct val="100000"/>
              </a:lnSpc>
              <a:spcBef>
                <a:spcPts val="2400"/>
              </a:spcBef>
            </a:pPr>
            <a:r>
              <a:rPr lang="en-US" sz="2800" dirty="0"/>
              <a:t>Hierarchical grouping of your accounts.</a:t>
            </a:r>
          </a:p>
          <a:p>
            <a:pPr marL="457200" lvl="1" indent="-457200">
              <a:lnSpc>
                <a:spcPct val="100000"/>
              </a:lnSpc>
              <a:spcBef>
                <a:spcPts val="2400"/>
              </a:spcBef>
            </a:pPr>
            <a:r>
              <a:rPr lang="en-US" sz="2800" dirty="0"/>
              <a:t>Integration and support for AWS Identity and Access Management (IAM).</a:t>
            </a:r>
          </a:p>
          <a:p>
            <a:pPr marL="457200" lvl="1" indent="-457200">
              <a:lnSpc>
                <a:spcPct val="100000"/>
              </a:lnSpc>
              <a:spcBef>
                <a:spcPts val="2400"/>
              </a:spcBef>
            </a:pPr>
            <a:r>
              <a:rPr lang="en-US" sz="2800" dirty="0"/>
              <a:t>Integration with other Amazon web services. </a:t>
            </a:r>
          </a:p>
          <a:p>
            <a:pPr marL="457200" lvl="1" indent="-457200">
              <a:lnSpc>
                <a:spcPct val="100000"/>
              </a:lnSpc>
              <a:spcBef>
                <a:spcPts val="2400"/>
              </a:spcBef>
            </a:pPr>
            <a:r>
              <a:rPr lang="en-US" sz="2800" dirty="0"/>
              <a:t>Data replication with eventual consistency.</a:t>
            </a:r>
          </a:p>
          <a:p>
            <a:pPr marL="457200" lvl="1" indent="-457200">
              <a:lnSpc>
                <a:spcPct val="100000"/>
              </a:lnSpc>
              <a:spcBef>
                <a:spcPts val="2400"/>
              </a:spcBef>
            </a:pPr>
            <a:r>
              <a:rPr lang="en-US" sz="2800" dirty="0"/>
              <a:t>Caching may improve performance.</a:t>
            </a:r>
          </a:p>
          <a:p>
            <a:pPr>
              <a:spcBef>
                <a:spcPts val="2400"/>
              </a:spcBef>
            </a:pPr>
            <a:endParaRPr lang="en-US" dirty="0"/>
          </a:p>
        </p:txBody>
      </p:sp>
    </p:spTree>
    <p:custDataLst>
      <p:tags r:id="rId1"/>
    </p:custDataLst>
    <p:extLst>
      <p:ext uri="{BB962C8B-B14F-4D97-AF65-F5344CB8AC3E}">
        <p14:creationId xmlns:p14="http://schemas.microsoft.com/office/powerpoint/2010/main" val="41119568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238539" y="1440823"/>
            <a:ext cx="8815387" cy="4875245"/>
          </a:xfrm>
          <a:prstGeom prst="roundRect">
            <a:avLst>
              <a:gd name="adj" fmla="val 6846"/>
            </a:avLst>
          </a:prstGeom>
          <a:solidFill>
            <a:schemeClr val="tx2">
              <a:lumMod val="20000"/>
              <a:lumOff val="80000"/>
            </a:schemeClr>
          </a:soli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Oval 14"/>
          <p:cNvSpPr/>
          <p:nvPr/>
        </p:nvSpPr>
        <p:spPr>
          <a:xfrm>
            <a:off x="5694061" y="5459778"/>
            <a:ext cx="1158405" cy="612973"/>
          </a:xfrm>
          <a:prstGeom prst="ellipse">
            <a:avLst/>
          </a:prstGeom>
          <a:solidFill>
            <a:srgbClr val="FFCC66"/>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2">
                    <a:lumMod val="10000"/>
                  </a:schemeClr>
                </a:solidFill>
                <a:latin typeface="Amazon Ember" panose="020B0603020204020204" pitchFamily="34" charset="0"/>
                <a:ea typeface="Amazon Ember" panose="020B0603020204020204" pitchFamily="34" charset="0"/>
                <a:cs typeface="Amazon Ember" panose="020B0603020204020204" pitchFamily="34" charset="0"/>
              </a:rPr>
              <a:t>AWS</a:t>
            </a:r>
          </a:p>
          <a:p>
            <a:pPr algn="ctr"/>
            <a:r>
              <a:rPr lang="en-US" sz="1200" dirty="0">
                <a:solidFill>
                  <a:schemeClr val="bg2">
                    <a:lumMod val="10000"/>
                  </a:schemeClr>
                </a:solidFill>
                <a:latin typeface="Amazon Ember" panose="020B0603020204020204" pitchFamily="34" charset="0"/>
                <a:ea typeface="Amazon Ember" panose="020B0603020204020204" pitchFamily="34" charset="0"/>
                <a:cs typeface="Amazon Ember" panose="020B0603020204020204" pitchFamily="34" charset="0"/>
              </a:rPr>
              <a:t>Account</a:t>
            </a:r>
          </a:p>
        </p:txBody>
      </p:sp>
      <p:sp>
        <p:nvSpPr>
          <p:cNvPr id="16" name="Oval 15"/>
          <p:cNvSpPr/>
          <p:nvPr/>
        </p:nvSpPr>
        <p:spPr>
          <a:xfrm>
            <a:off x="3665003" y="5448840"/>
            <a:ext cx="1158405" cy="612973"/>
          </a:xfrm>
          <a:prstGeom prst="ellipse">
            <a:avLst/>
          </a:prstGeom>
          <a:solidFill>
            <a:srgbClr val="FFCC66"/>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2">
                    <a:lumMod val="10000"/>
                  </a:schemeClr>
                </a:solidFill>
                <a:latin typeface="Amazon Ember" panose="020B0603020204020204" pitchFamily="34" charset="0"/>
                <a:ea typeface="Amazon Ember" panose="020B0603020204020204" pitchFamily="34" charset="0"/>
                <a:cs typeface="Amazon Ember" panose="020B0603020204020204" pitchFamily="34" charset="0"/>
              </a:rPr>
              <a:t>AWS</a:t>
            </a:r>
          </a:p>
          <a:p>
            <a:pPr algn="ctr"/>
            <a:r>
              <a:rPr lang="en-US" sz="1200" dirty="0">
                <a:solidFill>
                  <a:schemeClr val="bg2">
                    <a:lumMod val="10000"/>
                  </a:schemeClr>
                </a:solidFill>
                <a:latin typeface="Amazon Ember" panose="020B0603020204020204" pitchFamily="34" charset="0"/>
                <a:ea typeface="Amazon Ember" panose="020B0603020204020204" pitchFamily="34" charset="0"/>
                <a:cs typeface="Amazon Ember" panose="020B0603020204020204" pitchFamily="34" charset="0"/>
              </a:rPr>
              <a:t>Account</a:t>
            </a:r>
          </a:p>
        </p:txBody>
      </p:sp>
      <p:sp>
        <p:nvSpPr>
          <p:cNvPr id="17" name="Oval 16"/>
          <p:cNvSpPr/>
          <p:nvPr/>
        </p:nvSpPr>
        <p:spPr>
          <a:xfrm>
            <a:off x="7723120" y="5459778"/>
            <a:ext cx="1158405" cy="612973"/>
          </a:xfrm>
          <a:prstGeom prst="ellipse">
            <a:avLst/>
          </a:prstGeom>
          <a:solidFill>
            <a:srgbClr val="FFCC66"/>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2">
                    <a:lumMod val="10000"/>
                  </a:schemeClr>
                </a:solidFill>
                <a:latin typeface="Amazon Ember" panose="020B0603020204020204" pitchFamily="34" charset="0"/>
                <a:ea typeface="Amazon Ember" panose="020B0603020204020204" pitchFamily="34" charset="0"/>
                <a:cs typeface="Amazon Ember" panose="020B0603020204020204" pitchFamily="34" charset="0"/>
              </a:rPr>
              <a:t>AWS</a:t>
            </a:r>
          </a:p>
          <a:p>
            <a:pPr algn="ctr"/>
            <a:r>
              <a:rPr lang="en-US" sz="1200" dirty="0">
                <a:solidFill>
                  <a:schemeClr val="bg2">
                    <a:lumMod val="10000"/>
                  </a:schemeClr>
                </a:solidFill>
                <a:latin typeface="Amazon Ember" panose="020B0603020204020204" pitchFamily="34" charset="0"/>
                <a:ea typeface="Amazon Ember" panose="020B0603020204020204" pitchFamily="34" charset="0"/>
                <a:cs typeface="Amazon Ember" panose="020B0603020204020204" pitchFamily="34" charset="0"/>
              </a:rPr>
              <a:t>Account</a:t>
            </a:r>
          </a:p>
        </p:txBody>
      </p:sp>
      <p:grpSp>
        <p:nvGrpSpPr>
          <p:cNvPr id="25" name="Group 24"/>
          <p:cNvGrpSpPr/>
          <p:nvPr/>
        </p:nvGrpSpPr>
        <p:grpSpPr>
          <a:xfrm>
            <a:off x="5288347" y="1569108"/>
            <a:ext cx="1149029" cy="508731"/>
            <a:chOff x="5659018" y="1033587"/>
            <a:chExt cx="861772" cy="381548"/>
          </a:xfrm>
        </p:grpSpPr>
        <p:sp>
          <p:nvSpPr>
            <p:cNvPr id="23" name="Flowchart: Decision 22"/>
            <p:cNvSpPr/>
            <p:nvPr/>
          </p:nvSpPr>
          <p:spPr>
            <a:xfrm>
              <a:off x="5659018" y="1033587"/>
              <a:ext cx="861772" cy="381548"/>
            </a:xfrm>
            <a:prstGeom prst="flowChartDecision">
              <a:avLst/>
            </a:prstGeom>
            <a:solidFill>
              <a:srgbClr val="00FFCC"/>
            </a:solidFill>
            <a:ln w="19050">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67" dirty="0">
                <a:solidFill>
                  <a:schemeClr val="bg2">
                    <a:lumMod val="1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 name="TextBox 23"/>
            <p:cNvSpPr txBox="1"/>
            <p:nvPr/>
          </p:nvSpPr>
          <p:spPr>
            <a:xfrm>
              <a:off x="5808416" y="1092510"/>
              <a:ext cx="514805" cy="238575"/>
            </a:xfrm>
            <a:prstGeom prst="rect">
              <a:avLst/>
            </a:prstGeom>
            <a:noFill/>
          </p:spPr>
          <p:txBody>
            <a:bodyPr wrap="none" rtlCol="0">
              <a:spAutoFit/>
            </a:bodyPr>
            <a:lstStyle/>
            <a:p>
              <a:r>
                <a:rPr lang="en-US" sz="1467" dirty="0">
                  <a:latin typeface="Amazon Ember" panose="020B0603020204020204" pitchFamily="34" charset="0"/>
                  <a:ea typeface="Amazon Ember" panose="020B0603020204020204" pitchFamily="34" charset="0"/>
                  <a:cs typeface="Amazon Ember" panose="020B0603020204020204" pitchFamily="34" charset="0"/>
                </a:rPr>
                <a:t>Policy</a:t>
              </a:r>
            </a:p>
          </p:txBody>
        </p:sp>
      </p:grpSp>
      <p:grpSp>
        <p:nvGrpSpPr>
          <p:cNvPr id="26" name="Group 25"/>
          <p:cNvGrpSpPr/>
          <p:nvPr/>
        </p:nvGrpSpPr>
        <p:grpSpPr>
          <a:xfrm>
            <a:off x="6556315" y="1579501"/>
            <a:ext cx="1149029" cy="508731"/>
            <a:chOff x="5659018" y="1033587"/>
            <a:chExt cx="861772" cy="381548"/>
          </a:xfrm>
        </p:grpSpPr>
        <p:sp>
          <p:nvSpPr>
            <p:cNvPr id="27" name="Flowchart: Decision 26"/>
            <p:cNvSpPr/>
            <p:nvPr/>
          </p:nvSpPr>
          <p:spPr>
            <a:xfrm>
              <a:off x="5659018" y="1033587"/>
              <a:ext cx="861772" cy="381548"/>
            </a:xfrm>
            <a:prstGeom prst="flowChartDecision">
              <a:avLst/>
            </a:prstGeom>
            <a:solidFill>
              <a:srgbClr val="00FFCC"/>
            </a:solidFill>
            <a:ln w="19050">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67" dirty="0">
                <a:solidFill>
                  <a:schemeClr val="bg2">
                    <a:lumMod val="1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8" name="TextBox 27"/>
            <p:cNvSpPr txBox="1"/>
            <p:nvPr/>
          </p:nvSpPr>
          <p:spPr>
            <a:xfrm>
              <a:off x="5808416" y="1092510"/>
              <a:ext cx="514805" cy="238575"/>
            </a:xfrm>
            <a:prstGeom prst="rect">
              <a:avLst/>
            </a:prstGeom>
            <a:noFill/>
          </p:spPr>
          <p:txBody>
            <a:bodyPr wrap="none" rtlCol="0">
              <a:spAutoFit/>
            </a:bodyPr>
            <a:lstStyle/>
            <a:p>
              <a:r>
                <a:rPr lang="en-US" sz="1467" dirty="0">
                  <a:latin typeface="Amazon Ember" panose="020B0603020204020204" pitchFamily="34" charset="0"/>
                  <a:ea typeface="Amazon Ember" panose="020B0603020204020204" pitchFamily="34" charset="0"/>
                  <a:cs typeface="Amazon Ember" panose="020B0603020204020204" pitchFamily="34" charset="0"/>
                </a:rPr>
                <a:t>Policy</a:t>
              </a:r>
            </a:p>
          </p:txBody>
        </p:sp>
      </p:grpSp>
      <p:grpSp>
        <p:nvGrpSpPr>
          <p:cNvPr id="29" name="Group 28"/>
          <p:cNvGrpSpPr/>
          <p:nvPr/>
        </p:nvGrpSpPr>
        <p:grpSpPr>
          <a:xfrm>
            <a:off x="7824283" y="1567352"/>
            <a:ext cx="1149029" cy="508731"/>
            <a:chOff x="5659018" y="1033587"/>
            <a:chExt cx="861772" cy="381548"/>
          </a:xfrm>
        </p:grpSpPr>
        <p:sp>
          <p:nvSpPr>
            <p:cNvPr id="30" name="Flowchart: Decision 29"/>
            <p:cNvSpPr/>
            <p:nvPr/>
          </p:nvSpPr>
          <p:spPr>
            <a:xfrm>
              <a:off x="5659018" y="1033587"/>
              <a:ext cx="861772" cy="381548"/>
            </a:xfrm>
            <a:prstGeom prst="flowChartDecision">
              <a:avLst/>
            </a:prstGeom>
            <a:solidFill>
              <a:srgbClr val="00FFCC"/>
            </a:solidFill>
            <a:ln w="19050">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67" dirty="0">
                <a:solidFill>
                  <a:schemeClr val="bg2">
                    <a:lumMod val="1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TextBox 30"/>
            <p:cNvSpPr txBox="1"/>
            <p:nvPr/>
          </p:nvSpPr>
          <p:spPr>
            <a:xfrm>
              <a:off x="5808416" y="1092510"/>
              <a:ext cx="514805" cy="238575"/>
            </a:xfrm>
            <a:prstGeom prst="rect">
              <a:avLst/>
            </a:prstGeom>
            <a:noFill/>
          </p:spPr>
          <p:txBody>
            <a:bodyPr wrap="none" rtlCol="0">
              <a:spAutoFit/>
            </a:bodyPr>
            <a:lstStyle/>
            <a:p>
              <a:r>
                <a:rPr lang="en-US" sz="1467" dirty="0">
                  <a:latin typeface="Amazon Ember" panose="020B0603020204020204" pitchFamily="34" charset="0"/>
                  <a:ea typeface="Amazon Ember" panose="020B0603020204020204" pitchFamily="34" charset="0"/>
                  <a:cs typeface="Amazon Ember" panose="020B0603020204020204" pitchFamily="34" charset="0"/>
                </a:rPr>
                <a:t>Policy</a:t>
              </a:r>
            </a:p>
          </p:txBody>
        </p:sp>
      </p:grpSp>
      <p:cxnSp>
        <p:nvCxnSpPr>
          <p:cNvPr id="33" name="Straight Connector 32"/>
          <p:cNvCxnSpPr>
            <a:stCxn id="12" idx="2"/>
            <a:endCxn id="11" idx="0"/>
          </p:cNvCxnSpPr>
          <p:nvPr/>
        </p:nvCxnSpPr>
        <p:spPr>
          <a:xfrm flipH="1">
            <a:off x="1814508" y="2117329"/>
            <a:ext cx="2085139" cy="809999"/>
          </a:xfrm>
          <a:prstGeom prst="line">
            <a:avLst/>
          </a:prstGeom>
          <a:ln w="28575">
            <a:solidFill>
              <a:schemeClr val="bg2">
                <a:lumMod val="10000"/>
              </a:schemeClr>
            </a:solidFill>
          </a:ln>
        </p:spPr>
        <p:style>
          <a:lnRef idx="2">
            <a:schemeClr val="dk1"/>
          </a:lnRef>
          <a:fillRef idx="0">
            <a:schemeClr val="dk1"/>
          </a:fillRef>
          <a:effectRef idx="1">
            <a:schemeClr val="dk1"/>
          </a:effectRef>
          <a:fontRef idx="minor">
            <a:schemeClr val="tx1"/>
          </a:fontRef>
        </p:style>
      </p:cxnSp>
      <p:cxnSp>
        <p:nvCxnSpPr>
          <p:cNvPr id="34" name="Straight Connector 33"/>
          <p:cNvCxnSpPr>
            <a:stCxn id="12" idx="2"/>
            <a:endCxn id="14" idx="0"/>
          </p:cNvCxnSpPr>
          <p:nvPr/>
        </p:nvCxnSpPr>
        <p:spPr>
          <a:xfrm>
            <a:off x="3899646" y="2117329"/>
            <a:ext cx="2299520" cy="762777"/>
          </a:xfrm>
          <a:prstGeom prst="line">
            <a:avLst/>
          </a:prstGeom>
          <a:ln w="28575">
            <a:solidFill>
              <a:schemeClr val="bg2">
                <a:lumMod val="10000"/>
              </a:schemeClr>
            </a:solidFill>
          </a:ln>
        </p:spPr>
        <p:style>
          <a:lnRef idx="2">
            <a:schemeClr val="dk1"/>
          </a:lnRef>
          <a:fillRef idx="0">
            <a:schemeClr val="dk1"/>
          </a:fillRef>
          <a:effectRef idx="1">
            <a:schemeClr val="dk1"/>
          </a:effectRef>
          <a:fontRef idx="minor">
            <a:schemeClr val="tx1"/>
          </a:fontRef>
        </p:style>
      </p:cxnSp>
      <p:sp>
        <p:nvSpPr>
          <p:cNvPr id="12" name="Rectangle 11"/>
          <p:cNvSpPr/>
          <p:nvPr/>
        </p:nvSpPr>
        <p:spPr>
          <a:xfrm>
            <a:off x="2948367" y="1580880"/>
            <a:ext cx="1902559" cy="536448"/>
          </a:xfrm>
          <a:prstGeom prst="rect">
            <a:avLst/>
          </a:prstGeom>
          <a:solidFill>
            <a:srgbClr val="FFFF66"/>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2">
                    <a:lumMod val="10000"/>
                  </a:schemeClr>
                </a:solidFill>
                <a:latin typeface="Amazon Ember" panose="020B0603020204020204" pitchFamily="34" charset="0"/>
                <a:ea typeface="Amazon Ember" panose="020B0603020204020204" pitchFamily="34" charset="0"/>
                <a:cs typeface="Amazon Ember" panose="020B0603020204020204" pitchFamily="34" charset="0"/>
              </a:rPr>
              <a:t>Root</a:t>
            </a:r>
          </a:p>
        </p:txBody>
      </p:sp>
      <p:cxnSp>
        <p:nvCxnSpPr>
          <p:cNvPr id="38" name="Straight Connector 37"/>
          <p:cNvCxnSpPr>
            <a:stCxn id="11" idx="2"/>
            <a:endCxn id="6" idx="7"/>
          </p:cNvCxnSpPr>
          <p:nvPr/>
        </p:nvCxnSpPr>
        <p:spPr>
          <a:xfrm>
            <a:off x="1814508" y="3415007"/>
            <a:ext cx="1232518" cy="312169"/>
          </a:xfrm>
          <a:prstGeom prst="line">
            <a:avLst/>
          </a:prstGeom>
          <a:ln w="28575">
            <a:solidFill>
              <a:schemeClr val="bg2">
                <a:lumMod val="10000"/>
              </a:schemeClr>
            </a:solidFill>
          </a:ln>
        </p:spPr>
        <p:style>
          <a:lnRef idx="2">
            <a:schemeClr val="dk1"/>
          </a:lnRef>
          <a:fillRef idx="0">
            <a:schemeClr val="dk1"/>
          </a:fillRef>
          <a:effectRef idx="1">
            <a:schemeClr val="dk1"/>
          </a:effectRef>
          <a:fontRef idx="minor">
            <a:schemeClr val="tx1"/>
          </a:fontRef>
        </p:style>
      </p:cxnSp>
      <p:sp>
        <p:nvSpPr>
          <p:cNvPr id="6" name="Oval 5"/>
          <p:cNvSpPr/>
          <p:nvPr/>
        </p:nvSpPr>
        <p:spPr>
          <a:xfrm>
            <a:off x="2058265" y="3637408"/>
            <a:ext cx="1158405" cy="612973"/>
          </a:xfrm>
          <a:prstGeom prst="ellipse">
            <a:avLst/>
          </a:prstGeom>
          <a:solidFill>
            <a:srgbClr val="FFCC66"/>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2">
                    <a:lumMod val="10000"/>
                  </a:schemeClr>
                </a:solidFill>
                <a:latin typeface="Amazon Ember" panose="020B0603020204020204" pitchFamily="34" charset="0"/>
                <a:ea typeface="Amazon Ember" panose="020B0603020204020204" pitchFamily="34" charset="0"/>
                <a:cs typeface="Amazon Ember" panose="020B0603020204020204" pitchFamily="34" charset="0"/>
              </a:rPr>
              <a:t>AWS</a:t>
            </a:r>
          </a:p>
          <a:p>
            <a:pPr algn="ctr"/>
            <a:r>
              <a:rPr lang="en-US" sz="1200" dirty="0">
                <a:solidFill>
                  <a:schemeClr val="bg2">
                    <a:lumMod val="10000"/>
                  </a:schemeClr>
                </a:solidFill>
                <a:latin typeface="Amazon Ember" panose="020B0603020204020204" pitchFamily="34" charset="0"/>
                <a:ea typeface="Amazon Ember" panose="020B0603020204020204" pitchFamily="34" charset="0"/>
                <a:cs typeface="Amazon Ember" panose="020B0603020204020204" pitchFamily="34" charset="0"/>
              </a:rPr>
              <a:t>Account</a:t>
            </a:r>
          </a:p>
        </p:txBody>
      </p:sp>
      <p:cxnSp>
        <p:nvCxnSpPr>
          <p:cNvPr id="42" name="Straight Connector 41"/>
          <p:cNvCxnSpPr>
            <a:stCxn id="11" idx="2"/>
            <a:endCxn id="8" idx="0"/>
          </p:cNvCxnSpPr>
          <p:nvPr/>
        </p:nvCxnSpPr>
        <p:spPr>
          <a:xfrm flipH="1">
            <a:off x="1252223" y="3415007"/>
            <a:ext cx="562285" cy="864757"/>
          </a:xfrm>
          <a:prstGeom prst="line">
            <a:avLst/>
          </a:prstGeom>
          <a:ln w="28575">
            <a:solidFill>
              <a:schemeClr val="bg2">
                <a:lumMod val="10000"/>
              </a:schemeClr>
            </a:solidFill>
          </a:ln>
        </p:spPr>
        <p:style>
          <a:lnRef idx="2">
            <a:schemeClr val="dk1"/>
          </a:lnRef>
          <a:fillRef idx="0">
            <a:schemeClr val="dk1"/>
          </a:fillRef>
          <a:effectRef idx="1">
            <a:schemeClr val="dk1"/>
          </a:effectRef>
          <a:fontRef idx="minor">
            <a:schemeClr val="tx1"/>
          </a:fontRef>
        </p:style>
      </p:cxnSp>
      <p:cxnSp>
        <p:nvCxnSpPr>
          <p:cNvPr id="45" name="Straight Connector 44"/>
          <p:cNvCxnSpPr>
            <a:stCxn id="8" idx="2"/>
            <a:endCxn id="10" idx="0"/>
          </p:cNvCxnSpPr>
          <p:nvPr/>
        </p:nvCxnSpPr>
        <p:spPr>
          <a:xfrm flipH="1">
            <a:off x="1036200" y="4767444"/>
            <a:ext cx="216022" cy="447066"/>
          </a:xfrm>
          <a:prstGeom prst="line">
            <a:avLst/>
          </a:prstGeom>
          <a:ln w="28575">
            <a:solidFill>
              <a:schemeClr val="bg2">
                <a:lumMod val="10000"/>
              </a:schemeClr>
            </a:solidFill>
          </a:ln>
        </p:spPr>
        <p:style>
          <a:lnRef idx="2">
            <a:schemeClr val="dk1"/>
          </a:lnRef>
          <a:fillRef idx="0">
            <a:schemeClr val="dk1"/>
          </a:fillRef>
          <a:effectRef idx="1">
            <a:schemeClr val="dk1"/>
          </a:effectRef>
          <a:fontRef idx="minor">
            <a:schemeClr val="tx1"/>
          </a:fontRef>
        </p:style>
      </p:cxnSp>
      <p:cxnSp>
        <p:nvCxnSpPr>
          <p:cNvPr id="52" name="Straight Connector 51"/>
          <p:cNvCxnSpPr>
            <a:stCxn id="8" idx="2"/>
            <a:endCxn id="7" idx="0"/>
          </p:cNvCxnSpPr>
          <p:nvPr/>
        </p:nvCxnSpPr>
        <p:spPr>
          <a:xfrm>
            <a:off x="1252222" y="4767444"/>
            <a:ext cx="1053421" cy="438647"/>
          </a:xfrm>
          <a:prstGeom prst="line">
            <a:avLst/>
          </a:prstGeom>
          <a:ln w="28575">
            <a:solidFill>
              <a:schemeClr val="bg2">
                <a:lumMod val="10000"/>
              </a:schemeClr>
            </a:solidFill>
          </a:ln>
        </p:spPr>
        <p:style>
          <a:lnRef idx="2">
            <a:schemeClr val="dk1"/>
          </a:lnRef>
          <a:fillRef idx="0">
            <a:schemeClr val="dk1"/>
          </a:fillRef>
          <a:effectRef idx="1">
            <a:schemeClr val="dk1"/>
          </a:effectRef>
          <a:fontRef idx="minor">
            <a:schemeClr val="tx1"/>
          </a:fontRef>
        </p:style>
      </p:cxnSp>
      <p:sp>
        <p:nvSpPr>
          <p:cNvPr id="7" name="Oval 6"/>
          <p:cNvSpPr/>
          <p:nvPr/>
        </p:nvSpPr>
        <p:spPr>
          <a:xfrm>
            <a:off x="1726440" y="5206091"/>
            <a:ext cx="1158405" cy="612973"/>
          </a:xfrm>
          <a:prstGeom prst="ellipse">
            <a:avLst/>
          </a:prstGeom>
          <a:solidFill>
            <a:srgbClr val="FFCC66"/>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2">
                    <a:lumMod val="10000"/>
                  </a:schemeClr>
                </a:solidFill>
                <a:latin typeface="Amazon Ember" panose="020B0603020204020204" pitchFamily="34" charset="0"/>
                <a:ea typeface="Amazon Ember" panose="020B0603020204020204" pitchFamily="34" charset="0"/>
                <a:cs typeface="Amazon Ember" panose="020B0603020204020204" pitchFamily="34" charset="0"/>
              </a:rPr>
              <a:t>AWS</a:t>
            </a:r>
          </a:p>
          <a:p>
            <a:pPr algn="ctr"/>
            <a:r>
              <a:rPr lang="en-US" sz="1200" dirty="0">
                <a:solidFill>
                  <a:schemeClr val="bg2">
                    <a:lumMod val="10000"/>
                  </a:schemeClr>
                </a:solidFill>
                <a:latin typeface="Amazon Ember" panose="020B0603020204020204" pitchFamily="34" charset="0"/>
                <a:ea typeface="Amazon Ember" panose="020B0603020204020204" pitchFamily="34" charset="0"/>
                <a:cs typeface="Amazon Ember" panose="020B0603020204020204" pitchFamily="34" charset="0"/>
              </a:rPr>
              <a:t>Account</a:t>
            </a:r>
          </a:p>
        </p:txBody>
      </p:sp>
      <p:sp>
        <p:nvSpPr>
          <p:cNvPr id="10" name="Oval 9"/>
          <p:cNvSpPr/>
          <p:nvPr/>
        </p:nvSpPr>
        <p:spPr>
          <a:xfrm>
            <a:off x="456997" y="5214510"/>
            <a:ext cx="1158405" cy="612973"/>
          </a:xfrm>
          <a:prstGeom prst="ellipse">
            <a:avLst/>
          </a:prstGeom>
          <a:solidFill>
            <a:srgbClr val="FFCC66"/>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2">
                    <a:lumMod val="10000"/>
                  </a:schemeClr>
                </a:solidFill>
                <a:latin typeface="Amazon Ember" panose="020B0603020204020204" pitchFamily="34" charset="0"/>
                <a:ea typeface="Amazon Ember" panose="020B0603020204020204" pitchFamily="34" charset="0"/>
                <a:cs typeface="Amazon Ember" panose="020B0603020204020204" pitchFamily="34" charset="0"/>
              </a:rPr>
              <a:t>AWS</a:t>
            </a:r>
          </a:p>
          <a:p>
            <a:pPr algn="ctr"/>
            <a:r>
              <a:rPr lang="en-US" sz="1200" dirty="0">
                <a:solidFill>
                  <a:schemeClr val="bg2">
                    <a:lumMod val="10000"/>
                  </a:schemeClr>
                </a:solidFill>
                <a:latin typeface="Amazon Ember" panose="020B0603020204020204" pitchFamily="34" charset="0"/>
                <a:ea typeface="Amazon Ember" panose="020B0603020204020204" pitchFamily="34" charset="0"/>
                <a:cs typeface="Amazon Ember" panose="020B0603020204020204" pitchFamily="34" charset="0"/>
              </a:rPr>
              <a:t>Account</a:t>
            </a:r>
          </a:p>
        </p:txBody>
      </p:sp>
      <p:sp>
        <p:nvSpPr>
          <p:cNvPr id="8" name="Rounded Rectangle 7"/>
          <p:cNvSpPr/>
          <p:nvPr/>
        </p:nvSpPr>
        <p:spPr>
          <a:xfrm>
            <a:off x="429262" y="4279764"/>
            <a:ext cx="1645920" cy="487680"/>
          </a:xfrm>
          <a:prstGeom prst="roundRect">
            <a:avLst/>
          </a:prstGeom>
          <a:solidFill>
            <a:schemeClr val="accent5">
              <a:lumMod val="20000"/>
              <a:lumOff val="8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dirty="0">
                <a:solidFill>
                  <a:schemeClr val="bg2">
                    <a:lumMod val="10000"/>
                  </a:schemeClr>
                </a:solidFill>
                <a:latin typeface="Amazon Ember" panose="020B0603020204020204" pitchFamily="34" charset="0"/>
                <a:ea typeface="Amazon Ember" panose="020B0603020204020204" pitchFamily="34" charset="0"/>
                <a:cs typeface="Amazon Ember" panose="020B0603020204020204" pitchFamily="34" charset="0"/>
              </a:rPr>
              <a:t>OU</a:t>
            </a:r>
          </a:p>
        </p:txBody>
      </p:sp>
      <p:cxnSp>
        <p:nvCxnSpPr>
          <p:cNvPr id="55" name="Straight Connector 54"/>
          <p:cNvCxnSpPr>
            <a:stCxn id="14" idx="2"/>
            <a:endCxn id="20" idx="0"/>
          </p:cNvCxnSpPr>
          <p:nvPr/>
        </p:nvCxnSpPr>
        <p:spPr>
          <a:xfrm>
            <a:off x="6199167" y="3367786"/>
            <a:ext cx="653300" cy="816609"/>
          </a:xfrm>
          <a:prstGeom prst="line">
            <a:avLst/>
          </a:prstGeom>
          <a:ln w="28575">
            <a:solidFill>
              <a:schemeClr val="bg2">
                <a:lumMod val="10000"/>
              </a:schemeClr>
            </a:solidFill>
          </a:ln>
        </p:spPr>
        <p:style>
          <a:lnRef idx="2">
            <a:schemeClr val="dk1"/>
          </a:lnRef>
          <a:fillRef idx="0">
            <a:schemeClr val="dk1"/>
          </a:fillRef>
          <a:effectRef idx="1">
            <a:schemeClr val="dk1"/>
          </a:effectRef>
          <a:fontRef idx="minor">
            <a:schemeClr val="tx1"/>
          </a:fontRef>
        </p:style>
      </p:cxnSp>
      <p:cxnSp>
        <p:nvCxnSpPr>
          <p:cNvPr id="56" name="Straight Connector 55"/>
          <p:cNvCxnSpPr>
            <a:stCxn id="14" idx="2"/>
            <a:endCxn id="19" idx="6"/>
          </p:cNvCxnSpPr>
          <p:nvPr/>
        </p:nvCxnSpPr>
        <p:spPr>
          <a:xfrm flipH="1">
            <a:off x="4313443" y="3367785"/>
            <a:ext cx="1885724" cy="1266027"/>
          </a:xfrm>
          <a:prstGeom prst="line">
            <a:avLst/>
          </a:prstGeom>
          <a:ln w="28575">
            <a:solidFill>
              <a:schemeClr val="bg2">
                <a:lumMod val="10000"/>
              </a:schemeClr>
            </a:solidFill>
          </a:ln>
        </p:spPr>
        <p:style>
          <a:lnRef idx="2">
            <a:schemeClr val="dk1"/>
          </a:lnRef>
          <a:fillRef idx="0">
            <a:schemeClr val="dk1"/>
          </a:fillRef>
          <a:effectRef idx="1">
            <a:schemeClr val="dk1"/>
          </a:effectRef>
          <a:fontRef idx="minor">
            <a:schemeClr val="tx1"/>
          </a:fontRef>
        </p:style>
      </p:cxnSp>
      <p:sp>
        <p:nvSpPr>
          <p:cNvPr id="19" name="Oval 18"/>
          <p:cNvSpPr/>
          <p:nvPr/>
        </p:nvSpPr>
        <p:spPr>
          <a:xfrm>
            <a:off x="3155037" y="4327326"/>
            <a:ext cx="1158405" cy="612973"/>
          </a:xfrm>
          <a:prstGeom prst="ellipse">
            <a:avLst/>
          </a:prstGeom>
          <a:solidFill>
            <a:srgbClr val="FFCC66"/>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2">
                    <a:lumMod val="10000"/>
                  </a:schemeClr>
                </a:solidFill>
                <a:latin typeface="Amazon Ember" panose="020B0603020204020204" pitchFamily="34" charset="0"/>
                <a:ea typeface="Amazon Ember" panose="020B0603020204020204" pitchFamily="34" charset="0"/>
                <a:cs typeface="Amazon Ember" panose="020B0603020204020204" pitchFamily="34" charset="0"/>
              </a:rPr>
              <a:t>AWS</a:t>
            </a:r>
          </a:p>
          <a:p>
            <a:pPr algn="ctr"/>
            <a:r>
              <a:rPr lang="en-US" sz="1200" dirty="0">
                <a:solidFill>
                  <a:schemeClr val="bg2">
                    <a:lumMod val="10000"/>
                  </a:schemeClr>
                </a:solidFill>
                <a:latin typeface="Amazon Ember" panose="020B0603020204020204" pitchFamily="34" charset="0"/>
                <a:ea typeface="Amazon Ember" panose="020B0603020204020204" pitchFamily="34" charset="0"/>
                <a:cs typeface="Amazon Ember" panose="020B0603020204020204" pitchFamily="34" charset="0"/>
              </a:rPr>
              <a:t>Account</a:t>
            </a:r>
          </a:p>
        </p:txBody>
      </p:sp>
      <p:cxnSp>
        <p:nvCxnSpPr>
          <p:cNvPr id="63" name="Straight Connector 62"/>
          <p:cNvCxnSpPr>
            <a:stCxn id="20" idx="2"/>
            <a:endCxn id="16" idx="7"/>
          </p:cNvCxnSpPr>
          <p:nvPr/>
        </p:nvCxnSpPr>
        <p:spPr>
          <a:xfrm flipH="1">
            <a:off x="4653764" y="4672075"/>
            <a:ext cx="2198703" cy="866533"/>
          </a:xfrm>
          <a:prstGeom prst="line">
            <a:avLst/>
          </a:prstGeom>
          <a:ln w="28575">
            <a:solidFill>
              <a:schemeClr val="bg2">
                <a:lumMod val="10000"/>
              </a:schemeClr>
            </a:solidFill>
          </a:ln>
        </p:spPr>
        <p:style>
          <a:lnRef idx="2">
            <a:schemeClr val="dk1"/>
          </a:lnRef>
          <a:fillRef idx="0">
            <a:schemeClr val="dk1"/>
          </a:fillRef>
          <a:effectRef idx="1">
            <a:schemeClr val="dk1"/>
          </a:effectRef>
          <a:fontRef idx="minor">
            <a:schemeClr val="tx1"/>
          </a:fontRef>
        </p:style>
      </p:cxnSp>
      <p:cxnSp>
        <p:nvCxnSpPr>
          <p:cNvPr id="64" name="Straight Connector 63"/>
          <p:cNvCxnSpPr>
            <a:stCxn id="20" idx="2"/>
            <a:endCxn id="17" idx="1"/>
          </p:cNvCxnSpPr>
          <p:nvPr/>
        </p:nvCxnSpPr>
        <p:spPr>
          <a:xfrm>
            <a:off x="6852467" y="4672075"/>
            <a:ext cx="1040297" cy="877471"/>
          </a:xfrm>
          <a:prstGeom prst="line">
            <a:avLst/>
          </a:prstGeom>
          <a:ln w="28575">
            <a:solidFill>
              <a:schemeClr val="bg2">
                <a:lumMod val="10000"/>
              </a:schemeClr>
            </a:solidFill>
          </a:ln>
        </p:spPr>
        <p:style>
          <a:lnRef idx="2">
            <a:schemeClr val="dk1"/>
          </a:lnRef>
          <a:fillRef idx="0">
            <a:schemeClr val="dk1"/>
          </a:fillRef>
          <a:effectRef idx="1">
            <a:schemeClr val="dk1"/>
          </a:effectRef>
          <a:fontRef idx="minor">
            <a:schemeClr val="tx1"/>
          </a:fontRef>
        </p:style>
      </p:cxnSp>
      <p:sp>
        <p:nvSpPr>
          <p:cNvPr id="20" name="Rounded Rectangle 19"/>
          <p:cNvSpPr/>
          <p:nvPr/>
        </p:nvSpPr>
        <p:spPr>
          <a:xfrm>
            <a:off x="6029506" y="4184395"/>
            <a:ext cx="1645920" cy="487680"/>
          </a:xfrm>
          <a:prstGeom prst="roundRect">
            <a:avLst/>
          </a:prstGeom>
          <a:solidFill>
            <a:schemeClr val="accent5">
              <a:lumMod val="20000"/>
              <a:lumOff val="8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dirty="0">
                <a:solidFill>
                  <a:schemeClr val="bg2">
                    <a:lumMod val="10000"/>
                  </a:schemeClr>
                </a:solidFill>
                <a:latin typeface="Amazon Ember" panose="020B0603020204020204" pitchFamily="34" charset="0"/>
                <a:ea typeface="Amazon Ember" panose="020B0603020204020204" pitchFamily="34" charset="0"/>
                <a:cs typeface="Amazon Ember" panose="020B0603020204020204" pitchFamily="34" charset="0"/>
              </a:rPr>
              <a:t>OU</a:t>
            </a:r>
          </a:p>
        </p:txBody>
      </p:sp>
      <p:cxnSp>
        <p:nvCxnSpPr>
          <p:cNvPr id="69" name="Straight Connector 68"/>
          <p:cNvCxnSpPr>
            <a:stCxn id="20" idx="2"/>
            <a:endCxn id="15" idx="0"/>
          </p:cNvCxnSpPr>
          <p:nvPr/>
        </p:nvCxnSpPr>
        <p:spPr>
          <a:xfrm flipH="1">
            <a:off x="6273264" y="4672075"/>
            <a:ext cx="579203" cy="787703"/>
          </a:xfrm>
          <a:prstGeom prst="line">
            <a:avLst/>
          </a:prstGeom>
          <a:ln w="28575">
            <a:solidFill>
              <a:schemeClr val="bg2">
                <a:lumMod val="10000"/>
              </a:schemeClr>
            </a:solidFill>
          </a:ln>
        </p:spPr>
        <p:style>
          <a:lnRef idx="2">
            <a:schemeClr val="dk1"/>
          </a:lnRef>
          <a:fillRef idx="0">
            <a:schemeClr val="dk1"/>
          </a:fillRef>
          <a:effectRef idx="1">
            <a:schemeClr val="dk1"/>
          </a:effectRef>
          <a:fontRef idx="minor">
            <a:schemeClr val="tx1"/>
          </a:fontRef>
        </p:style>
      </p:cxnSp>
      <p:cxnSp>
        <p:nvCxnSpPr>
          <p:cNvPr id="76" name="Straight Connector 75"/>
          <p:cNvCxnSpPr>
            <a:stCxn id="23" idx="2"/>
            <a:endCxn id="11" idx="0"/>
          </p:cNvCxnSpPr>
          <p:nvPr/>
        </p:nvCxnSpPr>
        <p:spPr>
          <a:xfrm flipH="1">
            <a:off x="1814509" y="2077839"/>
            <a:ext cx="4048353" cy="849488"/>
          </a:xfrm>
          <a:prstGeom prst="line">
            <a:avLst/>
          </a:prstGeom>
          <a:ln w="28575">
            <a:solidFill>
              <a:srgbClr val="FF6600"/>
            </a:solidFill>
            <a:prstDash val="dash"/>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a:stCxn id="27" idx="2"/>
            <a:endCxn id="14" idx="0"/>
          </p:cNvCxnSpPr>
          <p:nvPr/>
        </p:nvCxnSpPr>
        <p:spPr>
          <a:xfrm flipH="1">
            <a:off x="6199167" y="2088233"/>
            <a:ext cx="931663" cy="791873"/>
          </a:xfrm>
          <a:prstGeom prst="line">
            <a:avLst/>
          </a:prstGeom>
          <a:ln w="28575">
            <a:solidFill>
              <a:srgbClr val="FF6600"/>
            </a:solidFill>
            <a:prstDash val="dash"/>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a:stCxn id="30" idx="2"/>
            <a:endCxn id="20" idx="0"/>
          </p:cNvCxnSpPr>
          <p:nvPr/>
        </p:nvCxnSpPr>
        <p:spPr>
          <a:xfrm flipH="1">
            <a:off x="6852466" y="2076083"/>
            <a:ext cx="1546331" cy="2108312"/>
          </a:xfrm>
          <a:prstGeom prst="line">
            <a:avLst/>
          </a:prstGeom>
          <a:ln w="28575">
            <a:solidFill>
              <a:srgbClr val="FF6600"/>
            </a:solidFill>
            <a:prstDash val="dash"/>
          </a:ln>
        </p:spPr>
        <p:style>
          <a:lnRef idx="2">
            <a:schemeClr val="accent1"/>
          </a:lnRef>
          <a:fillRef idx="0">
            <a:schemeClr val="accent1"/>
          </a:fillRef>
          <a:effectRef idx="1">
            <a:schemeClr val="accent1"/>
          </a:effectRef>
          <a:fontRef idx="minor">
            <a:schemeClr val="tx1"/>
          </a:fontRef>
        </p:style>
      </p:cxnSp>
      <p:sp>
        <p:nvSpPr>
          <p:cNvPr id="92" name="TextBox 91"/>
          <p:cNvSpPr txBox="1"/>
          <p:nvPr/>
        </p:nvSpPr>
        <p:spPr>
          <a:xfrm>
            <a:off x="358370" y="1566654"/>
            <a:ext cx="2204450" cy="502766"/>
          </a:xfrm>
          <a:prstGeom prst="rect">
            <a:avLst/>
          </a:prstGeom>
          <a:noFill/>
        </p:spPr>
        <p:txBody>
          <a:bodyPr wrap="none" rtlCol="0">
            <a:spAutoFit/>
          </a:bodyPr>
          <a:lstStyle/>
          <a:p>
            <a:r>
              <a:rPr lang="en-US" sz="2667" dirty="0">
                <a:latin typeface="Amazon Ember" panose="020B0603020204020204" pitchFamily="34" charset="0"/>
                <a:ea typeface="Amazon Ember" panose="020B0603020204020204" pitchFamily="34" charset="0"/>
                <a:cs typeface="Amazon Ember" panose="020B0603020204020204" pitchFamily="34" charset="0"/>
              </a:rPr>
              <a:t>Organization</a:t>
            </a:r>
          </a:p>
        </p:txBody>
      </p:sp>
      <p:cxnSp>
        <p:nvCxnSpPr>
          <p:cNvPr id="82" name="Straight Connector 81"/>
          <p:cNvCxnSpPr>
            <a:stCxn id="23" idx="2"/>
            <a:endCxn id="19" idx="0"/>
          </p:cNvCxnSpPr>
          <p:nvPr/>
        </p:nvCxnSpPr>
        <p:spPr>
          <a:xfrm flipH="1">
            <a:off x="3734240" y="2077839"/>
            <a:ext cx="2128621" cy="2249487"/>
          </a:xfrm>
          <a:prstGeom prst="line">
            <a:avLst/>
          </a:prstGeom>
          <a:ln w="28575">
            <a:solidFill>
              <a:srgbClr val="FF6600"/>
            </a:solidFill>
            <a:prstDash val="dash"/>
          </a:ln>
        </p:spPr>
        <p:style>
          <a:lnRef idx="2">
            <a:schemeClr val="accent1"/>
          </a:lnRef>
          <a:fillRef idx="0">
            <a:schemeClr val="accent1"/>
          </a:fillRef>
          <a:effectRef idx="1">
            <a:schemeClr val="accent1"/>
          </a:effectRef>
          <a:fontRef idx="minor">
            <a:schemeClr val="tx1"/>
          </a:fontRef>
        </p:style>
      </p:cxnSp>
      <p:sp>
        <p:nvSpPr>
          <p:cNvPr id="11" name="Rounded Rectangle 10"/>
          <p:cNvSpPr/>
          <p:nvPr/>
        </p:nvSpPr>
        <p:spPr>
          <a:xfrm>
            <a:off x="991548" y="2927327"/>
            <a:ext cx="1645920" cy="487680"/>
          </a:xfrm>
          <a:prstGeom prst="roundRect">
            <a:avLst/>
          </a:prstGeom>
          <a:solidFill>
            <a:schemeClr val="accent5">
              <a:lumMod val="20000"/>
              <a:lumOff val="8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dirty="0">
                <a:solidFill>
                  <a:schemeClr val="bg2">
                    <a:lumMod val="10000"/>
                  </a:schemeClr>
                </a:solidFill>
                <a:latin typeface="Amazon Ember" panose="020B0603020204020204" pitchFamily="34" charset="0"/>
                <a:ea typeface="Amazon Ember" panose="020B0603020204020204" pitchFamily="34" charset="0"/>
                <a:cs typeface="Amazon Ember" panose="020B0603020204020204" pitchFamily="34" charset="0"/>
              </a:rPr>
              <a:t>OU</a:t>
            </a:r>
          </a:p>
        </p:txBody>
      </p:sp>
      <p:sp>
        <p:nvSpPr>
          <p:cNvPr id="14" name="Rounded Rectangle 13"/>
          <p:cNvSpPr/>
          <p:nvPr/>
        </p:nvSpPr>
        <p:spPr>
          <a:xfrm>
            <a:off x="5376206" y="2880105"/>
            <a:ext cx="1645920" cy="487680"/>
          </a:xfrm>
          <a:prstGeom prst="roundRect">
            <a:avLst/>
          </a:prstGeom>
          <a:solidFill>
            <a:schemeClr val="accent5">
              <a:lumMod val="20000"/>
              <a:lumOff val="8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dirty="0">
                <a:solidFill>
                  <a:schemeClr val="bg2">
                    <a:lumMod val="10000"/>
                  </a:schemeClr>
                </a:solidFill>
                <a:latin typeface="Amazon Ember" panose="020B0603020204020204" pitchFamily="34" charset="0"/>
                <a:ea typeface="Amazon Ember" panose="020B0603020204020204" pitchFamily="34" charset="0"/>
                <a:cs typeface="Amazon Ember" panose="020B0603020204020204" pitchFamily="34" charset="0"/>
              </a:rPr>
              <a:t>OU</a:t>
            </a:r>
          </a:p>
        </p:txBody>
      </p:sp>
      <p:sp>
        <p:nvSpPr>
          <p:cNvPr id="46" name="Title 1"/>
          <p:cNvSpPr>
            <a:spLocks noGrp="1"/>
          </p:cNvSpPr>
          <p:nvPr>
            <p:ph type="title"/>
          </p:nvPr>
        </p:nvSpPr>
        <p:spPr>
          <a:xfrm>
            <a:off x="238539" y="263527"/>
            <a:ext cx="11115261" cy="779463"/>
          </a:xfrm>
        </p:spPr>
        <p:txBody>
          <a:bodyPr/>
          <a:lstStyle/>
          <a:p>
            <a:r>
              <a:rPr lang="en-US" dirty="0"/>
              <a:t>AWS Organizations Key Concepts</a:t>
            </a:r>
          </a:p>
        </p:txBody>
      </p:sp>
      <p:sp>
        <p:nvSpPr>
          <p:cNvPr id="32" name="Rounded Rectangle 31"/>
          <p:cNvSpPr/>
          <p:nvPr/>
        </p:nvSpPr>
        <p:spPr>
          <a:xfrm>
            <a:off x="9292543" y="2035881"/>
            <a:ext cx="2676608" cy="486447"/>
          </a:xfrm>
          <a:prstGeom prst="roundRect">
            <a:avLst/>
          </a:prstGeom>
          <a:solidFill>
            <a:srgbClr val="F691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Organization</a:t>
            </a:r>
          </a:p>
        </p:txBody>
      </p:sp>
      <p:sp>
        <p:nvSpPr>
          <p:cNvPr id="50" name="TextBox 49"/>
          <p:cNvSpPr txBox="1"/>
          <p:nvPr/>
        </p:nvSpPr>
        <p:spPr>
          <a:xfrm>
            <a:off x="9247673" y="1440823"/>
            <a:ext cx="1957587" cy="502766"/>
          </a:xfrm>
          <a:prstGeom prst="rect">
            <a:avLst/>
          </a:prstGeom>
          <a:noFill/>
        </p:spPr>
        <p:txBody>
          <a:bodyPr wrap="none" rtlCol="0">
            <a:spAutoFit/>
          </a:bodyPr>
          <a:lstStyle/>
          <a:p>
            <a:r>
              <a:rPr lang="en-US" sz="2667" dirty="0">
                <a:latin typeface="Amazon Ember" panose="020B0603020204020204" pitchFamily="34" charset="0"/>
                <a:ea typeface="Amazon Ember" panose="020B0603020204020204" pitchFamily="34" charset="0"/>
                <a:cs typeface="Amazon Ember" panose="020B0603020204020204" pitchFamily="34" charset="0"/>
              </a:rPr>
              <a:t>Definitions </a:t>
            </a:r>
          </a:p>
        </p:txBody>
      </p:sp>
      <p:sp>
        <p:nvSpPr>
          <p:cNvPr id="51" name="Rounded Rectangle 50"/>
          <p:cNvSpPr/>
          <p:nvPr/>
        </p:nvSpPr>
        <p:spPr>
          <a:xfrm>
            <a:off x="9291592" y="2647245"/>
            <a:ext cx="2676608" cy="486447"/>
          </a:xfrm>
          <a:prstGeom prst="roundRect">
            <a:avLst/>
          </a:prstGeom>
          <a:solidFill>
            <a:srgbClr val="F691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Root</a:t>
            </a:r>
          </a:p>
        </p:txBody>
      </p:sp>
      <p:sp>
        <p:nvSpPr>
          <p:cNvPr id="53" name="Rounded Rectangle 52"/>
          <p:cNvSpPr/>
          <p:nvPr/>
        </p:nvSpPr>
        <p:spPr>
          <a:xfrm>
            <a:off x="9291592" y="3258609"/>
            <a:ext cx="2676608" cy="486447"/>
          </a:xfrm>
          <a:prstGeom prst="roundRect">
            <a:avLst/>
          </a:prstGeom>
          <a:solidFill>
            <a:srgbClr val="F691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Organization Unit (OU)</a:t>
            </a:r>
          </a:p>
        </p:txBody>
      </p:sp>
      <p:sp>
        <p:nvSpPr>
          <p:cNvPr id="54" name="Rounded Rectangle 53"/>
          <p:cNvSpPr/>
          <p:nvPr/>
        </p:nvSpPr>
        <p:spPr>
          <a:xfrm>
            <a:off x="9307719" y="3865379"/>
            <a:ext cx="2676608" cy="486447"/>
          </a:xfrm>
          <a:prstGeom prst="roundRect">
            <a:avLst/>
          </a:prstGeom>
          <a:solidFill>
            <a:srgbClr val="F691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Account</a:t>
            </a:r>
          </a:p>
        </p:txBody>
      </p:sp>
      <p:sp>
        <p:nvSpPr>
          <p:cNvPr id="57" name="Rounded Rectangle 56"/>
          <p:cNvSpPr/>
          <p:nvPr/>
        </p:nvSpPr>
        <p:spPr>
          <a:xfrm>
            <a:off x="9307719" y="4472149"/>
            <a:ext cx="2676608" cy="486447"/>
          </a:xfrm>
          <a:prstGeom prst="roundRect">
            <a:avLst/>
          </a:prstGeom>
          <a:solidFill>
            <a:srgbClr val="F691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Invitation</a:t>
            </a:r>
          </a:p>
        </p:txBody>
      </p:sp>
      <p:sp>
        <p:nvSpPr>
          <p:cNvPr id="58" name="Rounded Rectangle 57"/>
          <p:cNvSpPr/>
          <p:nvPr/>
        </p:nvSpPr>
        <p:spPr>
          <a:xfrm>
            <a:off x="9307719" y="5083513"/>
            <a:ext cx="2676608" cy="486447"/>
          </a:xfrm>
          <a:prstGeom prst="roundRect">
            <a:avLst/>
          </a:prstGeom>
          <a:solidFill>
            <a:srgbClr val="F691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Handshake</a:t>
            </a:r>
          </a:p>
        </p:txBody>
      </p:sp>
      <p:sp>
        <p:nvSpPr>
          <p:cNvPr id="59" name="Rounded Rectangle 58"/>
          <p:cNvSpPr/>
          <p:nvPr/>
        </p:nvSpPr>
        <p:spPr>
          <a:xfrm>
            <a:off x="9323846" y="5690283"/>
            <a:ext cx="2676608" cy="486447"/>
          </a:xfrm>
          <a:prstGeom prst="roundRect">
            <a:avLst/>
          </a:prstGeom>
          <a:solidFill>
            <a:srgbClr val="F691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Control Policy</a:t>
            </a:r>
          </a:p>
        </p:txBody>
      </p:sp>
    </p:spTree>
    <p:custDataLst>
      <p:tags r:id="rId1"/>
    </p:custDataLst>
    <p:extLst>
      <p:ext uri="{BB962C8B-B14F-4D97-AF65-F5344CB8AC3E}">
        <p14:creationId xmlns:p14="http://schemas.microsoft.com/office/powerpoint/2010/main" val="699235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Important Considerations</a:t>
            </a:r>
          </a:p>
        </p:txBody>
      </p:sp>
      <p:sp>
        <p:nvSpPr>
          <p:cNvPr id="3" name="Content Placeholder 2"/>
          <p:cNvSpPr>
            <a:spLocks noGrp="1"/>
          </p:cNvSpPr>
          <p:nvPr>
            <p:ph idx="1"/>
          </p:nvPr>
        </p:nvSpPr>
        <p:spPr>
          <a:xfrm>
            <a:off x="238539" y="1440305"/>
            <a:ext cx="11360426" cy="4913308"/>
          </a:xfrm>
        </p:spPr>
        <p:txBody>
          <a:bodyPr>
            <a:normAutofit/>
          </a:bodyPr>
          <a:lstStyle/>
          <a:p>
            <a:pPr marL="0" indent="0">
              <a:lnSpc>
                <a:spcPct val="100000"/>
              </a:lnSpc>
              <a:spcBef>
                <a:spcPts val="1200"/>
              </a:spcBef>
              <a:buNone/>
              <a:defRPr/>
            </a:pPr>
            <a:r>
              <a:rPr lang="en-US" dirty="0"/>
              <a:t>The majority of AWS services </a:t>
            </a:r>
            <a:r>
              <a:rPr lang="en-US" sz="26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do not actually sit within a VPC.</a:t>
            </a:r>
          </a:p>
          <a:p>
            <a:pPr marL="457200" indent="-457200">
              <a:lnSpc>
                <a:spcPct val="100000"/>
              </a:lnSpc>
              <a:spcBef>
                <a:spcPts val="2400"/>
              </a:spcBef>
              <a:defRPr/>
            </a:pPr>
            <a:r>
              <a:rPr lang="en-US" dirty="0"/>
              <a:t>Network traffic between AWS Regions traverse the AWS global network backbone by default.</a:t>
            </a:r>
          </a:p>
          <a:p>
            <a:pPr marL="457200" indent="-457200">
              <a:lnSpc>
                <a:spcPct val="100000"/>
              </a:lnSpc>
              <a:spcBef>
                <a:spcPts val="2400"/>
              </a:spcBef>
              <a:defRPr/>
            </a:pPr>
            <a:r>
              <a:rPr lang="en-US" dirty="0"/>
              <a:t>Sometimes traffic between regions uses the public internet.</a:t>
            </a:r>
          </a:p>
          <a:p>
            <a:pPr marL="457200" indent="-457200">
              <a:lnSpc>
                <a:spcPct val="100000"/>
              </a:lnSpc>
              <a:spcBef>
                <a:spcPts val="2400"/>
              </a:spcBef>
              <a:defRPr/>
            </a:pPr>
            <a:r>
              <a:rPr lang="en-US" dirty="0"/>
              <a:t>Amazon S3 and DynamoDB offer </a:t>
            </a:r>
            <a:r>
              <a:rPr lang="en-US" sz="26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VPC</a:t>
            </a:r>
            <a:r>
              <a:rPr lang="en-US" dirty="0">
                <a:solidFill>
                  <a:srgbClr val="FF9933"/>
                </a:solidFill>
              </a:rPr>
              <a:t> </a:t>
            </a:r>
            <a:r>
              <a:rPr lang="en-US" sz="26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endpoints</a:t>
            </a:r>
            <a:r>
              <a:rPr lang="en-US" dirty="0">
                <a:solidFill>
                  <a:srgbClr val="FF9933"/>
                </a:solidFill>
              </a:rPr>
              <a:t> </a:t>
            </a:r>
            <a:r>
              <a:rPr lang="en-US" dirty="0"/>
              <a:t>(powered by PrivateLink) to connect without traversing the public internet.</a:t>
            </a:r>
          </a:p>
        </p:txBody>
      </p:sp>
      <p:pic>
        <p:nvPicPr>
          <p:cNvPr id="4" name="Picture 3">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3825" y="6196517"/>
            <a:ext cx="1620111" cy="630043"/>
          </a:xfrm>
          <a:prstGeom prst="rect">
            <a:avLst/>
          </a:prstGeom>
        </p:spPr>
      </p:pic>
    </p:spTree>
    <p:custDataLst>
      <p:tags r:id="rId1"/>
    </p:custDataLst>
    <p:extLst>
      <p:ext uri="{BB962C8B-B14F-4D97-AF65-F5344CB8AC3E}">
        <p14:creationId xmlns:p14="http://schemas.microsoft.com/office/powerpoint/2010/main" val="7248311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505354"/>
            <a:ext cx="11095836" cy="1524203"/>
          </a:xfrm>
        </p:spPr>
        <p:txBody>
          <a:bodyPr>
            <a:noAutofit/>
          </a:bodyPr>
          <a:lstStyle/>
          <a:p>
            <a:r>
              <a:rPr lang="en-US" sz="4800" dirty="0"/>
              <a:t>Part 4: Divide Your VPC into Subnets</a:t>
            </a:r>
          </a:p>
        </p:txBody>
      </p:sp>
    </p:spTree>
    <p:custDataLst>
      <p:tags r:id="rId1"/>
    </p:custDataLst>
    <p:extLst>
      <p:ext uri="{BB962C8B-B14F-4D97-AF65-F5344CB8AC3E}">
        <p14:creationId xmlns:p14="http://schemas.microsoft.com/office/powerpoint/2010/main" val="34834541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VPCs and IP Addresses</a:t>
            </a:r>
          </a:p>
        </p:txBody>
      </p:sp>
      <p:sp>
        <p:nvSpPr>
          <p:cNvPr id="3" name="Content Placeholder 2"/>
          <p:cNvSpPr>
            <a:spLocks noGrp="1"/>
          </p:cNvSpPr>
          <p:nvPr>
            <p:ph idx="1"/>
          </p:nvPr>
        </p:nvSpPr>
        <p:spPr>
          <a:xfrm>
            <a:off x="238538" y="1440305"/>
            <a:ext cx="11330609" cy="4913308"/>
          </a:xfrm>
        </p:spPr>
        <p:txBody>
          <a:bodyPr>
            <a:normAutofit/>
          </a:bodyPr>
          <a:lstStyle/>
          <a:p>
            <a:pPr marL="457200" indent="-457200">
              <a:lnSpc>
                <a:spcPct val="100000"/>
              </a:lnSpc>
              <a:spcBef>
                <a:spcPts val="2400"/>
              </a:spcBef>
              <a:defRPr/>
            </a:pPr>
            <a:r>
              <a:rPr lang="en-US" sz="2700" dirty="0"/>
              <a:t>When you create your VPC, you specify its set of IP addresses with CIDR notation.</a:t>
            </a:r>
          </a:p>
          <a:p>
            <a:pPr marL="457200" indent="-457200">
              <a:lnSpc>
                <a:spcPct val="100000"/>
              </a:lnSpc>
              <a:spcBef>
                <a:spcPts val="2400"/>
              </a:spcBef>
              <a:buClr>
                <a:schemeClr val="bg2">
                  <a:lumMod val="10000"/>
                </a:schemeClr>
              </a:buClr>
              <a:defRPr/>
            </a:pPr>
            <a:r>
              <a:rPr lang="en-US" sz="26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Classless Inter-Domain Routing (CIDR) </a:t>
            </a:r>
            <a:r>
              <a:rPr lang="en-US" dirty="0"/>
              <a:t>notation is a simplified way to show a specific range of IP addresses.</a:t>
            </a:r>
          </a:p>
          <a:p>
            <a:pPr marL="914400" lvl="1" indent="-457200">
              <a:lnSpc>
                <a:spcPct val="100000"/>
              </a:lnSpc>
              <a:spcBef>
                <a:spcPts val="2400"/>
              </a:spcBef>
              <a:buClr>
                <a:schemeClr val="bg2">
                  <a:lumMod val="10000"/>
                </a:schemeClr>
              </a:buClr>
              <a:defRPr/>
            </a:pPr>
            <a:r>
              <a:rPr lang="en-US" sz="2400" dirty="0"/>
              <a:t>Example: 10.0.0.0/</a:t>
            </a:r>
            <a:r>
              <a:rPr lang="en-US" sz="26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16</a:t>
            </a:r>
            <a:r>
              <a:rPr lang="en-US" sz="2400" dirty="0"/>
              <a:t> = all IP addresses from 10.0.0.0 to 10.0.255.255</a:t>
            </a:r>
          </a:p>
          <a:p>
            <a:pPr marL="457200" indent="-457200">
              <a:lnSpc>
                <a:spcPct val="100000"/>
              </a:lnSpc>
              <a:spcBef>
                <a:spcPts val="2400"/>
              </a:spcBef>
              <a:defRPr/>
            </a:pPr>
            <a:r>
              <a:rPr lang="en-US" b="1" dirty="0">
                <a:latin typeface="Amazon Ember" panose="020B0603020204020204" pitchFamily="34" charset="0"/>
                <a:ea typeface="Amazon Ember" panose="020B0603020204020204" pitchFamily="34" charset="0"/>
                <a:cs typeface="Amazon Ember" panose="020B0603020204020204" pitchFamily="34" charset="0"/>
              </a:rPr>
              <a:t>How does that work?  </a:t>
            </a:r>
            <a:r>
              <a:rPr lang="en-US" dirty="0"/>
              <a:t>What does the </a:t>
            </a:r>
            <a:r>
              <a:rPr lang="en-US" sz="26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16</a:t>
            </a:r>
            <a:r>
              <a:rPr lang="en-US" dirty="0"/>
              <a:t> define?</a:t>
            </a:r>
          </a:p>
          <a:p>
            <a:pPr lvl="0"/>
            <a:endParaRPr lang="en-US" dirty="0"/>
          </a:p>
        </p:txBody>
      </p:sp>
    </p:spTree>
    <p:custDataLst>
      <p:tags r:id="rId1"/>
    </p:custDataLst>
    <p:extLst>
      <p:ext uri="{BB962C8B-B14F-4D97-AF65-F5344CB8AC3E}">
        <p14:creationId xmlns:p14="http://schemas.microsoft.com/office/powerpoint/2010/main" val="7675008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Addresses and CIDR</a:t>
            </a:r>
          </a:p>
        </p:txBody>
      </p:sp>
      <p:sp>
        <p:nvSpPr>
          <p:cNvPr id="3" name="Content Placeholder 2"/>
          <p:cNvSpPr>
            <a:spLocks noGrp="1"/>
          </p:cNvSpPr>
          <p:nvPr>
            <p:ph idx="1"/>
          </p:nvPr>
        </p:nvSpPr>
        <p:spPr>
          <a:xfrm>
            <a:off x="238539" y="1440305"/>
            <a:ext cx="11340548" cy="4913308"/>
          </a:xfrm>
        </p:spPr>
        <p:txBody>
          <a:bodyPr>
            <a:normAutofit/>
          </a:bodyPr>
          <a:lstStyle/>
          <a:p>
            <a:pPr marL="0" lvl="0" indent="0" algn="just">
              <a:lnSpc>
                <a:spcPct val="100000"/>
              </a:lnSpc>
              <a:spcBef>
                <a:spcPts val="2400"/>
              </a:spcBef>
              <a:buNone/>
              <a:defRPr/>
            </a:pPr>
            <a:r>
              <a:rPr lang="en-US" dirty="0"/>
              <a:t>Every set of 3 digits in an IP address represents a set of 8 binary values (8 bits).</a:t>
            </a:r>
          </a:p>
        </p:txBody>
      </p:sp>
      <p:sp>
        <p:nvSpPr>
          <p:cNvPr id="4" name="Rectangular Callout 3"/>
          <p:cNvSpPr/>
          <p:nvPr/>
        </p:nvSpPr>
        <p:spPr>
          <a:xfrm>
            <a:off x="2022647" y="3521437"/>
            <a:ext cx="1728716" cy="666748"/>
          </a:xfrm>
          <a:prstGeom prst="wedgeRectCallout">
            <a:avLst>
              <a:gd name="adj1" fmla="val 95115"/>
              <a:gd name="adj2" fmla="val -121271"/>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latin typeface="Amazon Ember" charset="0"/>
                <a:ea typeface="Amazon Ember" charset="0"/>
                <a:cs typeface="Amazon Ember" charset="0"/>
              </a:rPr>
              <a:t>00001010</a:t>
            </a:r>
          </a:p>
        </p:txBody>
      </p:sp>
      <p:sp>
        <p:nvSpPr>
          <p:cNvPr id="5" name="Rectangular Callout 4"/>
          <p:cNvSpPr/>
          <p:nvPr/>
        </p:nvSpPr>
        <p:spPr>
          <a:xfrm>
            <a:off x="4188474" y="3521437"/>
            <a:ext cx="1728716" cy="666748"/>
          </a:xfrm>
          <a:prstGeom prst="wedgeRectCallout">
            <a:avLst>
              <a:gd name="adj1" fmla="val 44589"/>
              <a:gd name="adj2" fmla="val -91250"/>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latin typeface="Amazon Ember" charset="0"/>
                <a:ea typeface="Amazon Ember" charset="0"/>
                <a:cs typeface="Amazon Ember" charset="0"/>
              </a:rPr>
              <a:t>00000000</a:t>
            </a:r>
          </a:p>
        </p:txBody>
      </p:sp>
      <p:sp>
        <p:nvSpPr>
          <p:cNvPr id="6" name="Rectangular Callout 5"/>
          <p:cNvSpPr/>
          <p:nvPr/>
        </p:nvSpPr>
        <p:spPr>
          <a:xfrm>
            <a:off x="6336103" y="3533807"/>
            <a:ext cx="1728716" cy="666748"/>
          </a:xfrm>
          <a:prstGeom prst="wedgeRectCallout">
            <a:avLst>
              <a:gd name="adj1" fmla="val -31200"/>
              <a:gd name="adj2" fmla="val -96710"/>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latin typeface="Amazon Ember" charset="0"/>
                <a:ea typeface="Amazon Ember" charset="0"/>
                <a:cs typeface="Amazon Ember" charset="0"/>
              </a:rPr>
              <a:t>00000000</a:t>
            </a:r>
          </a:p>
        </p:txBody>
      </p:sp>
      <p:sp>
        <p:nvSpPr>
          <p:cNvPr id="7" name="Rectangular Callout 6"/>
          <p:cNvSpPr/>
          <p:nvPr/>
        </p:nvSpPr>
        <p:spPr>
          <a:xfrm>
            <a:off x="8509053" y="3521437"/>
            <a:ext cx="1728716" cy="666748"/>
          </a:xfrm>
          <a:prstGeom prst="wedgeRectCallout">
            <a:avLst>
              <a:gd name="adj1" fmla="val -96464"/>
              <a:gd name="adj2" fmla="val -124001"/>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latin typeface="Amazon Ember" charset="0"/>
                <a:ea typeface="Amazon Ember" charset="0"/>
                <a:cs typeface="Amazon Ember" charset="0"/>
              </a:rPr>
              <a:t>00000000</a:t>
            </a:r>
          </a:p>
        </p:txBody>
      </p:sp>
      <p:sp>
        <p:nvSpPr>
          <p:cNvPr id="8" name="Rectangle 7"/>
          <p:cNvSpPr/>
          <p:nvPr/>
        </p:nvSpPr>
        <p:spPr>
          <a:xfrm>
            <a:off x="4322703" y="2526429"/>
            <a:ext cx="3615092" cy="830997"/>
          </a:xfrm>
          <a:prstGeom prst="rect">
            <a:avLst/>
          </a:prstGeom>
        </p:spPr>
        <p:txBody>
          <a:bodyPr wrap="none">
            <a:spAutoFit/>
          </a:bodyPr>
          <a:lstStyle/>
          <a:p>
            <a:pPr lvl="0"/>
            <a:r>
              <a:rPr lang="en-US" sz="4800" b="1" dirty="0"/>
              <a:t>10 . 0 . 0 . 0 </a:t>
            </a:r>
          </a:p>
        </p:txBody>
      </p:sp>
      <p:sp>
        <p:nvSpPr>
          <p:cNvPr id="14" name="Rectangular Callout 13"/>
          <p:cNvSpPr/>
          <p:nvPr/>
        </p:nvSpPr>
        <p:spPr>
          <a:xfrm>
            <a:off x="2007487" y="5328796"/>
            <a:ext cx="1728716" cy="666748"/>
          </a:xfrm>
          <a:prstGeom prst="wedgeRectCallout">
            <a:avLst>
              <a:gd name="adj1" fmla="val 95115"/>
              <a:gd name="adj2" fmla="val -121271"/>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latin typeface="Amazon Ember" charset="0"/>
                <a:ea typeface="Amazon Ember" charset="0"/>
                <a:cs typeface="Amazon Ember" charset="0"/>
              </a:rPr>
              <a:t>00001010</a:t>
            </a:r>
          </a:p>
        </p:txBody>
      </p:sp>
      <p:sp>
        <p:nvSpPr>
          <p:cNvPr id="15" name="Rectangular Callout 14"/>
          <p:cNvSpPr/>
          <p:nvPr/>
        </p:nvSpPr>
        <p:spPr>
          <a:xfrm>
            <a:off x="4173314" y="5328796"/>
            <a:ext cx="1728716" cy="666748"/>
          </a:xfrm>
          <a:prstGeom prst="wedgeRectCallout">
            <a:avLst>
              <a:gd name="adj1" fmla="val 44589"/>
              <a:gd name="adj2" fmla="val -91250"/>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latin typeface="Amazon Ember" charset="0"/>
                <a:ea typeface="Amazon Ember" charset="0"/>
                <a:cs typeface="Amazon Ember" charset="0"/>
              </a:rPr>
              <a:t>00000000</a:t>
            </a:r>
          </a:p>
        </p:txBody>
      </p:sp>
      <p:sp>
        <p:nvSpPr>
          <p:cNvPr id="16" name="Rectangular Callout 15"/>
          <p:cNvSpPr/>
          <p:nvPr/>
        </p:nvSpPr>
        <p:spPr>
          <a:xfrm>
            <a:off x="6320943" y="5341165"/>
            <a:ext cx="1728716" cy="666748"/>
          </a:xfrm>
          <a:prstGeom prst="wedgeRectCallout">
            <a:avLst>
              <a:gd name="adj1" fmla="val 1431"/>
              <a:gd name="adj2" fmla="val -91251"/>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latin typeface="Amazon Ember" charset="0"/>
                <a:ea typeface="Amazon Ember" charset="0"/>
                <a:cs typeface="Amazon Ember" charset="0"/>
              </a:rPr>
              <a:t>11111111</a:t>
            </a:r>
          </a:p>
        </p:txBody>
      </p:sp>
      <p:sp>
        <p:nvSpPr>
          <p:cNvPr id="17" name="Rectangular Callout 16"/>
          <p:cNvSpPr/>
          <p:nvPr/>
        </p:nvSpPr>
        <p:spPr>
          <a:xfrm>
            <a:off x="8493893" y="5328796"/>
            <a:ext cx="1728716" cy="666748"/>
          </a:xfrm>
          <a:prstGeom prst="wedgeRectCallout">
            <a:avLst>
              <a:gd name="adj1" fmla="val -40675"/>
              <a:gd name="adj2" fmla="val -88521"/>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latin typeface="Amazon Ember" charset="0"/>
                <a:ea typeface="Amazon Ember" charset="0"/>
                <a:cs typeface="Amazon Ember" charset="0"/>
              </a:rPr>
              <a:t>11111111</a:t>
            </a:r>
          </a:p>
        </p:txBody>
      </p:sp>
      <p:sp>
        <p:nvSpPr>
          <p:cNvPr id="13" name="Rectangle 12"/>
          <p:cNvSpPr/>
          <p:nvPr/>
        </p:nvSpPr>
        <p:spPr>
          <a:xfrm>
            <a:off x="4322703" y="4333787"/>
            <a:ext cx="5190568" cy="830997"/>
          </a:xfrm>
          <a:prstGeom prst="rect">
            <a:avLst/>
          </a:prstGeom>
        </p:spPr>
        <p:txBody>
          <a:bodyPr wrap="square">
            <a:spAutoFit/>
          </a:bodyPr>
          <a:lstStyle/>
          <a:p>
            <a:pPr lvl="0"/>
            <a:r>
              <a:rPr lang="en-US" sz="4800" b="1" dirty="0"/>
              <a:t>10 . 0 . 255 . 255</a:t>
            </a:r>
          </a:p>
        </p:txBody>
      </p:sp>
    </p:spTree>
    <p:custDataLst>
      <p:tags r:id="rId1"/>
    </p:custDataLst>
    <p:extLst>
      <p:ext uri="{BB962C8B-B14F-4D97-AF65-F5344CB8AC3E}">
        <p14:creationId xmlns:p14="http://schemas.microsoft.com/office/powerpoint/2010/main" val="31991227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Addresses and CIDR: Part I</a:t>
            </a:r>
          </a:p>
        </p:txBody>
      </p:sp>
      <p:sp>
        <p:nvSpPr>
          <p:cNvPr id="3" name="Content Placeholder 2"/>
          <p:cNvSpPr>
            <a:spLocks noGrp="1"/>
          </p:cNvSpPr>
          <p:nvPr>
            <p:ph idx="1"/>
          </p:nvPr>
        </p:nvSpPr>
        <p:spPr>
          <a:xfrm>
            <a:off x="238538" y="1440305"/>
            <a:ext cx="11330609" cy="4913308"/>
          </a:xfrm>
        </p:spPr>
        <p:txBody>
          <a:bodyPr>
            <a:normAutofit/>
          </a:bodyPr>
          <a:lstStyle/>
          <a:p>
            <a:pPr marL="0" indent="0" algn="just">
              <a:lnSpc>
                <a:spcPct val="100000"/>
              </a:lnSpc>
              <a:spcBef>
                <a:spcPts val="2400"/>
              </a:spcBef>
              <a:buNone/>
              <a:defRPr/>
            </a:pPr>
            <a:r>
              <a:rPr lang="en-US" dirty="0"/>
              <a:t>The 16 in the CIDR notation example represents how many of those bits are "locked down" and cannot change.</a:t>
            </a:r>
          </a:p>
        </p:txBody>
      </p:sp>
      <p:sp>
        <p:nvSpPr>
          <p:cNvPr id="9" name="Rectangle 8"/>
          <p:cNvSpPr/>
          <p:nvPr/>
        </p:nvSpPr>
        <p:spPr>
          <a:xfrm>
            <a:off x="2186040" y="5112926"/>
            <a:ext cx="3418029" cy="666786"/>
          </a:xfrm>
          <a:prstGeom prst="rect">
            <a:avLst/>
          </a:prstGeom>
        </p:spPr>
        <p:txBody>
          <a:bodyPr wrap="square">
            <a:spAutoFit/>
          </a:bodyPr>
          <a:lstStyle/>
          <a:p>
            <a:pPr lvl="0" algn="ctr"/>
            <a:r>
              <a:rPr lang="en-US" sz="3733" b="1" dirty="0">
                <a:latin typeface="Amazon Ember" panose="020B0603020204020204" pitchFamily="34" charset="0"/>
                <a:ea typeface="Amazon Ember" panose="020B0603020204020204" pitchFamily="34" charset="0"/>
                <a:cs typeface="Amazon Ember" panose="020B0603020204020204" pitchFamily="34" charset="0"/>
              </a:rPr>
              <a:t>16 bits locked</a:t>
            </a:r>
          </a:p>
        </p:txBody>
      </p:sp>
      <p:cxnSp>
        <p:nvCxnSpPr>
          <p:cNvPr id="11" name="Straight Arrow Connector 10"/>
          <p:cNvCxnSpPr>
            <a:endCxn id="16" idx="2"/>
          </p:cNvCxnSpPr>
          <p:nvPr/>
        </p:nvCxnSpPr>
        <p:spPr>
          <a:xfrm flipH="1" flipV="1">
            <a:off x="2863914" y="4651370"/>
            <a:ext cx="534033" cy="461556"/>
          </a:xfrm>
          <a:prstGeom prst="straightConnector1">
            <a:avLst/>
          </a:prstGeom>
          <a:ln w="57150">
            <a:solidFill>
              <a:schemeClr val="bg2">
                <a:lumMod val="10000"/>
              </a:schemeClr>
            </a:solidFill>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p:cNvCxnSpPr>
            <a:endCxn id="17" idx="2"/>
          </p:cNvCxnSpPr>
          <p:nvPr/>
        </p:nvCxnSpPr>
        <p:spPr>
          <a:xfrm flipV="1">
            <a:off x="4385103" y="4651370"/>
            <a:ext cx="644637" cy="510913"/>
          </a:xfrm>
          <a:prstGeom prst="straightConnector1">
            <a:avLst/>
          </a:prstGeom>
          <a:ln w="57150">
            <a:solidFill>
              <a:schemeClr val="bg2">
                <a:lumMod val="10000"/>
              </a:schemeClr>
            </a:solidFill>
            <a:tailEnd type="triangle"/>
          </a:ln>
        </p:spPr>
        <p:style>
          <a:lnRef idx="2">
            <a:schemeClr val="dk1"/>
          </a:lnRef>
          <a:fillRef idx="0">
            <a:schemeClr val="dk1"/>
          </a:fillRef>
          <a:effectRef idx="1">
            <a:schemeClr val="dk1"/>
          </a:effectRef>
          <a:fontRef idx="minor">
            <a:schemeClr val="tx1"/>
          </a:fontRef>
        </p:style>
      </p:cxnSp>
      <p:sp>
        <p:nvSpPr>
          <p:cNvPr id="16" name="Rectangular Callout 15"/>
          <p:cNvSpPr/>
          <p:nvPr/>
        </p:nvSpPr>
        <p:spPr>
          <a:xfrm>
            <a:off x="1999555" y="3984622"/>
            <a:ext cx="1728716" cy="666748"/>
          </a:xfrm>
          <a:prstGeom prst="wedgeRectCallout">
            <a:avLst>
              <a:gd name="adj1" fmla="val 95115"/>
              <a:gd name="adj2" fmla="val -121271"/>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latin typeface="Amazon Ember" charset="0"/>
                <a:ea typeface="Amazon Ember" charset="0"/>
                <a:cs typeface="Amazon Ember" charset="0"/>
              </a:rPr>
              <a:t>00001010</a:t>
            </a:r>
          </a:p>
        </p:txBody>
      </p:sp>
      <p:sp>
        <p:nvSpPr>
          <p:cNvPr id="17" name="Rectangular Callout 16"/>
          <p:cNvSpPr/>
          <p:nvPr/>
        </p:nvSpPr>
        <p:spPr>
          <a:xfrm>
            <a:off x="4165382" y="3984622"/>
            <a:ext cx="1728716" cy="666748"/>
          </a:xfrm>
          <a:prstGeom prst="wedgeRectCallout">
            <a:avLst>
              <a:gd name="adj1" fmla="val 44589"/>
              <a:gd name="adj2" fmla="val -91250"/>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latin typeface="Amazon Ember" charset="0"/>
                <a:ea typeface="Amazon Ember" charset="0"/>
                <a:cs typeface="Amazon Ember" charset="0"/>
              </a:rPr>
              <a:t>00000000</a:t>
            </a:r>
          </a:p>
        </p:txBody>
      </p:sp>
      <p:sp>
        <p:nvSpPr>
          <p:cNvPr id="18" name="Rectangular Callout 17"/>
          <p:cNvSpPr/>
          <p:nvPr/>
        </p:nvSpPr>
        <p:spPr>
          <a:xfrm>
            <a:off x="6313011" y="3996991"/>
            <a:ext cx="1728716" cy="666748"/>
          </a:xfrm>
          <a:prstGeom prst="wedgeRectCallout">
            <a:avLst>
              <a:gd name="adj1" fmla="val -23832"/>
              <a:gd name="adj2" fmla="val -88522"/>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latin typeface="Amazon Ember" charset="0"/>
                <a:ea typeface="Amazon Ember" charset="0"/>
                <a:cs typeface="Amazon Ember" charset="0"/>
              </a:rPr>
              <a:t>00000000</a:t>
            </a:r>
          </a:p>
        </p:txBody>
      </p:sp>
      <p:sp>
        <p:nvSpPr>
          <p:cNvPr id="19" name="Rectangular Callout 18"/>
          <p:cNvSpPr/>
          <p:nvPr/>
        </p:nvSpPr>
        <p:spPr>
          <a:xfrm>
            <a:off x="8485961" y="3984622"/>
            <a:ext cx="1728716" cy="666748"/>
          </a:xfrm>
          <a:prstGeom prst="wedgeRectCallout">
            <a:avLst>
              <a:gd name="adj1" fmla="val -85938"/>
              <a:gd name="adj2" fmla="val -118542"/>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latin typeface="Amazon Ember" charset="0"/>
                <a:ea typeface="Amazon Ember" charset="0"/>
                <a:cs typeface="Amazon Ember" charset="0"/>
              </a:rPr>
              <a:t>00000000</a:t>
            </a:r>
          </a:p>
        </p:txBody>
      </p:sp>
      <p:sp>
        <p:nvSpPr>
          <p:cNvPr id="20" name="Rectangle 19"/>
          <p:cNvSpPr/>
          <p:nvPr/>
        </p:nvSpPr>
        <p:spPr>
          <a:xfrm>
            <a:off x="4412567" y="2989613"/>
            <a:ext cx="5190568" cy="830997"/>
          </a:xfrm>
          <a:prstGeom prst="rect">
            <a:avLst/>
          </a:prstGeom>
        </p:spPr>
        <p:txBody>
          <a:bodyPr wrap="square">
            <a:spAutoFit/>
          </a:bodyPr>
          <a:lstStyle/>
          <a:p>
            <a:pPr lvl="0"/>
            <a:r>
              <a:rPr lang="en-US" sz="4800" b="1" dirty="0"/>
              <a:t>10 . 0 . 0 . 0    /16 </a:t>
            </a:r>
          </a:p>
        </p:txBody>
      </p:sp>
    </p:spTree>
    <p:custDataLst>
      <p:tags r:id="rId1"/>
    </p:custDataLst>
    <p:extLst>
      <p:ext uri="{BB962C8B-B14F-4D97-AF65-F5344CB8AC3E}">
        <p14:creationId xmlns:p14="http://schemas.microsoft.com/office/powerpoint/2010/main" val="4511767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Addresses and CIDR: Part II </a:t>
            </a:r>
          </a:p>
        </p:txBody>
      </p:sp>
      <p:sp>
        <p:nvSpPr>
          <p:cNvPr id="3" name="Content Placeholder 2"/>
          <p:cNvSpPr>
            <a:spLocks noGrp="1"/>
          </p:cNvSpPr>
          <p:nvPr>
            <p:ph idx="1"/>
          </p:nvPr>
        </p:nvSpPr>
        <p:spPr>
          <a:xfrm>
            <a:off x="238539" y="1440305"/>
            <a:ext cx="11340548" cy="4913308"/>
          </a:xfrm>
        </p:spPr>
        <p:txBody>
          <a:bodyPr>
            <a:normAutofit/>
          </a:bodyPr>
          <a:lstStyle/>
          <a:p>
            <a:pPr marL="0" lvl="0" indent="0" algn="just">
              <a:lnSpc>
                <a:spcPct val="100000"/>
              </a:lnSpc>
              <a:spcBef>
                <a:spcPts val="2400"/>
              </a:spcBef>
              <a:buNone/>
              <a:defRPr/>
            </a:pPr>
            <a:r>
              <a:rPr lang="en-US" dirty="0"/>
              <a:t>The unlocked bits can change between 1 and 0, allowing the full range of possible values. </a:t>
            </a:r>
          </a:p>
        </p:txBody>
      </p:sp>
      <p:sp>
        <p:nvSpPr>
          <p:cNvPr id="11" name="Rectangular Callout 10"/>
          <p:cNvSpPr/>
          <p:nvPr/>
        </p:nvSpPr>
        <p:spPr>
          <a:xfrm>
            <a:off x="1996912" y="3980108"/>
            <a:ext cx="1728716" cy="666748"/>
          </a:xfrm>
          <a:prstGeom prst="wedgeRectCallout">
            <a:avLst>
              <a:gd name="adj1" fmla="val 95115"/>
              <a:gd name="adj2" fmla="val -12127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00001010</a:t>
            </a:r>
          </a:p>
        </p:txBody>
      </p:sp>
      <p:sp>
        <p:nvSpPr>
          <p:cNvPr id="12" name="Rectangular Callout 11"/>
          <p:cNvSpPr/>
          <p:nvPr/>
        </p:nvSpPr>
        <p:spPr>
          <a:xfrm>
            <a:off x="4162739" y="3980108"/>
            <a:ext cx="1728716" cy="666748"/>
          </a:xfrm>
          <a:prstGeom prst="wedgeRectCallout">
            <a:avLst>
              <a:gd name="adj1" fmla="val 44589"/>
              <a:gd name="adj2" fmla="val -912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00000000</a:t>
            </a:r>
          </a:p>
        </p:txBody>
      </p:sp>
      <p:sp>
        <p:nvSpPr>
          <p:cNvPr id="13" name="Rectangular Callout 12"/>
          <p:cNvSpPr/>
          <p:nvPr/>
        </p:nvSpPr>
        <p:spPr>
          <a:xfrm>
            <a:off x="6310368" y="3992478"/>
            <a:ext cx="1728716" cy="666748"/>
          </a:xfrm>
          <a:prstGeom prst="wedgeRectCallout">
            <a:avLst>
              <a:gd name="adj1" fmla="val -23832"/>
              <a:gd name="adj2" fmla="val -88522"/>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00000000</a:t>
            </a:r>
          </a:p>
        </p:txBody>
      </p:sp>
      <p:sp>
        <p:nvSpPr>
          <p:cNvPr id="14" name="Rectangular Callout 13"/>
          <p:cNvSpPr/>
          <p:nvPr/>
        </p:nvSpPr>
        <p:spPr>
          <a:xfrm>
            <a:off x="8483317" y="3980108"/>
            <a:ext cx="1728716" cy="666748"/>
          </a:xfrm>
          <a:prstGeom prst="wedgeRectCallout">
            <a:avLst>
              <a:gd name="adj1" fmla="val -85938"/>
              <a:gd name="adj2" fmla="val -118542"/>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00000000</a:t>
            </a:r>
          </a:p>
        </p:txBody>
      </p:sp>
      <p:sp>
        <p:nvSpPr>
          <p:cNvPr id="15" name="Rectangle 14"/>
          <p:cNvSpPr/>
          <p:nvPr/>
        </p:nvSpPr>
        <p:spPr>
          <a:xfrm>
            <a:off x="4409923" y="2985100"/>
            <a:ext cx="5190568" cy="830997"/>
          </a:xfrm>
          <a:prstGeom prst="rect">
            <a:avLst/>
          </a:prstGeom>
        </p:spPr>
        <p:txBody>
          <a:bodyPr wrap="square">
            <a:spAutoFit/>
          </a:bodyPr>
          <a:lstStyle/>
          <a:p>
            <a:pPr lvl="0"/>
            <a:r>
              <a:rPr lang="en-US" sz="4800" b="1" dirty="0">
                <a:solidFill>
                  <a:schemeClr val="bg1">
                    <a:lumMod val="85000"/>
                  </a:schemeClr>
                </a:solidFill>
                <a:latin typeface="Amazon Ember" panose="020B0603020204020204" pitchFamily="34" charset="0"/>
                <a:ea typeface="Amazon Ember" panose="020B0603020204020204" pitchFamily="34" charset="0"/>
                <a:cs typeface="Amazon Ember" panose="020B0603020204020204" pitchFamily="34" charset="0"/>
              </a:rPr>
              <a:t>10 . 0 . </a:t>
            </a:r>
            <a:r>
              <a:rPr lang="en-US" sz="4800" b="1" dirty="0">
                <a:latin typeface="Amazon Ember" panose="020B0603020204020204" pitchFamily="34" charset="0"/>
                <a:ea typeface="Amazon Ember" panose="020B0603020204020204" pitchFamily="34" charset="0"/>
                <a:cs typeface="Amazon Ember" panose="020B0603020204020204" pitchFamily="34" charset="0"/>
              </a:rPr>
              <a:t>0 . 0    /16 </a:t>
            </a:r>
          </a:p>
        </p:txBody>
      </p:sp>
    </p:spTree>
    <p:custDataLst>
      <p:tags r:id="rId1"/>
    </p:custDataLst>
    <p:extLst>
      <p:ext uri="{BB962C8B-B14F-4D97-AF65-F5344CB8AC3E}">
        <p14:creationId xmlns:p14="http://schemas.microsoft.com/office/powerpoint/2010/main" val="10151395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CIDR Example: 10.0.0.0/16</a:t>
            </a:r>
          </a:p>
        </p:txBody>
      </p:sp>
      <p:sp>
        <p:nvSpPr>
          <p:cNvPr id="16" name="Rectangular Callout 15"/>
          <p:cNvSpPr/>
          <p:nvPr/>
        </p:nvSpPr>
        <p:spPr>
          <a:xfrm>
            <a:off x="3186659" y="2679039"/>
            <a:ext cx="1728716" cy="666748"/>
          </a:xfrm>
          <a:prstGeom prst="wedgeRectCallout">
            <a:avLst>
              <a:gd name="adj1" fmla="val 95115"/>
              <a:gd name="adj2" fmla="val -121271"/>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00001010</a:t>
            </a:r>
          </a:p>
        </p:txBody>
      </p:sp>
      <p:sp>
        <p:nvSpPr>
          <p:cNvPr id="17" name="Rectangular Callout 16"/>
          <p:cNvSpPr/>
          <p:nvPr/>
        </p:nvSpPr>
        <p:spPr>
          <a:xfrm>
            <a:off x="5352485" y="2679039"/>
            <a:ext cx="1728716" cy="666748"/>
          </a:xfrm>
          <a:prstGeom prst="wedgeRectCallout">
            <a:avLst>
              <a:gd name="adj1" fmla="val 44589"/>
              <a:gd name="adj2" fmla="val -91250"/>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00000000</a:t>
            </a:r>
          </a:p>
        </p:txBody>
      </p:sp>
      <p:sp>
        <p:nvSpPr>
          <p:cNvPr id="18" name="Rectangular Callout 17"/>
          <p:cNvSpPr/>
          <p:nvPr/>
        </p:nvSpPr>
        <p:spPr>
          <a:xfrm>
            <a:off x="7500115" y="2691409"/>
            <a:ext cx="1728716" cy="666748"/>
          </a:xfrm>
          <a:prstGeom prst="wedgeRectCallout">
            <a:avLst>
              <a:gd name="adj1" fmla="val -23832"/>
              <a:gd name="adj2" fmla="val -88522"/>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00000000</a:t>
            </a:r>
          </a:p>
        </p:txBody>
      </p:sp>
      <p:sp>
        <p:nvSpPr>
          <p:cNvPr id="19" name="Rectangular Callout 18"/>
          <p:cNvSpPr/>
          <p:nvPr/>
        </p:nvSpPr>
        <p:spPr>
          <a:xfrm>
            <a:off x="9673064" y="2679039"/>
            <a:ext cx="1728716" cy="666748"/>
          </a:xfrm>
          <a:prstGeom prst="wedgeRectCallout">
            <a:avLst>
              <a:gd name="adj1" fmla="val -85938"/>
              <a:gd name="adj2" fmla="val -118542"/>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00000000</a:t>
            </a:r>
          </a:p>
        </p:txBody>
      </p:sp>
      <p:sp>
        <p:nvSpPr>
          <p:cNvPr id="20" name="Rectangle 19"/>
          <p:cNvSpPr/>
          <p:nvPr/>
        </p:nvSpPr>
        <p:spPr>
          <a:xfrm>
            <a:off x="5599670" y="1684031"/>
            <a:ext cx="5190568" cy="830997"/>
          </a:xfrm>
          <a:prstGeom prst="rect">
            <a:avLst/>
          </a:prstGeom>
        </p:spPr>
        <p:txBody>
          <a:bodyPr wrap="square">
            <a:spAutoFit/>
          </a:bodyPr>
          <a:lstStyle/>
          <a:p>
            <a:pPr lvl="0"/>
            <a:r>
              <a:rPr lang="en-US" sz="4800" b="1" dirty="0">
                <a:solidFill>
                  <a:schemeClr val="bg1">
                    <a:lumMod val="85000"/>
                  </a:schemeClr>
                </a:solidFill>
                <a:latin typeface="Amazon Ember" panose="020B0603020204020204" pitchFamily="34" charset="0"/>
                <a:ea typeface="Amazon Ember" panose="020B0603020204020204" pitchFamily="34" charset="0"/>
                <a:cs typeface="Amazon Ember" panose="020B0603020204020204" pitchFamily="34" charset="0"/>
              </a:rPr>
              <a:t>10 . 0 . </a:t>
            </a:r>
            <a:r>
              <a:rPr lang="en-US" sz="4800" b="1" dirty="0">
                <a:latin typeface="Amazon Ember" panose="020B0603020204020204" pitchFamily="34" charset="0"/>
                <a:ea typeface="Amazon Ember" panose="020B0603020204020204" pitchFamily="34" charset="0"/>
                <a:cs typeface="Amazon Ember" panose="020B0603020204020204" pitchFamily="34" charset="0"/>
              </a:rPr>
              <a:t>0 . 0</a:t>
            </a:r>
          </a:p>
        </p:txBody>
      </p:sp>
      <p:sp>
        <p:nvSpPr>
          <p:cNvPr id="10" name="Rectangular Callout 9"/>
          <p:cNvSpPr/>
          <p:nvPr/>
        </p:nvSpPr>
        <p:spPr>
          <a:xfrm>
            <a:off x="3186659" y="4993093"/>
            <a:ext cx="1728716" cy="666748"/>
          </a:xfrm>
          <a:prstGeom prst="wedgeRectCallout">
            <a:avLst>
              <a:gd name="adj1" fmla="val 95115"/>
              <a:gd name="adj2" fmla="val -121271"/>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00001010</a:t>
            </a:r>
          </a:p>
        </p:txBody>
      </p:sp>
      <p:sp>
        <p:nvSpPr>
          <p:cNvPr id="11" name="Rectangular Callout 10"/>
          <p:cNvSpPr/>
          <p:nvPr/>
        </p:nvSpPr>
        <p:spPr>
          <a:xfrm>
            <a:off x="5352485" y="4993093"/>
            <a:ext cx="1728716" cy="666748"/>
          </a:xfrm>
          <a:prstGeom prst="wedgeRectCallout">
            <a:avLst>
              <a:gd name="adj1" fmla="val 44589"/>
              <a:gd name="adj2" fmla="val -91250"/>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00000000</a:t>
            </a:r>
          </a:p>
        </p:txBody>
      </p:sp>
      <p:sp>
        <p:nvSpPr>
          <p:cNvPr id="12" name="Rectangular Callout 11"/>
          <p:cNvSpPr/>
          <p:nvPr/>
        </p:nvSpPr>
        <p:spPr>
          <a:xfrm>
            <a:off x="7500115" y="5005462"/>
            <a:ext cx="1728716" cy="666748"/>
          </a:xfrm>
          <a:prstGeom prst="wedgeRectCallout">
            <a:avLst>
              <a:gd name="adj1" fmla="val -23832"/>
              <a:gd name="adj2" fmla="val -88522"/>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11111111</a:t>
            </a:r>
          </a:p>
        </p:txBody>
      </p:sp>
      <p:sp>
        <p:nvSpPr>
          <p:cNvPr id="13" name="Rectangular Callout 12"/>
          <p:cNvSpPr/>
          <p:nvPr/>
        </p:nvSpPr>
        <p:spPr>
          <a:xfrm>
            <a:off x="9647744" y="5009206"/>
            <a:ext cx="1728716" cy="666748"/>
          </a:xfrm>
          <a:prstGeom prst="wedgeRectCallout">
            <a:avLst>
              <a:gd name="adj1" fmla="val -51201"/>
              <a:gd name="adj2" fmla="val -96708"/>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11111111</a:t>
            </a:r>
          </a:p>
        </p:txBody>
      </p:sp>
      <p:sp>
        <p:nvSpPr>
          <p:cNvPr id="14" name="Rectangle 13"/>
          <p:cNvSpPr/>
          <p:nvPr/>
        </p:nvSpPr>
        <p:spPr>
          <a:xfrm>
            <a:off x="5599670" y="3998084"/>
            <a:ext cx="5190568" cy="830997"/>
          </a:xfrm>
          <a:prstGeom prst="rect">
            <a:avLst/>
          </a:prstGeom>
        </p:spPr>
        <p:txBody>
          <a:bodyPr wrap="square">
            <a:spAutoFit/>
          </a:bodyPr>
          <a:lstStyle/>
          <a:p>
            <a:pPr lvl="0"/>
            <a:r>
              <a:rPr lang="en-US" sz="4800" b="1" dirty="0">
                <a:solidFill>
                  <a:schemeClr val="bg1">
                    <a:lumMod val="85000"/>
                  </a:schemeClr>
                </a:solidFill>
                <a:latin typeface="Amazon Ember" panose="020B0603020204020204" pitchFamily="34" charset="0"/>
                <a:ea typeface="Amazon Ember" panose="020B0603020204020204" pitchFamily="34" charset="0"/>
                <a:cs typeface="Amazon Ember" panose="020B0603020204020204" pitchFamily="34" charset="0"/>
              </a:rPr>
              <a:t>10 . 0 . </a:t>
            </a:r>
            <a:r>
              <a:rPr lang="en-US" sz="4800" b="1" dirty="0">
                <a:latin typeface="Amazon Ember" panose="020B0603020204020204" pitchFamily="34" charset="0"/>
                <a:ea typeface="Amazon Ember" panose="020B0603020204020204" pitchFamily="34" charset="0"/>
                <a:cs typeface="Amazon Ember" panose="020B0603020204020204" pitchFamily="34" charset="0"/>
              </a:rPr>
              <a:t>255 . 255</a:t>
            </a:r>
          </a:p>
        </p:txBody>
      </p:sp>
      <p:sp>
        <p:nvSpPr>
          <p:cNvPr id="23" name="Content Placeholder 2"/>
          <p:cNvSpPr txBox="1">
            <a:spLocks/>
          </p:cNvSpPr>
          <p:nvPr/>
        </p:nvSpPr>
        <p:spPr>
          <a:xfrm>
            <a:off x="-773042" y="2407259"/>
            <a:ext cx="3674991" cy="1210307"/>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3200" b="1" dirty="0">
                <a:latin typeface="Amazon Ember" panose="020B0603020204020204" pitchFamily="34" charset="0"/>
                <a:ea typeface="Amazon Ember" panose="020B0603020204020204" pitchFamily="34" charset="0"/>
                <a:cs typeface="Amazon Ember" panose="020B0603020204020204" pitchFamily="34" charset="0"/>
              </a:rPr>
              <a:t>Lowest</a:t>
            </a:r>
            <a:br>
              <a:rPr lang="en-US" sz="3200" b="1" dirty="0">
                <a:latin typeface="Amazon Ember" panose="020B0603020204020204" pitchFamily="34" charset="0"/>
                <a:ea typeface="Amazon Ember" panose="020B0603020204020204" pitchFamily="34" charset="0"/>
                <a:cs typeface="Amazon Ember" panose="020B0603020204020204" pitchFamily="34" charset="0"/>
              </a:rPr>
            </a:br>
            <a:r>
              <a:rPr lang="en-US" sz="3200" b="1" dirty="0">
                <a:latin typeface="Amazon Ember" panose="020B0603020204020204" pitchFamily="34" charset="0"/>
                <a:ea typeface="Amazon Ember" panose="020B0603020204020204" pitchFamily="34" charset="0"/>
                <a:cs typeface="Amazon Ember" panose="020B0603020204020204" pitchFamily="34" charset="0"/>
              </a:rPr>
              <a:t>possible IP</a:t>
            </a:r>
          </a:p>
        </p:txBody>
      </p:sp>
      <p:sp>
        <p:nvSpPr>
          <p:cNvPr id="24" name="Content Placeholder 2"/>
          <p:cNvSpPr txBox="1">
            <a:spLocks/>
          </p:cNvSpPr>
          <p:nvPr/>
        </p:nvSpPr>
        <p:spPr>
          <a:xfrm>
            <a:off x="-773042" y="4733682"/>
            <a:ext cx="3674991" cy="1210307"/>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3200" b="1" dirty="0">
                <a:latin typeface="Amazon Ember" panose="020B0603020204020204" pitchFamily="34" charset="0"/>
                <a:ea typeface="Amazon Ember" panose="020B0603020204020204" pitchFamily="34" charset="0"/>
                <a:cs typeface="Amazon Ember" panose="020B0603020204020204" pitchFamily="34" charset="0"/>
              </a:rPr>
              <a:t>Highest</a:t>
            </a:r>
            <a:br>
              <a:rPr lang="en-US" sz="3200" b="1" dirty="0">
                <a:latin typeface="Amazon Ember" panose="020B0603020204020204" pitchFamily="34" charset="0"/>
                <a:ea typeface="Amazon Ember" panose="020B0603020204020204" pitchFamily="34" charset="0"/>
                <a:cs typeface="Amazon Ember" panose="020B0603020204020204" pitchFamily="34" charset="0"/>
              </a:rPr>
            </a:br>
            <a:r>
              <a:rPr lang="en-US" sz="3200" b="1" dirty="0">
                <a:latin typeface="Amazon Ember" panose="020B0603020204020204" pitchFamily="34" charset="0"/>
                <a:ea typeface="Amazon Ember" panose="020B0603020204020204" pitchFamily="34" charset="0"/>
                <a:cs typeface="Amazon Ember" panose="020B0603020204020204" pitchFamily="34" charset="0"/>
              </a:rPr>
              <a:t>possible IP</a:t>
            </a:r>
          </a:p>
        </p:txBody>
      </p:sp>
    </p:spTree>
    <p:custDataLst>
      <p:tags r:id="rId1"/>
    </p:custDataLst>
    <p:extLst>
      <p:ext uri="{BB962C8B-B14F-4D97-AF65-F5344CB8AC3E}">
        <p14:creationId xmlns:p14="http://schemas.microsoft.com/office/powerpoint/2010/main" val="40860421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VPCs and IP Addresses</a:t>
            </a:r>
          </a:p>
        </p:txBody>
      </p:sp>
      <p:sp>
        <p:nvSpPr>
          <p:cNvPr id="3" name="Content Placeholder 2"/>
          <p:cNvSpPr>
            <a:spLocks noGrp="1"/>
          </p:cNvSpPr>
          <p:nvPr>
            <p:ph idx="1"/>
          </p:nvPr>
        </p:nvSpPr>
        <p:spPr>
          <a:xfrm>
            <a:off x="765145" y="2543241"/>
            <a:ext cx="5287618" cy="2874130"/>
          </a:xfrm>
        </p:spPr>
        <p:txBody>
          <a:bodyPr/>
          <a:lstStyle/>
          <a:p>
            <a:pPr marL="0" indent="0" algn="r">
              <a:buNone/>
            </a:pPr>
            <a:r>
              <a:rPr lang="en-US" dirty="0"/>
              <a:t>Amazon VPCs can use CIDR ranges between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/16 </a:t>
            </a:r>
            <a:r>
              <a:rPr lang="en-US" dirty="0"/>
              <a:t>and</a:t>
            </a:r>
            <a:r>
              <a:rPr lang="en-US" dirty="0">
                <a:solidFill>
                  <a:srgbClr val="FF9933"/>
                </a:solidFill>
              </a:rPr>
              <a:t>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/28</a:t>
            </a:r>
            <a:r>
              <a:rPr lang="en-US" dirty="0"/>
              <a:t>.</a:t>
            </a:r>
          </a:p>
          <a:p>
            <a:pPr algn="r"/>
            <a:endParaRPr lang="en-US" dirty="0"/>
          </a:p>
          <a:p>
            <a:pPr marL="0" indent="0" algn="r">
              <a:buNone/>
            </a:pPr>
            <a:r>
              <a:rPr lang="en-US" dirty="0"/>
              <a:t>For every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one</a:t>
            </a:r>
            <a:r>
              <a:rPr lang="en-US" dirty="0">
                <a:solidFill>
                  <a:schemeClr val="accent2"/>
                </a:solidFill>
              </a:rPr>
              <a:t>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step</a:t>
            </a:r>
            <a:r>
              <a:rPr lang="en-US" dirty="0">
                <a:solidFill>
                  <a:schemeClr val="accent2"/>
                </a:solidFill>
              </a:rPr>
              <a:t> </a:t>
            </a:r>
            <a:r>
              <a:rPr lang="en-US" dirty="0"/>
              <a:t>a CIDR range increases, the total number of </a:t>
            </a:r>
            <a:br>
              <a:rPr lang="en-US" dirty="0"/>
            </a:br>
            <a:r>
              <a:rPr lang="en-US" dirty="0"/>
              <a:t>IP addresses is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cut</a:t>
            </a:r>
            <a:r>
              <a:rPr lang="en-US" dirty="0">
                <a:solidFill>
                  <a:schemeClr val="accent2"/>
                </a:solidFill>
              </a:rPr>
              <a:t>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in</a:t>
            </a:r>
            <a:r>
              <a:rPr lang="en-US" dirty="0">
                <a:solidFill>
                  <a:schemeClr val="accent2"/>
                </a:solidFill>
              </a:rPr>
              <a:t>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half.</a:t>
            </a:r>
            <a:endParaRPr lang="en-US" dirty="0"/>
          </a:p>
          <a:p>
            <a:pPr algn="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662532975"/>
              </p:ext>
            </p:extLst>
          </p:nvPr>
        </p:nvGraphicFramePr>
        <p:xfrm>
          <a:off x="6602280" y="1640121"/>
          <a:ext cx="4943958" cy="4680371"/>
        </p:xfrm>
        <a:graphic>
          <a:graphicData uri="http://schemas.openxmlformats.org/drawingml/2006/table">
            <a:tbl>
              <a:tblPr firstRow="1" bandRow="1">
                <a:tableStyleId>{5C22544A-7EE6-4342-B048-85BDC9FD1C3A}</a:tableStyleId>
              </a:tblPr>
              <a:tblGrid>
                <a:gridCol w="2471979">
                  <a:extLst>
                    <a:ext uri="{9D8B030D-6E8A-4147-A177-3AD203B41FA5}">
                      <a16:colId xmlns:a16="http://schemas.microsoft.com/office/drawing/2014/main" val="2793503166"/>
                    </a:ext>
                  </a:extLst>
                </a:gridCol>
                <a:gridCol w="2471979">
                  <a:extLst>
                    <a:ext uri="{9D8B030D-6E8A-4147-A177-3AD203B41FA5}">
                      <a16:colId xmlns:a16="http://schemas.microsoft.com/office/drawing/2014/main" val="2952798498"/>
                    </a:ext>
                  </a:extLst>
                </a:gridCol>
              </a:tblGrid>
              <a:tr h="494453">
                <a:tc>
                  <a:txBody>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Dedicated Network</a:t>
                      </a:r>
                      <a:r>
                        <a:rPr lang="en-US" sz="2400" baseline="0" dirty="0">
                          <a:latin typeface="Amazon Ember" panose="020B0603020204020204" pitchFamily="34" charset="0"/>
                          <a:ea typeface="Amazon Ember" panose="020B0603020204020204" pitchFamily="34" charset="0"/>
                          <a:cs typeface="Amazon Ember" panose="020B0603020204020204" pitchFamily="34" charset="0"/>
                        </a:rPr>
                        <a:t> Bits </a:t>
                      </a:r>
                      <a:br>
                        <a:rPr lang="en-US" sz="2400" baseline="0" dirty="0">
                          <a:latin typeface="Amazon Ember" panose="020B0603020204020204" pitchFamily="34" charset="0"/>
                          <a:ea typeface="Amazon Ember" panose="020B0603020204020204" pitchFamily="34" charset="0"/>
                          <a:cs typeface="Amazon Ember" panose="020B0603020204020204" pitchFamily="34" charset="0"/>
                        </a:rPr>
                      </a:br>
                      <a:r>
                        <a:rPr lang="en-US" sz="2400" baseline="0" dirty="0">
                          <a:latin typeface="Amazon Ember" panose="020B0603020204020204" pitchFamily="34" charset="0"/>
                          <a:ea typeface="Amazon Ember" panose="020B0603020204020204" pitchFamily="34" charset="0"/>
                          <a:cs typeface="Amazon Ember" panose="020B0603020204020204" pitchFamily="34" charset="0"/>
                        </a:rPr>
                        <a:t>(</a:t>
                      </a:r>
                      <a:r>
                        <a:rPr lang="en-US" sz="2400" dirty="0">
                          <a:latin typeface="Amazon Ember" panose="020B0603020204020204" pitchFamily="34" charset="0"/>
                          <a:ea typeface="Amazon Ember" panose="020B0603020204020204" pitchFamily="34" charset="0"/>
                          <a:cs typeface="Amazon Ember" panose="020B0603020204020204" pitchFamily="34" charset="0"/>
                        </a:rPr>
                        <a:t>CIDR)</a:t>
                      </a:r>
                    </a:p>
                  </a:txBody>
                  <a:tcPr marL="121920" marR="121920" marT="60960" marB="60960"/>
                </a:tc>
                <a:tc>
                  <a:txBody>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Bits available to IPs</a:t>
                      </a:r>
                      <a:br>
                        <a:rPr lang="en-US" sz="2400" dirty="0">
                          <a:latin typeface="Amazon Ember" panose="020B0603020204020204" pitchFamily="34" charset="0"/>
                          <a:ea typeface="Amazon Ember" panose="020B0603020204020204" pitchFamily="34" charset="0"/>
                          <a:cs typeface="Amazon Ember" panose="020B0603020204020204" pitchFamily="34" charset="0"/>
                        </a:rPr>
                      </a:br>
                      <a:r>
                        <a:rPr lang="en-US" sz="2400" dirty="0">
                          <a:latin typeface="Amazon Ember" panose="020B0603020204020204" pitchFamily="34" charset="0"/>
                          <a:ea typeface="Amazon Ember" panose="020B0603020204020204" pitchFamily="34" charset="0"/>
                          <a:cs typeface="Amazon Ember" panose="020B0603020204020204" pitchFamily="34" charset="0"/>
                        </a:rPr>
                        <a:t>(Total IPs)</a:t>
                      </a:r>
                    </a:p>
                  </a:txBody>
                  <a:tcPr marL="121920" marR="121920" marT="60960" marB="60960"/>
                </a:tc>
                <a:extLst>
                  <a:ext uri="{0D108BD9-81ED-4DB2-BD59-A6C34878D82A}">
                    <a16:rowId xmlns:a16="http://schemas.microsoft.com/office/drawing/2014/main" val="1584475491"/>
                  </a:ext>
                </a:extLst>
              </a:tr>
              <a:tr h="494453">
                <a:tc>
                  <a:txBody>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/16</a:t>
                      </a:r>
                    </a:p>
                  </a:txBody>
                  <a:tcPr marL="121920" marR="121920" marT="60960" marB="60960"/>
                </a:tc>
                <a:tc>
                  <a:txBody>
                    <a:bodyPr/>
                    <a:lstStyle/>
                    <a:p>
                      <a:pPr algn="ctr"/>
                      <a:r>
                        <a:rPr lang="en-US" sz="2400" b="1" dirty="0">
                          <a:latin typeface="Amazon Ember" panose="020B0603020204020204" pitchFamily="34" charset="0"/>
                          <a:ea typeface="Amazon Ember" panose="020B0603020204020204" pitchFamily="34" charset="0"/>
                          <a:cs typeface="Amazon Ember" panose="020B0603020204020204" pitchFamily="34" charset="0"/>
                        </a:rPr>
                        <a:t>65,536</a:t>
                      </a:r>
                    </a:p>
                  </a:txBody>
                  <a:tcPr marL="121920" marR="121920" marT="60960" marB="60960"/>
                </a:tc>
                <a:extLst>
                  <a:ext uri="{0D108BD9-81ED-4DB2-BD59-A6C34878D82A}">
                    <a16:rowId xmlns:a16="http://schemas.microsoft.com/office/drawing/2014/main" val="2530503264"/>
                  </a:ext>
                </a:extLst>
              </a:tr>
              <a:tr h="494453">
                <a:tc>
                  <a:txBody>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/17</a:t>
                      </a:r>
                    </a:p>
                  </a:txBody>
                  <a:tcPr marL="121920" marR="121920" marT="60960" marB="6096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b="1" dirty="0">
                          <a:latin typeface="Amazon Ember" panose="020B0603020204020204" pitchFamily="34" charset="0"/>
                          <a:ea typeface="Amazon Ember" panose="020B0603020204020204" pitchFamily="34" charset="0"/>
                          <a:cs typeface="Amazon Ember" panose="020B0603020204020204" pitchFamily="34" charset="0"/>
                        </a:rPr>
                        <a:t>32,768</a:t>
                      </a:r>
                    </a:p>
                  </a:txBody>
                  <a:tcPr marL="121920" marR="121920" marT="60960" marB="60960"/>
                </a:tc>
                <a:extLst>
                  <a:ext uri="{0D108BD9-81ED-4DB2-BD59-A6C34878D82A}">
                    <a16:rowId xmlns:a16="http://schemas.microsoft.com/office/drawing/2014/main" val="3071187920"/>
                  </a:ext>
                </a:extLst>
              </a:tr>
              <a:tr h="494453">
                <a:tc>
                  <a:txBody>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/18</a:t>
                      </a:r>
                    </a:p>
                  </a:txBody>
                  <a:tcPr marL="121920" marR="121920" marT="60960" marB="60960"/>
                </a:tc>
                <a:tc>
                  <a:txBody>
                    <a:bodyPr/>
                    <a:lstStyle/>
                    <a:p>
                      <a:pPr algn="ctr"/>
                      <a:r>
                        <a:rPr lang="en-US" sz="2400" b="1" dirty="0">
                          <a:latin typeface="Amazon Ember" panose="020B0603020204020204" pitchFamily="34" charset="0"/>
                          <a:ea typeface="Amazon Ember" panose="020B0603020204020204" pitchFamily="34" charset="0"/>
                          <a:cs typeface="Amazon Ember" panose="020B0603020204020204" pitchFamily="34" charset="0"/>
                        </a:rPr>
                        <a:t>16,384</a:t>
                      </a:r>
                    </a:p>
                  </a:txBody>
                  <a:tcPr marL="121920" marR="121920" marT="60960" marB="60960"/>
                </a:tc>
                <a:extLst>
                  <a:ext uri="{0D108BD9-81ED-4DB2-BD59-A6C34878D82A}">
                    <a16:rowId xmlns:a16="http://schemas.microsoft.com/office/drawing/2014/main" val="2771936419"/>
                  </a:ext>
                </a:extLst>
              </a:tr>
              <a:tr h="494453">
                <a:tc>
                  <a:txBody>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/19</a:t>
                      </a:r>
                    </a:p>
                  </a:txBody>
                  <a:tcPr marL="121920" marR="121920" marT="60960" marB="60960"/>
                </a:tc>
                <a:tc>
                  <a:txBody>
                    <a:bodyPr/>
                    <a:lstStyle/>
                    <a:p>
                      <a:pPr algn="ctr"/>
                      <a:r>
                        <a:rPr lang="en-US" sz="2400" b="1" dirty="0">
                          <a:latin typeface="Amazon Ember" panose="020B0603020204020204" pitchFamily="34" charset="0"/>
                          <a:ea typeface="Amazon Ember" panose="020B0603020204020204" pitchFamily="34" charset="0"/>
                          <a:cs typeface="Amazon Ember" panose="020B0603020204020204" pitchFamily="34" charset="0"/>
                        </a:rPr>
                        <a:t>8,192</a:t>
                      </a:r>
                    </a:p>
                  </a:txBody>
                  <a:tcPr marL="121920" marR="121920" marT="60960" marB="60960"/>
                </a:tc>
                <a:extLst>
                  <a:ext uri="{0D108BD9-81ED-4DB2-BD59-A6C34878D82A}">
                    <a16:rowId xmlns:a16="http://schemas.microsoft.com/office/drawing/2014/main" val="991540914"/>
                  </a:ext>
                </a:extLst>
              </a:tr>
              <a:tr h="494453">
                <a:tc>
                  <a:txBody>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/20</a:t>
                      </a:r>
                    </a:p>
                  </a:txBody>
                  <a:tcPr marL="121920" marR="121920" marT="60960" marB="60960"/>
                </a:tc>
                <a:tc>
                  <a:txBody>
                    <a:bodyPr/>
                    <a:lstStyle/>
                    <a:p>
                      <a:pPr algn="ctr"/>
                      <a:r>
                        <a:rPr lang="en-US" sz="2400" b="1" dirty="0">
                          <a:latin typeface="Amazon Ember" panose="020B0603020204020204" pitchFamily="34" charset="0"/>
                          <a:ea typeface="Amazon Ember" panose="020B0603020204020204" pitchFamily="34" charset="0"/>
                          <a:cs typeface="Amazon Ember" panose="020B0603020204020204" pitchFamily="34" charset="0"/>
                        </a:rPr>
                        <a:t>4,096</a:t>
                      </a:r>
                    </a:p>
                  </a:txBody>
                  <a:tcPr marL="121920" marR="121920" marT="60960" marB="60960"/>
                </a:tc>
                <a:extLst>
                  <a:ext uri="{0D108BD9-81ED-4DB2-BD59-A6C34878D82A}">
                    <a16:rowId xmlns:a16="http://schemas.microsoft.com/office/drawing/2014/main" val="2202872400"/>
                  </a:ext>
                </a:extLst>
              </a:tr>
              <a:tr h="494453">
                <a:tc>
                  <a:txBody>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a:t>
                      </a:r>
                    </a:p>
                  </a:txBody>
                  <a:tcPr marL="121920" marR="121920" marT="60960" marB="60960"/>
                </a:tc>
                <a:tc>
                  <a:txBody>
                    <a:bodyPr/>
                    <a:lstStyle/>
                    <a:p>
                      <a:pPr algn="ctr"/>
                      <a:r>
                        <a:rPr lang="en-US" sz="2400" b="0" dirty="0">
                          <a:latin typeface="Amazon Ember" panose="020B0603020204020204" pitchFamily="34" charset="0"/>
                          <a:ea typeface="Amazon Ember" panose="020B0603020204020204" pitchFamily="34" charset="0"/>
                          <a:cs typeface="Amazon Ember" panose="020B0603020204020204" pitchFamily="34" charset="0"/>
                        </a:rPr>
                        <a:t>…</a:t>
                      </a:r>
                    </a:p>
                  </a:txBody>
                  <a:tcPr marL="121920" marR="121920" marT="60960" marB="60960"/>
                </a:tc>
                <a:extLst>
                  <a:ext uri="{0D108BD9-81ED-4DB2-BD59-A6C34878D82A}">
                    <a16:rowId xmlns:a16="http://schemas.microsoft.com/office/drawing/2014/main" val="1396039329"/>
                  </a:ext>
                </a:extLst>
              </a:tr>
              <a:tr h="494453">
                <a:tc>
                  <a:txBody>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/28</a:t>
                      </a:r>
                    </a:p>
                  </a:txBody>
                  <a:tcPr marL="121920" marR="121920" marT="60960" marB="60960"/>
                </a:tc>
                <a:tc>
                  <a:txBody>
                    <a:bodyPr/>
                    <a:lstStyle/>
                    <a:p>
                      <a:pPr algn="ctr"/>
                      <a:r>
                        <a:rPr lang="en-US" sz="2400" b="1" dirty="0">
                          <a:latin typeface="Amazon Ember" panose="020B0603020204020204" pitchFamily="34" charset="0"/>
                          <a:ea typeface="Amazon Ember" panose="020B0603020204020204" pitchFamily="34" charset="0"/>
                          <a:cs typeface="Amazon Ember" panose="020B0603020204020204" pitchFamily="34" charset="0"/>
                        </a:rPr>
                        <a:t>16</a:t>
                      </a:r>
                    </a:p>
                  </a:txBody>
                  <a:tcPr marL="121920" marR="121920" marT="60960" marB="60960"/>
                </a:tc>
                <a:extLst>
                  <a:ext uri="{0D108BD9-81ED-4DB2-BD59-A6C34878D82A}">
                    <a16:rowId xmlns:a16="http://schemas.microsoft.com/office/drawing/2014/main" val="942787520"/>
                  </a:ext>
                </a:extLst>
              </a:tr>
            </a:tbl>
          </a:graphicData>
        </a:graphic>
      </p:graphicFrame>
    </p:spTree>
    <p:custDataLst>
      <p:tags r:id="rId1"/>
    </p:custDataLst>
    <p:extLst>
      <p:ext uri="{BB962C8B-B14F-4D97-AF65-F5344CB8AC3E}">
        <p14:creationId xmlns:p14="http://schemas.microsoft.com/office/powerpoint/2010/main" val="3430882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dirty="0"/>
              <a:t>Module Objectives</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a:xfrm>
            <a:off x="15906" y="1388123"/>
            <a:ext cx="11560526" cy="3649701"/>
          </a:xfrm>
        </p:spPr>
        <p:txBody>
          <a:bodyPr anchor="ctr">
            <a:noAutofit/>
          </a:bodyPr>
          <a:lstStyle/>
          <a:p>
            <a:pPr marL="219075" lvl="1" indent="0" defTabSz="342900">
              <a:lnSpc>
                <a:spcPct val="100000"/>
              </a:lnSpc>
              <a:spcBef>
                <a:spcPts val="0"/>
              </a:spcBef>
              <a:buClr>
                <a:schemeClr val="accent1"/>
              </a:buClr>
              <a:buNone/>
              <a:tabLst>
                <a:tab pos="8461375" algn="r"/>
              </a:tabLst>
            </a:pPr>
            <a:r>
              <a:rPr lang="en-US" sz="2800" dirty="0"/>
              <a:t>Upon completion of this module, you will be able to:</a:t>
            </a:r>
          </a:p>
          <a:p>
            <a:pPr marL="682625" lvl="1" indent="-463550" defTabSz="342900">
              <a:lnSpc>
                <a:spcPct val="100000"/>
              </a:lnSpc>
              <a:spcBef>
                <a:spcPts val="0"/>
              </a:spcBef>
              <a:buClr>
                <a:schemeClr val="accent1"/>
              </a:buClr>
              <a:tabLst>
                <a:tab pos="8461375" algn="r"/>
              </a:tabLst>
            </a:pPr>
            <a:r>
              <a:rPr lang="en-US" dirty="0"/>
              <a:t>Discuss how to design secure, reliable, high performing, and cost efficient systems.</a:t>
            </a:r>
            <a:br>
              <a:rPr lang="en-US" dirty="0"/>
            </a:br>
            <a:endParaRPr lang="en-US" dirty="0"/>
          </a:p>
          <a:p>
            <a:pPr marL="682625" lvl="1" indent="-463550" defTabSz="342900">
              <a:lnSpc>
                <a:spcPct val="100000"/>
              </a:lnSpc>
              <a:spcBef>
                <a:spcPts val="0"/>
              </a:spcBef>
              <a:buClr>
                <a:schemeClr val="accent1"/>
              </a:buClr>
              <a:tabLst>
                <a:tab pos="8461375" algn="r"/>
              </a:tabLst>
            </a:pPr>
            <a:r>
              <a:rPr lang="en-US" dirty="0"/>
              <a:t>Highlight principles to consider when either migrating existing applications to AWS or designing new applications for the cloud.</a:t>
            </a:r>
            <a:br>
              <a:rPr lang="en-US" dirty="0"/>
            </a:br>
            <a:endParaRPr lang="en-US" dirty="0"/>
          </a:p>
          <a:p>
            <a:pPr marL="682625" lvl="1" indent="-463550" defTabSz="342900">
              <a:lnSpc>
                <a:spcPct val="100000"/>
              </a:lnSpc>
              <a:spcBef>
                <a:spcPts val="0"/>
              </a:spcBef>
              <a:buClr>
                <a:schemeClr val="accent1"/>
              </a:buClr>
              <a:tabLst>
                <a:tab pos="8461375" algn="r"/>
              </a:tabLst>
            </a:pPr>
            <a:r>
              <a:rPr lang="en-US" dirty="0"/>
              <a:t>Identify the design patterns and architectural options that can be applied in a wide variety of use cases.</a:t>
            </a:r>
          </a:p>
          <a:p>
            <a:pPr marL="682625" lvl="1" indent="-463550" defTabSz="342900">
              <a:lnSpc>
                <a:spcPct val="100000"/>
              </a:lnSpc>
              <a:spcBef>
                <a:spcPts val="0"/>
              </a:spcBef>
              <a:buClr>
                <a:schemeClr val="accent1"/>
              </a:buClr>
              <a:tabLst>
                <a:tab pos="8461375" algn="r"/>
              </a:tabLst>
            </a:pPr>
            <a:endParaRPr lang="en-US" dirty="0"/>
          </a:p>
        </p:txBody>
      </p:sp>
    </p:spTree>
    <p:extLst>
      <p:ext uri="{BB962C8B-B14F-4D97-AF65-F5344CB8AC3E}">
        <p14:creationId xmlns:p14="http://schemas.microsoft.com/office/powerpoint/2010/main" val="41848647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Subnets?</a:t>
            </a:r>
          </a:p>
        </p:txBody>
      </p:sp>
      <p:sp>
        <p:nvSpPr>
          <p:cNvPr id="3" name="Content Placeholder 2"/>
          <p:cNvSpPr>
            <a:spLocks noGrp="1"/>
          </p:cNvSpPr>
          <p:nvPr>
            <p:ph idx="1"/>
          </p:nvPr>
        </p:nvSpPr>
        <p:spPr>
          <a:xfrm>
            <a:off x="238538" y="1440305"/>
            <a:ext cx="11679659" cy="4913308"/>
          </a:xfrm>
        </p:spPr>
        <p:txBody>
          <a:bodyPr>
            <a:normAutofit/>
          </a:bodyPr>
          <a:lstStyle/>
          <a:p>
            <a:pPr marL="0" lvl="0" indent="0">
              <a:lnSpc>
                <a:spcPct val="100000"/>
              </a:lnSpc>
              <a:spcBef>
                <a:spcPts val="2400"/>
              </a:spcBef>
              <a:buNone/>
              <a:defRPr/>
            </a:pPr>
            <a:r>
              <a:rPr lang="en-US" sz="2700" dirty="0"/>
              <a:t>Subnets are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segments</a:t>
            </a:r>
            <a:r>
              <a:rPr lang="en-US" sz="2700" dirty="0"/>
              <a:t> or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partitions</a:t>
            </a:r>
            <a:r>
              <a:rPr lang="en-US" sz="2700" dirty="0"/>
              <a:t> of a network, divided by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CIDR</a:t>
            </a:r>
            <a:r>
              <a:rPr lang="en-US" sz="2700" dirty="0">
                <a:solidFill>
                  <a:srgbClr val="FF9933"/>
                </a:solidFill>
              </a:rPr>
              <a:t>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range</a:t>
            </a:r>
            <a:r>
              <a:rPr lang="en-US" sz="2700" dirty="0"/>
              <a:t>.</a:t>
            </a:r>
          </a:p>
        </p:txBody>
      </p:sp>
      <p:sp>
        <p:nvSpPr>
          <p:cNvPr id="17" name="Title 3"/>
          <p:cNvSpPr txBox="1">
            <a:spLocks/>
          </p:cNvSpPr>
          <p:nvPr/>
        </p:nvSpPr>
        <p:spPr bwMode="auto">
          <a:xfrm>
            <a:off x="711200" y="889000"/>
            <a:ext cx="9448800" cy="5080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67733" tIns="67733" rIns="67733" bIns="67733" numCol="1" anchor="t" anchorCtr="0" compatLnSpc="1">
            <a:prstTxWarp prst="textNoShape">
              <a:avLst/>
            </a:prstTxWarp>
          </a:bodyPr>
          <a:lstStyle>
            <a:lvl1pPr algn="l" rtl="0" fontAlgn="base">
              <a:lnSpc>
                <a:spcPct val="90000"/>
              </a:lnSpc>
              <a:spcBef>
                <a:spcPct val="0"/>
              </a:spcBef>
              <a:spcAft>
                <a:spcPct val="0"/>
              </a:spcAft>
              <a:defRPr sz="7000">
                <a:solidFill>
                  <a:srgbClr val="FFFFFF"/>
                </a:solidFill>
                <a:latin typeface="+mj-lt"/>
                <a:ea typeface="+mj-ea"/>
                <a:cs typeface="+mj-cs"/>
                <a:sym typeface="Sketch Gothic Bold" charset="0"/>
              </a:defRPr>
            </a:lvl1pPr>
            <a:lvl2pPr algn="l" rtl="0" fontAlgn="base">
              <a:lnSpc>
                <a:spcPct val="90000"/>
              </a:lnSpc>
              <a:spcBef>
                <a:spcPct val="0"/>
              </a:spcBef>
              <a:spcAft>
                <a:spcPct val="0"/>
              </a:spcAft>
              <a:defRPr sz="7000">
                <a:solidFill>
                  <a:srgbClr val="FFFFFF"/>
                </a:solidFill>
                <a:latin typeface="Sketch Gothic Bold" charset="0"/>
                <a:ea typeface="ヒラギノ角ゴ ProN W6" charset="0"/>
                <a:cs typeface="ヒラギノ角ゴ ProN W6" charset="0"/>
                <a:sym typeface="Sketch Gothic Bold" charset="0"/>
              </a:defRPr>
            </a:lvl2pPr>
            <a:lvl3pPr algn="l" rtl="0" fontAlgn="base">
              <a:lnSpc>
                <a:spcPct val="90000"/>
              </a:lnSpc>
              <a:spcBef>
                <a:spcPct val="0"/>
              </a:spcBef>
              <a:spcAft>
                <a:spcPct val="0"/>
              </a:spcAft>
              <a:defRPr sz="7000">
                <a:solidFill>
                  <a:srgbClr val="FFFFFF"/>
                </a:solidFill>
                <a:latin typeface="Sketch Gothic Bold" charset="0"/>
                <a:ea typeface="ヒラギノ角ゴ ProN W6" charset="0"/>
                <a:cs typeface="ヒラギノ角ゴ ProN W6" charset="0"/>
                <a:sym typeface="Sketch Gothic Bold" charset="0"/>
              </a:defRPr>
            </a:lvl3pPr>
            <a:lvl4pPr algn="l" rtl="0" fontAlgn="base">
              <a:lnSpc>
                <a:spcPct val="90000"/>
              </a:lnSpc>
              <a:spcBef>
                <a:spcPct val="0"/>
              </a:spcBef>
              <a:spcAft>
                <a:spcPct val="0"/>
              </a:spcAft>
              <a:defRPr sz="7000">
                <a:solidFill>
                  <a:srgbClr val="FFFFFF"/>
                </a:solidFill>
                <a:latin typeface="Sketch Gothic Bold" charset="0"/>
                <a:ea typeface="ヒラギノ角ゴ ProN W6" charset="0"/>
                <a:cs typeface="ヒラギノ角ゴ ProN W6" charset="0"/>
                <a:sym typeface="Sketch Gothic Bold" charset="0"/>
              </a:defRPr>
            </a:lvl4pPr>
            <a:lvl5pPr algn="l" rtl="0" fontAlgn="base">
              <a:lnSpc>
                <a:spcPct val="90000"/>
              </a:lnSpc>
              <a:spcBef>
                <a:spcPct val="0"/>
              </a:spcBef>
              <a:spcAft>
                <a:spcPct val="0"/>
              </a:spcAft>
              <a:defRPr sz="7000">
                <a:solidFill>
                  <a:srgbClr val="FFFFFF"/>
                </a:solidFill>
                <a:latin typeface="Sketch Gothic Bold" charset="0"/>
                <a:ea typeface="ヒラギノ角ゴ ProN W6" charset="0"/>
                <a:cs typeface="ヒラギノ角ゴ ProN W6" charset="0"/>
                <a:sym typeface="Sketch Gothic Bold" charset="0"/>
              </a:defRPr>
            </a:lvl5pPr>
            <a:lvl6pPr marL="457200" algn="l" rtl="0" fontAlgn="base">
              <a:lnSpc>
                <a:spcPct val="90000"/>
              </a:lnSpc>
              <a:spcBef>
                <a:spcPct val="0"/>
              </a:spcBef>
              <a:spcAft>
                <a:spcPct val="0"/>
              </a:spcAft>
              <a:defRPr sz="7000">
                <a:solidFill>
                  <a:srgbClr val="FFFFFF"/>
                </a:solidFill>
                <a:latin typeface="Sketch Gothic Bold" charset="0"/>
                <a:ea typeface="ヒラギノ角ゴ ProN W6" charset="0"/>
                <a:cs typeface="ヒラギノ角ゴ ProN W6" charset="0"/>
                <a:sym typeface="Sketch Gothic Bold" charset="0"/>
              </a:defRPr>
            </a:lvl6pPr>
            <a:lvl7pPr marL="914400" algn="l" rtl="0" fontAlgn="base">
              <a:lnSpc>
                <a:spcPct val="90000"/>
              </a:lnSpc>
              <a:spcBef>
                <a:spcPct val="0"/>
              </a:spcBef>
              <a:spcAft>
                <a:spcPct val="0"/>
              </a:spcAft>
              <a:defRPr sz="7000">
                <a:solidFill>
                  <a:srgbClr val="FFFFFF"/>
                </a:solidFill>
                <a:latin typeface="Sketch Gothic Bold" charset="0"/>
                <a:ea typeface="ヒラギノ角ゴ ProN W6" charset="0"/>
                <a:cs typeface="ヒラギノ角ゴ ProN W6" charset="0"/>
                <a:sym typeface="Sketch Gothic Bold" charset="0"/>
              </a:defRPr>
            </a:lvl7pPr>
            <a:lvl8pPr marL="1371600" algn="l" rtl="0" fontAlgn="base">
              <a:lnSpc>
                <a:spcPct val="90000"/>
              </a:lnSpc>
              <a:spcBef>
                <a:spcPct val="0"/>
              </a:spcBef>
              <a:spcAft>
                <a:spcPct val="0"/>
              </a:spcAft>
              <a:defRPr sz="7000">
                <a:solidFill>
                  <a:srgbClr val="FFFFFF"/>
                </a:solidFill>
                <a:latin typeface="Sketch Gothic Bold" charset="0"/>
                <a:ea typeface="ヒラギノ角ゴ ProN W6" charset="0"/>
                <a:cs typeface="ヒラギノ角ゴ ProN W6" charset="0"/>
                <a:sym typeface="Sketch Gothic Bold" charset="0"/>
              </a:defRPr>
            </a:lvl8pPr>
            <a:lvl9pPr marL="1828800" algn="l" rtl="0" fontAlgn="base">
              <a:lnSpc>
                <a:spcPct val="90000"/>
              </a:lnSpc>
              <a:spcBef>
                <a:spcPct val="0"/>
              </a:spcBef>
              <a:spcAft>
                <a:spcPct val="0"/>
              </a:spcAft>
              <a:defRPr sz="7000">
                <a:solidFill>
                  <a:srgbClr val="FFFFFF"/>
                </a:solidFill>
                <a:latin typeface="Sketch Gothic Bold" charset="0"/>
                <a:ea typeface="ヒラギノ角ゴ ProN W6" charset="0"/>
                <a:cs typeface="ヒラギノ角ゴ ProN W6" charset="0"/>
                <a:sym typeface="Sketch Gothic Bold" charset="0"/>
              </a:defRPr>
            </a:lvl9pPr>
          </a:lstStyle>
          <a:p>
            <a:endParaRPr lang="en-US" sz="2400" dirty="0">
              <a:solidFill>
                <a:srgbClr val="000000"/>
              </a:solidFill>
              <a:latin typeface="Arial"/>
              <a:cs typeface="Arial"/>
            </a:endParaRPr>
          </a:p>
        </p:txBody>
      </p:sp>
      <p:sp>
        <p:nvSpPr>
          <p:cNvPr id="15" name="TextBox 14"/>
          <p:cNvSpPr txBox="1"/>
          <p:nvPr/>
        </p:nvSpPr>
        <p:spPr>
          <a:xfrm>
            <a:off x="250972" y="2432828"/>
            <a:ext cx="3147527" cy="584775"/>
          </a:xfrm>
          <a:prstGeom prst="rect">
            <a:avLst/>
          </a:prstGeom>
          <a:noFill/>
        </p:spPr>
        <p:txBody>
          <a:bodyPr wrap="square" rtlCol="0">
            <a:spAutoFit/>
          </a:bodyPr>
          <a:lstStyle/>
          <a:p>
            <a:r>
              <a:rPr lang="en-US" sz="3200" b="1" dirty="0">
                <a:latin typeface="Amazon Ember" panose="020B0603020204020204" pitchFamily="34" charset="0"/>
                <a:ea typeface="Amazon Ember" panose="020B0603020204020204" pitchFamily="34" charset="0"/>
                <a:cs typeface="Amazon Ember" panose="020B0603020204020204" pitchFamily="34" charset="0"/>
              </a:rPr>
              <a:t>Example:</a:t>
            </a:r>
            <a:endParaRPr lang="en-US" sz="24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9" name="Oval 18"/>
          <p:cNvSpPr/>
          <p:nvPr/>
        </p:nvSpPr>
        <p:spPr>
          <a:xfrm>
            <a:off x="7799081" y="2264369"/>
            <a:ext cx="3311857" cy="3293660"/>
          </a:xfrm>
          <a:prstGeom prst="ellipse">
            <a:avLst/>
          </a:prstGeom>
          <a:no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solidFill>
                <a:schemeClr val="tx1">
                  <a:lumMod val="95000"/>
                  <a:lumOff val="5000"/>
                </a:schemeClr>
              </a:solidFill>
              <a:latin typeface="Amazon Ember Medium" panose="020B0603020204030204" pitchFamily="34" charset="0"/>
              <a:ea typeface="Amazon Ember Medium" panose="020B0603020204030204" pitchFamily="34" charset="0"/>
              <a:cs typeface="Amazon Ember Medium" panose="020B0603020204030204" pitchFamily="34" charset="0"/>
            </a:endParaRPr>
          </a:p>
        </p:txBody>
      </p:sp>
      <p:sp>
        <p:nvSpPr>
          <p:cNvPr id="20" name="TextBox 19"/>
          <p:cNvSpPr txBox="1"/>
          <p:nvPr/>
        </p:nvSpPr>
        <p:spPr>
          <a:xfrm>
            <a:off x="8845408" y="3848610"/>
            <a:ext cx="1219200" cy="830997"/>
          </a:xfrm>
          <a:prstGeom prst="rect">
            <a:avLst/>
          </a:prstGeom>
          <a:noFill/>
        </p:spPr>
        <p:txBody>
          <a:bodyPr wrap="square" rtlCol="0">
            <a:spAutoFit/>
          </a:bodyPr>
          <a:lstStyle/>
          <a:p>
            <a:pPr algn="ctr"/>
            <a:r>
              <a:rPr lang="en-US" sz="2400" dirty="0">
                <a:solidFill>
                  <a:schemeClr val="tx1">
                    <a:lumMod val="95000"/>
                    <a:lumOff val="5000"/>
                  </a:schemeClr>
                </a:solidFill>
                <a:latin typeface="Amazon Ember Medium" panose="020B0603020204030204" pitchFamily="34" charset="0"/>
                <a:ea typeface="Amazon Ember Medium" panose="020B0603020204030204" pitchFamily="34" charset="0"/>
                <a:cs typeface="Amazon Ember Medium" panose="020B0603020204030204" pitchFamily="34" charset="0"/>
              </a:rPr>
              <a:t>1024 IPs</a:t>
            </a:r>
          </a:p>
        </p:txBody>
      </p:sp>
      <p:graphicFrame>
        <p:nvGraphicFramePr>
          <p:cNvPr id="62" name="Chart 61"/>
          <p:cNvGraphicFramePr/>
          <p:nvPr>
            <p:extLst>
              <p:ext uri="{D42A27DB-BD31-4B8C-83A1-F6EECF244321}">
                <p14:modId xmlns:p14="http://schemas.microsoft.com/office/powerpoint/2010/main" val="3268730321"/>
              </p:ext>
            </p:extLst>
          </p:nvPr>
        </p:nvGraphicFramePr>
        <p:xfrm>
          <a:off x="5673283" y="1802391"/>
          <a:ext cx="7657685" cy="3766077"/>
        </p:xfrm>
        <a:graphic>
          <a:graphicData uri="http://schemas.openxmlformats.org/drawingml/2006/chart">
            <c:chart xmlns:c="http://schemas.openxmlformats.org/drawingml/2006/chart" xmlns:r="http://schemas.openxmlformats.org/officeDocument/2006/relationships" r:id="rId4"/>
          </a:graphicData>
        </a:graphic>
      </p:graphicFrame>
      <p:sp>
        <p:nvSpPr>
          <p:cNvPr id="65" name="TextBox 64"/>
          <p:cNvSpPr txBox="1"/>
          <p:nvPr/>
        </p:nvSpPr>
        <p:spPr>
          <a:xfrm>
            <a:off x="250973" y="2826035"/>
            <a:ext cx="3503241" cy="892552"/>
          </a:xfrm>
          <a:prstGeom prst="rect">
            <a:avLst/>
          </a:prstGeom>
          <a:noFill/>
        </p:spPr>
        <p:txBody>
          <a:bodyPr wrap="square" rtlCol="0">
            <a:spAutoFit/>
          </a:bodyPr>
          <a:lstStyle/>
          <a:p>
            <a:r>
              <a:rPr lang="en-US" sz="2400" dirty="0">
                <a:latin typeface="Amazon Ember" panose="020B0603020204020204" pitchFamily="34" charset="0"/>
                <a:ea typeface="Amazon Ember" panose="020B0603020204020204" pitchFamily="34" charset="0"/>
                <a:cs typeface="Amazon Ember" panose="020B0603020204020204" pitchFamily="34" charset="0"/>
              </a:rPr>
              <a:t>A VPC with </a:t>
            </a: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CIDR</a:t>
            </a:r>
            <a:r>
              <a:rPr lang="en-US" sz="2400" dirty="0">
                <a:solidFill>
                  <a:srgbClr val="FF9933"/>
                </a:solidFill>
                <a:latin typeface="Amazon Ember" panose="020B0603020204020204" pitchFamily="34" charset="0"/>
                <a:ea typeface="Amazon Ember" panose="020B0603020204020204" pitchFamily="34" charset="0"/>
                <a:cs typeface="Amazon Ember" panose="020B0603020204020204" pitchFamily="34" charset="0"/>
              </a:rPr>
              <a:t> </a:t>
            </a: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/22</a:t>
            </a:r>
            <a:r>
              <a:rPr lang="en-US" sz="2400" dirty="0">
                <a:solidFill>
                  <a:srgbClr val="FF9933"/>
                </a:solidFill>
                <a:latin typeface="Amazon Ember" panose="020B0603020204020204" pitchFamily="34" charset="0"/>
                <a:ea typeface="Amazon Ember" panose="020B0603020204020204" pitchFamily="34" charset="0"/>
                <a:cs typeface="Amazon Ember" panose="020B0603020204020204" pitchFamily="34" charset="0"/>
              </a:rPr>
              <a:t> </a:t>
            </a:r>
            <a:r>
              <a:rPr lang="en-US" sz="2400" dirty="0">
                <a:latin typeface="Amazon Ember" panose="020B0603020204020204" pitchFamily="34" charset="0"/>
                <a:ea typeface="Amazon Ember" panose="020B0603020204020204" pitchFamily="34" charset="0"/>
                <a:cs typeface="Amazon Ember" panose="020B0603020204020204" pitchFamily="34" charset="0"/>
              </a:rPr>
              <a:t>includes 1,024 total IPs</a:t>
            </a:r>
          </a:p>
        </p:txBody>
      </p:sp>
      <p:sp>
        <p:nvSpPr>
          <p:cNvPr id="66" name="TextBox 65"/>
          <p:cNvSpPr txBox="1"/>
          <p:nvPr/>
        </p:nvSpPr>
        <p:spPr>
          <a:xfrm>
            <a:off x="238538" y="4034793"/>
            <a:ext cx="7560543" cy="2139047"/>
          </a:xfrm>
          <a:prstGeom prst="rect">
            <a:avLst/>
          </a:prstGeom>
          <a:noFill/>
        </p:spPr>
        <p:txBody>
          <a:bodyPr wrap="square" rtlCol="0">
            <a:spAutoFit/>
          </a:bodyPr>
          <a:lstStyle/>
          <a:p>
            <a:r>
              <a:rPr lang="en-US" sz="1900" dirty="0">
                <a:latin typeface="Amazon Ember Light" panose="020B0403020204020204" pitchFamily="34" charset="0"/>
                <a:ea typeface="Amazon Ember Light" panose="020B0403020204020204" pitchFamily="34" charset="0"/>
                <a:cs typeface="Amazon Ember Light" panose="020B0403020204020204" pitchFamily="34" charset="0"/>
              </a:rPr>
              <a:t>Note: In every subnet, the first four and </a:t>
            </a:r>
            <a:br>
              <a:rPr lang="en-US" sz="19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900" dirty="0">
                <a:latin typeface="Amazon Ember Light" panose="020B0403020204020204" pitchFamily="34" charset="0"/>
                <a:ea typeface="Amazon Ember Light" panose="020B0403020204020204" pitchFamily="34" charset="0"/>
                <a:cs typeface="Amazon Ember Light" panose="020B0403020204020204" pitchFamily="34" charset="0"/>
              </a:rPr>
              <a:t>last IP addresses are reserved for AWS use.</a:t>
            </a:r>
          </a:p>
          <a:p>
            <a:pPr marL="171450" indent="-171450">
              <a:buFont typeface="Arial" panose="020B0604020202020204" pitchFamily="34" charset="0"/>
              <a:buChar char="•"/>
            </a:pPr>
            <a:r>
              <a:rPr lang="en-US" sz="1900" dirty="0">
                <a:latin typeface="Amazon Ember Light" panose="020B0403020204020204" pitchFamily="34" charset="0"/>
                <a:ea typeface="Amazon Ember Light" panose="020B0403020204020204" pitchFamily="34" charset="0"/>
                <a:cs typeface="Amazon Ember Light" panose="020B0403020204020204" pitchFamily="34" charset="0"/>
              </a:rPr>
              <a:t>10.0.0.0: Network address.</a:t>
            </a:r>
          </a:p>
          <a:p>
            <a:pPr marL="171450" indent="-171450">
              <a:buFont typeface="Arial" panose="020B0604020202020204" pitchFamily="34" charset="0"/>
              <a:buChar char="•"/>
            </a:pPr>
            <a:r>
              <a:rPr lang="en-US" sz="1900" dirty="0">
                <a:latin typeface="Amazon Ember Light" panose="020B0403020204020204" pitchFamily="34" charset="0"/>
                <a:ea typeface="Amazon Ember Light" panose="020B0403020204020204" pitchFamily="34" charset="0"/>
                <a:cs typeface="Amazon Ember Light" panose="020B0403020204020204" pitchFamily="34" charset="0"/>
              </a:rPr>
              <a:t>10.0.0.1: Reserved by AWS for the VPC router.</a:t>
            </a:r>
          </a:p>
          <a:p>
            <a:pPr marL="171450" indent="-171450">
              <a:buFont typeface="Arial" panose="020B0604020202020204" pitchFamily="34" charset="0"/>
              <a:buChar char="•"/>
            </a:pPr>
            <a:r>
              <a:rPr lang="en-US" sz="1900" dirty="0">
                <a:latin typeface="Amazon Ember Light" panose="020B0403020204020204" pitchFamily="34" charset="0"/>
                <a:ea typeface="Amazon Ember Light" panose="020B0403020204020204" pitchFamily="34" charset="0"/>
                <a:cs typeface="Amazon Ember Light" panose="020B0403020204020204" pitchFamily="34" charset="0"/>
              </a:rPr>
              <a:t>10.0.0.2: Reserved by AWS for mapping to Amazon provided DNS.</a:t>
            </a:r>
          </a:p>
          <a:p>
            <a:pPr marL="171450" indent="-171450">
              <a:buFont typeface="Arial" panose="020B0604020202020204" pitchFamily="34" charset="0"/>
              <a:buChar char="•"/>
            </a:pPr>
            <a:r>
              <a:rPr lang="en-US" sz="1900" dirty="0">
                <a:latin typeface="Amazon Ember Light" panose="020B0403020204020204" pitchFamily="34" charset="0"/>
                <a:ea typeface="Amazon Ember Light" panose="020B0403020204020204" pitchFamily="34" charset="0"/>
                <a:cs typeface="Amazon Ember Light" panose="020B0403020204020204" pitchFamily="34" charset="0"/>
              </a:rPr>
              <a:t>10.0.0.3: Reserved by AWS for future use.</a:t>
            </a:r>
          </a:p>
          <a:p>
            <a:pPr marL="171450" indent="-171450">
              <a:buFont typeface="Arial" panose="020B0604020202020204" pitchFamily="34" charset="0"/>
              <a:buChar char="•"/>
            </a:pPr>
            <a:r>
              <a:rPr lang="en-US" sz="1900" dirty="0">
                <a:latin typeface="Amazon Ember Light" panose="020B0403020204020204" pitchFamily="34" charset="0"/>
                <a:ea typeface="Amazon Ember Light" panose="020B0403020204020204" pitchFamily="34" charset="0"/>
                <a:cs typeface="Amazon Ember Light" panose="020B0403020204020204" pitchFamily="34" charset="0"/>
              </a:rPr>
              <a:t>10.0.0.255: Network broadcast address. </a:t>
            </a:r>
          </a:p>
        </p:txBody>
      </p:sp>
    </p:spTree>
    <p:custDataLst>
      <p:tags r:id="rId1"/>
    </p:custDataLst>
    <p:extLst>
      <p:ext uri="{BB962C8B-B14F-4D97-AF65-F5344CB8AC3E}">
        <p14:creationId xmlns:p14="http://schemas.microsoft.com/office/powerpoint/2010/main" val="14901949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571284E-F5EE-7948-94C8-A6857E2B70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3969" y="2153936"/>
            <a:ext cx="804896" cy="843842"/>
          </a:xfrm>
          <a:prstGeom prst="rect">
            <a:avLst/>
          </a:prstGeom>
        </p:spPr>
      </p:pic>
      <p:sp>
        <p:nvSpPr>
          <p:cNvPr id="12" name="Multiply 11">
            <a:extLst>
              <a:ext uri="{FF2B5EF4-FFF2-40B4-BE49-F238E27FC236}">
                <a16:creationId xmlns:a16="http://schemas.microsoft.com/office/drawing/2014/main" id="{70E9C4D6-851E-EE49-A44C-5C0EB801321F}"/>
              </a:ext>
            </a:extLst>
          </p:cNvPr>
          <p:cNvSpPr>
            <a:spLocks noChangeAspect="1"/>
          </p:cNvSpPr>
          <p:nvPr/>
        </p:nvSpPr>
        <p:spPr>
          <a:xfrm>
            <a:off x="7455763" y="1537820"/>
            <a:ext cx="1801723" cy="2100906"/>
          </a:xfrm>
          <a:prstGeom prst="mathMultiply">
            <a:avLst/>
          </a:prstGeom>
          <a:solidFill>
            <a:srgbClr val="FF000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Public and Private Subnets </a:t>
            </a:r>
          </a:p>
        </p:txBody>
      </p:sp>
      <p:sp>
        <p:nvSpPr>
          <p:cNvPr id="6" name="Rectangle 5"/>
          <p:cNvSpPr/>
          <p:nvPr/>
        </p:nvSpPr>
        <p:spPr>
          <a:xfrm>
            <a:off x="841922" y="3597232"/>
            <a:ext cx="4924397" cy="1731756"/>
          </a:xfrm>
          <a:prstGeom prst="rect">
            <a:avLst/>
          </a:prstGeom>
        </p:spPr>
        <p:txBody>
          <a:bodyPr wrap="square">
            <a:spAutoFit/>
          </a:bodyPr>
          <a:lstStyle/>
          <a:p>
            <a:pPr lvl="0">
              <a:spcBef>
                <a:spcPct val="20000"/>
              </a:spcBef>
            </a:pPr>
            <a:r>
              <a:rPr lang="en-US" sz="2800"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Public subnets</a:t>
            </a:r>
          </a:p>
          <a:p>
            <a:pPr lvl="1" indent="-457200">
              <a:lnSpc>
                <a:spcPct val="90000"/>
              </a:lnSpc>
              <a:spcBef>
                <a:spcPts val="1000"/>
              </a:spcBef>
              <a:buClr>
                <a:schemeClr val="bg2">
                  <a:lumMod val="10000"/>
                </a:schemeClr>
              </a:buClr>
              <a:buSzPct val="125000"/>
              <a:buBlip>
                <a:blip r:embed="rId5"/>
              </a:buBlip>
            </a:pPr>
            <a:r>
              <a:rPr lang="en-US" sz="2600" dirty="0">
                <a:latin typeface="Amazon Ember Light" charset="0"/>
                <a:ea typeface="Amazon Ember Light" charset="0"/>
                <a:cs typeface="Amazon Ember Light" charset="0"/>
              </a:rPr>
              <a:t>If a subnet’s traffic is routed to an internet gateway, the subnet is a </a:t>
            </a:r>
            <a:r>
              <a:rPr lang="en-US" sz="2600" i="1" dirty="0">
                <a:latin typeface="Amazon Ember Light" charset="0"/>
                <a:ea typeface="Amazon Ember Light" charset="0"/>
                <a:cs typeface="Amazon Ember Light" charset="0"/>
              </a:rPr>
              <a:t>public subnet.</a:t>
            </a:r>
          </a:p>
        </p:txBody>
      </p:sp>
      <p:sp>
        <p:nvSpPr>
          <p:cNvPr id="7" name="Rectangle 6"/>
          <p:cNvSpPr/>
          <p:nvPr/>
        </p:nvSpPr>
        <p:spPr>
          <a:xfrm>
            <a:off x="5910276" y="3584531"/>
            <a:ext cx="5846297" cy="1731756"/>
          </a:xfrm>
          <a:prstGeom prst="rect">
            <a:avLst/>
          </a:prstGeom>
        </p:spPr>
        <p:txBody>
          <a:bodyPr wrap="square">
            <a:spAutoFit/>
          </a:bodyPr>
          <a:lstStyle/>
          <a:p>
            <a:pPr lvl="0">
              <a:spcBef>
                <a:spcPct val="20000"/>
              </a:spcBef>
            </a:pPr>
            <a:r>
              <a:rPr lang="en-US" sz="2800"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Private subnets</a:t>
            </a:r>
          </a:p>
          <a:p>
            <a:pPr lvl="1" indent="-457200">
              <a:lnSpc>
                <a:spcPct val="90000"/>
              </a:lnSpc>
              <a:spcBef>
                <a:spcPts val="1000"/>
              </a:spcBef>
              <a:buClr>
                <a:schemeClr val="bg2">
                  <a:lumMod val="10000"/>
                </a:schemeClr>
              </a:buClr>
              <a:buSzPct val="125000"/>
              <a:buBlip>
                <a:blip r:embed="rId5"/>
              </a:buBlip>
            </a:pPr>
            <a:r>
              <a:rPr lang="en-US" sz="2600" dirty="0">
                <a:latin typeface="Amazon Ember Light" charset="0"/>
                <a:ea typeface="Amazon Ember Light" charset="0"/>
                <a:cs typeface="Amazon Ember Light" charset="0"/>
              </a:rPr>
              <a:t>If a subnet’s traffic does not have a route to an internet gateway, the subnet is a </a:t>
            </a:r>
            <a:r>
              <a:rPr lang="en-US" sz="2600" i="1" dirty="0">
                <a:latin typeface="Amazon Ember Light" charset="0"/>
                <a:ea typeface="Amazon Ember Light" charset="0"/>
                <a:cs typeface="Amazon Ember Light" charset="0"/>
              </a:rPr>
              <a:t>private subnet.</a:t>
            </a:r>
          </a:p>
        </p:txBody>
      </p:sp>
      <p:pic>
        <p:nvPicPr>
          <p:cNvPr id="9" name="Picture 8">
            <a:extLst>
              <a:ext uri="{FF2B5EF4-FFF2-40B4-BE49-F238E27FC236}">
                <a16:creationId xmlns:a16="http://schemas.microsoft.com/office/drawing/2014/main" id="{A9EB292A-3343-1A42-9D7A-E9BDAB2405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6746" y="2181600"/>
            <a:ext cx="800355" cy="839081"/>
          </a:xfrm>
          <a:prstGeom prst="rect">
            <a:avLst/>
          </a:prstGeom>
        </p:spPr>
      </p:pic>
      <p:sp>
        <p:nvSpPr>
          <p:cNvPr id="8" name="TextBox 7">
            <a:extLst>
              <a:ext uri="{FF2B5EF4-FFF2-40B4-BE49-F238E27FC236}">
                <a16:creationId xmlns:a16="http://schemas.microsoft.com/office/drawing/2014/main" id="{79A6C191-964F-DD4C-A0D6-2E095C9CD1AD}"/>
              </a:ext>
            </a:extLst>
          </p:cNvPr>
          <p:cNvSpPr txBox="1"/>
          <p:nvPr/>
        </p:nvSpPr>
        <p:spPr>
          <a:xfrm>
            <a:off x="1496040" y="3235593"/>
            <a:ext cx="1979611" cy="292605"/>
          </a:xfrm>
          <a:prstGeom prst="rect">
            <a:avLst/>
          </a:prstGeom>
          <a:noFill/>
        </p:spPr>
        <p:txBody>
          <a:bodyPr wrap="square" lIns="0" tIns="0" rIns="0" bIns="0" rtlCol="0" anchor="t">
            <a:no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Internet gateway</a:t>
            </a:r>
          </a:p>
        </p:txBody>
      </p:sp>
      <p:sp>
        <p:nvSpPr>
          <p:cNvPr id="10" name="TextBox 9">
            <a:extLst>
              <a:ext uri="{FF2B5EF4-FFF2-40B4-BE49-F238E27FC236}">
                <a16:creationId xmlns:a16="http://schemas.microsoft.com/office/drawing/2014/main" id="{D3556864-7DC6-464C-B896-84E222CA17E9}"/>
              </a:ext>
            </a:extLst>
          </p:cNvPr>
          <p:cNvSpPr txBox="1"/>
          <p:nvPr/>
        </p:nvSpPr>
        <p:spPr>
          <a:xfrm>
            <a:off x="7423054" y="3265410"/>
            <a:ext cx="1979611" cy="292605"/>
          </a:xfrm>
          <a:prstGeom prst="rect">
            <a:avLst/>
          </a:prstGeom>
          <a:noFill/>
        </p:spPr>
        <p:txBody>
          <a:bodyPr wrap="square" lIns="0" tIns="0" rIns="0" bIns="0" rtlCol="0" anchor="t">
            <a:no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Internet gateway</a:t>
            </a:r>
          </a:p>
        </p:txBody>
      </p:sp>
      <p:pic>
        <p:nvPicPr>
          <p:cNvPr id="13" name="Picture 12">
            <a:hlinkClick r:id="rId6"/>
            <a:extLst>
              <a:ext uri="{FF2B5EF4-FFF2-40B4-BE49-F238E27FC236}">
                <a16:creationId xmlns:a16="http://schemas.microsoft.com/office/drawing/2014/main" id="{3C97F04B-E0D3-224C-BE35-B24947440C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53825" y="6196517"/>
            <a:ext cx="1620111" cy="630043"/>
          </a:xfrm>
          <a:prstGeom prst="rect">
            <a:avLst/>
          </a:prstGeom>
        </p:spPr>
      </p:pic>
    </p:spTree>
    <p:custDataLst>
      <p:tags r:id="rId1"/>
    </p:custDataLst>
    <p:extLst>
      <p:ext uri="{BB962C8B-B14F-4D97-AF65-F5344CB8AC3E}">
        <p14:creationId xmlns:p14="http://schemas.microsoft.com/office/powerpoint/2010/main" val="23759265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and Private Subnets Part II</a:t>
            </a:r>
          </a:p>
        </p:txBody>
      </p:sp>
      <p:sp>
        <p:nvSpPr>
          <p:cNvPr id="6" name="Rectangle 5"/>
          <p:cNvSpPr/>
          <p:nvPr/>
        </p:nvSpPr>
        <p:spPr>
          <a:xfrm>
            <a:off x="599325" y="2311639"/>
            <a:ext cx="4635500" cy="2451953"/>
          </a:xfrm>
          <a:prstGeom prst="rect">
            <a:avLst/>
          </a:prstGeom>
        </p:spPr>
        <p:txBody>
          <a:bodyPr wrap="square">
            <a:spAutoFit/>
          </a:bodyPr>
          <a:lstStyle/>
          <a:p>
            <a:pPr lvl="0">
              <a:spcBef>
                <a:spcPct val="20000"/>
              </a:spcBef>
            </a:pPr>
            <a:r>
              <a:rPr lang="en-US" sz="2800"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Public subnets</a:t>
            </a:r>
          </a:p>
          <a:p>
            <a:pPr lvl="1" indent="-457200">
              <a:lnSpc>
                <a:spcPct val="90000"/>
              </a:lnSpc>
              <a:spcBef>
                <a:spcPts val="1000"/>
              </a:spcBef>
              <a:buClr>
                <a:schemeClr val="bg2">
                  <a:lumMod val="10000"/>
                </a:schemeClr>
              </a:buClr>
              <a:buSzPct val="125000"/>
              <a:buBlip>
                <a:blip r:embed="rId4"/>
              </a:buBlip>
            </a:pPr>
            <a:r>
              <a:rPr lang="en-US" sz="2600" dirty="0">
                <a:latin typeface="Amazon Ember Light" charset="0"/>
                <a:ea typeface="Amazon Ember Light" charset="0"/>
                <a:cs typeface="Amazon Ember Light" charset="0"/>
              </a:rPr>
              <a:t>Include a routing table entry to an </a:t>
            </a:r>
            <a:r>
              <a:rPr lang="en-US" sz="26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internet gateway</a:t>
            </a:r>
            <a:r>
              <a:rPr lang="en-US" sz="2600" dirty="0">
                <a:latin typeface="Amazon Ember Light" charset="0"/>
                <a:ea typeface="Amazon Ember Light" charset="0"/>
                <a:cs typeface="Amazon Ember Light" charset="0"/>
              </a:rPr>
              <a:t> to support inbound/outbound access to the public internet.</a:t>
            </a:r>
          </a:p>
        </p:txBody>
      </p:sp>
      <p:sp>
        <p:nvSpPr>
          <p:cNvPr id="7" name="Rectangle 6"/>
          <p:cNvSpPr/>
          <p:nvPr/>
        </p:nvSpPr>
        <p:spPr>
          <a:xfrm>
            <a:off x="5667679" y="2298938"/>
            <a:ext cx="6096000" cy="3919022"/>
          </a:xfrm>
          <a:prstGeom prst="rect">
            <a:avLst/>
          </a:prstGeom>
        </p:spPr>
        <p:txBody>
          <a:bodyPr>
            <a:spAutoFit/>
          </a:bodyPr>
          <a:lstStyle/>
          <a:p>
            <a:pPr lvl="0">
              <a:spcBef>
                <a:spcPct val="20000"/>
              </a:spcBef>
            </a:pPr>
            <a:r>
              <a:rPr lang="en-US" sz="2800"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Private subnets</a:t>
            </a:r>
          </a:p>
          <a:p>
            <a:pPr lvl="1" indent="-457200">
              <a:lnSpc>
                <a:spcPct val="90000"/>
              </a:lnSpc>
              <a:spcBef>
                <a:spcPts val="1000"/>
              </a:spcBef>
              <a:buClr>
                <a:schemeClr val="bg2">
                  <a:lumMod val="10000"/>
                </a:schemeClr>
              </a:buClr>
              <a:buSzPct val="125000"/>
              <a:buBlip>
                <a:blip r:embed="rId4"/>
              </a:buBlip>
            </a:pPr>
            <a:r>
              <a:rPr lang="en-US" sz="2600" dirty="0">
                <a:latin typeface="Amazon Ember Light" charset="0"/>
                <a:ea typeface="Amazon Ember Light" charset="0"/>
                <a:cs typeface="Amazon Ember Light" charset="0"/>
              </a:rPr>
              <a:t>Do not have a routing table entry to an internet gateway and are </a:t>
            </a:r>
            <a:r>
              <a:rPr lang="en-US" sz="26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not directly accessible</a:t>
            </a:r>
            <a:r>
              <a:rPr lang="en-US" sz="2600" dirty="0">
                <a:latin typeface="Amazon Ember Light" charset="0"/>
                <a:ea typeface="Amazon Ember Light" charset="0"/>
                <a:cs typeface="Amazon Ember Light" charset="0"/>
              </a:rPr>
              <a:t> from the public internet.</a:t>
            </a:r>
          </a:p>
          <a:p>
            <a:pPr marL="385224" lvl="1" indent="-380990">
              <a:spcBef>
                <a:spcPct val="20000"/>
              </a:spcBef>
              <a:buClr>
                <a:schemeClr val="bg2">
                  <a:lumMod val="10000"/>
                </a:schemeClr>
              </a:buClr>
              <a:buSzPct val="125000"/>
              <a:buFont typeface="Arial" panose="020B0604020202020204" pitchFamily="34" charset="0"/>
              <a:buChar char="•"/>
            </a:pPr>
            <a:endParaRPr lang="en-US" sz="1400"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a:p>
            <a:pPr lvl="1" indent="-457200">
              <a:lnSpc>
                <a:spcPct val="90000"/>
              </a:lnSpc>
              <a:spcBef>
                <a:spcPts val="1000"/>
              </a:spcBef>
              <a:buClr>
                <a:schemeClr val="bg2">
                  <a:lumMod val="10000"/>
                </a:schemeClr>
              </a:buClr>
              <a:buSzPct val="125000"/>
              <a:buBlip>
                <a:blip r:embed="rId4"/>
              </a:buBlip>
            </a:pPr>
            <a:r>
              <a:rPr lang="en-US" sz="2600" dirty="0">
                <a:latin typeface="Amazon Ember Light" charset="0"/>
                <a:ea typeface="Amazon Ember Light" charset="0"/>
                <a:cs typeface="Amazon Ember Light" charset="0"/>
              </a:rPr>
              <a:t>Use a "jump box" (NAT/proxy/bastion host) to support restricted, </a:t>
            </a:r>
            <a:r>
              <a:rPr lang="en-US" sz="26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outbound-only</a:t>
            </a:r>
            <a:r>
              <a:rPr lang="en-US" sz="2600" dirty="0">
                <a:latin typeface="Amazon Ember Light" charset="0"/>
                <a:ea typeface="Amazon Ember Light" charset="0"/>
                <a:cs typeface="Amazon Ember Light" charset="0"/>
              </a:rPr>
              <a:t> public internet access.</a:t>
            </a:r>
          </a:p>
        </p:txBody>
      </p:sp>
      <p:sp>
        <p:nvSpPr>
          <p:cNvPr id="13" name="Content Placeholder 2">
            <a:extLst>
              <a:ext uri="{FF2B5EF4-FFF2-40B4-BE49-F238E27FC236}">
                <a16:creationId xmlns:a16="http://schemas.microsoft.com/office/drawing/2014/main" id="{4D7D5C01-26DE-FF4E-A042-66CDD215E43F}"/>
              </a:ext>
            </a:extLst>
          </p:cNvPr>
          <p:cNvSpPr>
            <a:spLocks noGrp="1"/>
          </p:cNvSpPr>
          <p:nvPr>
            <p:ph idx="1"/>
          </p:nvPr>
        </p:nvSpPr>
        <p:spPr>
          <a:xfrm>
            <a:off x="238539" y="1440305"/>
            <a:ext cx="10515600" cy="766182"/>
          </a:xfrm>
        </p:spPr>
        <p:txBody>
          <a:bodyPr vert="horz" lIns="91440" tIns="45720" rIns="91440" bIns="45720" rtlCol="0">
            <a:normAutofit/>
          </a:bodyPr>
          <a:lstStyle/>
          <a:p>
            <a:pPr marL="0" indent="0">
              <a:lnSpc>
                <a:spcPct val="100000"/>
              </a:lnSpc>
              <a:spcBef>
                <a:spcPts val="2400"/>
              </a:spcBef>
              <a:buNone/>
            </a:pP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Recommendation:</a:t>
            </a:r>
            <a:r>
              <a:rPr lang="en-US" sz="2700" b="1" dirty="0">
                <a:solidFill>
                  <a:srgbClr val="FF9933"/>
                </a:solidFill>
                <a:latin typeface="Amazon Ember" panose="020B0603020204020204" pitchFamily="34" charset="0"/>
                <a:ea typeface="Amazon Ember" panose="020B0603020204020204" pitchFamily="34" charset="0"/>
                <a:cs typeface="Amazon Ember" panose="020B0603020204020204" pitchFamily="34" charset="0"/>
              </a:rPr>
              <a:t> </a:t>
            </a:r>
            <a:r>
              <a:rPr lang="en-US" sz="2700" dirty="0"/>
              <a:t>Use subnets to define internet accessibility.</a:t>
            </a:r>
          </a:p>
          <a:p>
            <a:pPr lvl="1"/>
            <a:endParaRPr lang="en-US" dirty="0"/>
          </a:p>
        </p:txBody>
      </p:sp>
    </p:spTree>
    <p:custDataLst>
      <p:tags r:id="rId1"/>
    </p:custDataLst>
    <p:extLst>
      <p:ext uri="{BB962C8B-B14F-4D97-AF65-F5344CB8AC3E}">
        <p14:creationId xmlns:p14="http://schemas.microsoft.com/office/powerpoint/2010/main" val="23025827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Use Subnets</a:t>
            </a:r>
          </a:p>
        </p:txBody>
      </p:sp>
      <p:sp>
        <p:nvSpPr>
          <p:cNvPr id="3" name="Content Placeholder 2"/>
          <p:cNvSpPr>
            <a:spLocks noGrp="1"/>
          </p:cNvSpPr>
          <p:nvPr>
            <p:ph idx="1"/>
          </p:nvPr>
        </p:nvSpPr>
        <p:spPr>
          <a:xfrm>
            <a:off x="538369" y="1577738"/>
            <a:ext cx="10515600" cy="766182"/>
          </a:xfrm>
        </p:spPr>
        <p:txBody>
          <a:bodyPr vert="horz" lIns="91440" tIns="45720" rIns="91440" bIns="45720" rtlCol="0">
            <a:normAutofit/>
          </a:bodyPr>
          <a:lstStyle/>
          <a:p>
            <a:pPr marL="0" indent="0">
              <a:lnSpc>
                <a:spcPct val="100000"/>
              </a:lnSpc>
              <a:spcBef>
                <a:spcPts val="2400"/>
              </a:spcBef>
              <a:buNone/>
            </a:pP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Recommendation:</a:t>
            </a:r>
            <a:r>
              <a:rPr lang="en-US" sz="2700" b="1" dirty="0">
                <a:solidFill>
                  <a:srgbClr val="FF9933"/>
                </a:solidFill>
                <a:latin typeface="Amazon Ember" panose="020B0603020204020204" pitchFamily="34" charset="0"/>
                <a:ea typeface="Amazon Ember" panose="020B0603020204020204" pitchFamily="34" charset="0"/>
                <a:cs typeface="Amazon Ember" panose="020B0603020204020204" pitchFamily="34" charset="0"/>
              </a:rPr>
              <a:t> </a:t>
            </a:r>
            <a:r>
              <a:rPr lang="en-US" sz="2700" dirty="0"/>
              <a:t>Use subnets to define Internet accessibility.</a:t>
            </a:r>
          </a:p>
          <a:p>
            <a:pPr lvl="1"/>
            <a:endParaRPr lang="en-US" dirty="0"/>
          </a:p>
        </p:txBody>
      </p:sp>
      <p:sp>
        <p:nvSpPr>
          <p:cNvPr id="6" name="Rectangle 5"/>
          <p:cNvSpPr/>
          <p:nvPr/>
        </p:nvSpPr>
        <p:spPr>
          <a:xfrm>
            <a:off x="599325" y="2356621"/>
            <a:ext cx="4635500" cy="2431499"/>
          </a:xfrm>
          <a:prstGeom prst="rect">
            <a:avLst/>
          </a:prstGeom>
        </p:spPr>
        <p:txBody>
          <a:bodyPr wrap="square">
            <a:spAutoFit/>
          </a:bodyPr>
          <a:lstStyle/>
          <a:p>
            <a:pPr lvl="0">
              <a:spcBef>
                <a:spcPct val="20000"/>
              </a:spcBef>
            </a:pPr>
            <a:r>
              <a:rPr lang="en-US" sz="2667"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Public subnets</a:t>
            </a:r>
          </a:p>
          <a:p>
            <a:pPr lvl="1" indent="-457200">
              <a:lnSpc>
                <a:spcPct val="90000"/>
              </a:lnSpc>
              <a:spcBef>
                <a:spcPts val="1000"/>
              </a:spcBef>
              <a:buClr>
                <a:schemeClr val="bg2">
                  <a:lumMod val="10000"/>
                </a:schemeClr>
              </a:buClr>
              <a:buSzPct val="125000"/>
              <a:buBlip>
                <a:blip r:embed="rId4"/>
              </a:buBlip>
            </a:pPr>
            <a:r>
              <a:rPr lang="en-US" sz="2600" dirty="0">
                <a:latin typeface="Amazon Ember Light" charset="0"/>
                <a:ea typeface="Amazon Ember Light" charset="0"/>
                <a:cs typeface="Amazon Ember Light" charset="0"/>
              </a:rPr>
              <a:t>Include a routing table entry to an </a:t>
            </a:r>
            <a:r>
              <a:rPr lang="en-US" sz="26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Internet gateway</a:t>
            </a:r>
            <a:r>
              <a:rPr lang="en-US" sz="2600" dirty="0">
                <a:latin typeface="Amazon Ember Light" charset="0"/>
                <a:ea typeface="Amazon Ember Light" charset="0"/>
                <a:cs typeface="Amazon Ember Light" charset="0"/>
              </a:rPr>
              <a:t> to support inbound/outbound access to the public Internet.</a:t>
            </a:r>
          </a:p>
        </p:txBody>
      </p:sp>
      <p:sp>
        <p:nvSpPr>
          <p:cNvPr id="7" name="Rectangle 6"/>
          <p:cNvSpPr/>
          <p:nvPr/>
        </p:nvSpPr>
        <p:spPr>
          <a:xfrm>
            <a:off x="5667679" y="2343920"/>
            <a:ext cx="6096000" cy="3898568"/>
          </a:xfrm>
          <a:prstGeom prst="rect">
            <a:avLst/>
          </a:prstGeom>
        </p:spPr>
        <p:txBody>
          <a:bodyPr>
            <a:spAutoFit/>
          </a:bodyPr>
          <a:lstStyle/>
          <a:p>
            <a:pPr lvl="0">
              <a:spcBef>
                <a:spcPct val="20000"/>
              </a:spcBef>
            </a:pPr>
            <a:r>
              <a:rPr lang="en-US" sz="2667"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Private subnets</a:t>
            </a:r>
          </a:p>
          <a:p>
            <a:pPr lvl="1" indent="-457200">
              <a:lnSpc>
                <a:spcPct val="90000"/>
              </a:lnSpc>
              <a:spcBef>
                <a:spcPts val="1000"/>
              </a:spcBef>
              <a:buClr>
                <a:schemeClr val="bg2">
                  <a:lumMod val="10000"/>
                </a:schemeClr>
              </a:buClr>
              <a:buSzPct val="125000"/>
              <a:buBlip>
                <a:blip r:embed="rId4"/>
              </a:buBlip>
            </a:pPr>
            <a:r>
              <a:rPr lang="en-US" sz="2600" dirty="0">
                <a:latin typeface="Amazon Ember Light" charset="0"/>
                <a:ea typeface="Amazon Ember Light" charset="0"/>
                <a:cs typeface="Amazon Ember Light" charset="0"/>
              </a:rPr>
              <a:t>Do not have a routing table entry to an Internet gateway and are </a:t>
            </a:r>
            <a:r>
              <a:rPr lang="en-US" sz="26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not directly accessible</a:t>
            </a:r>
            <a:r>
              <a:rPr lang="en-US" sz="2600" dirty="0">
                <a:latin typeface="Amazon Ember Light" charset="0"/>
                <a:ea typeface="Amazon Ember Light" charset="0"/>
                <a:cs typeface="Amazon Ember Light" charset="0"/>
              </a:rPr>
              <a:t> from the public Internet.</a:t>
            </a:r>
          </a:p>
          <a:p>
            <a:pPr marL="385224" lvl="1" indent="-380990">
              <a:spcBef>
                <a:spcPct val="20000"/>
              </a:spcBef>
              <a:buClr>
                <a:schemeClr val="bg2">
                  <a:lumMod val="10000"/>
                </a:schemeClr>
              </a:buClr>
              <a:buSzPct val="125000"/>
              <a:buFont typeface="Arial" panose="020B0604020202020204" pitchFamily="34" charset="0"/>
              <a:buChar char="•"/>
            </a:pPr>
            <a:endParaRPr lang="en-US" sz="1400"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a:p>
            <a:pPr lvl="1" indent="-457200">
              <a:lnSpc>
                <a:spcPct val="90000"/>
              </a:lnSpc>
              <a:spcBef>
                <a:spcPts val="1000"/>
              </a:spcBef>
              <a:buClr>
                <a:schemeClr val="bg2">
                  <a:lumMod val="10000"/>
                </a:schemeClr>
              </a:buClr>
              <a:buSzPct val="125000"/>
              <a:buBlip>
                <a:blip r:embed="rId4"/>
              </a:buBlip>
            </a:pPr>
            <a:r>
              <a:rPr lang="en-US" sz="2600" dirty="0">
                <a:latin typeface="Amazon Ember Light" charset="0"/>
                <a:ea typeface="Amazon Ember Light" charset="0"/>
                <a:cs typeface="Amazon Ember Light" charset="0"/>
              </a:rPr>
              <a:t>Typically use a "jump box" (NAT/proxy/bastion host) to support restricted, </a:t>
            </a:r>
            <a:r>
              <a:rPr lang="en-US" sz="26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outbound-only</a:t>
            </a:r>
            <a:r>
              <a:rPr lang="en-US" sz="2600" dirty="0">
                <a:latin typeface="Amazon Ember Light" charset="0"/>
                <a:ea typeface="Amazon Ember Light" charset="0"/>
                <a:cs typeface="Amazon Ember Light" charset="0"/>
              </a:rPr>
              <a:t> public Internet access.</a:t>
            </a:r>
          </a:p>
        </p:txBody>
      </p:sp>
    </p:spTree>
    <p:custDataLst>
      <p:tags r:id="rId1"/>
    </p:custDataLst>
    <p:extLst>
      <p:ext uri="{BB962C8B-B14F-4D97-AF65-F5344CB8AC3E}">
        <p14:creationId xmlns:p14="http://schemas.microsoft.com/office/powerpoint/2010/main" val="37400986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Subnets</a:t>
            </a:r>
          </a:p>
        </p:txBody>
      </p:sp>
      <p:grpSp>
        <p:nvGrpSpPr>
          <p:cNvPr id="28" name="Group 27"/>
          <p:cNvGrpSpPr/>
          <p:nvPr/>
        </p:nvGrpSpPr>
        <p:grpSpPr>
          <a:xfrm>
            <a:off x="5515892" y="1324824"/>
            <a:ext cx="6354745" cy="5130351"/>
            <a:chOff x="3621504" y="196189"/>
            <a:chExt cx="5996680" cy="4403680"/>
          </a:xfrm>
        </p:grpSpPr>
        <p:sp>
          <p:nvSpPr>
            <p:cNvPr id="30" name="Rounded Rectangle 29"/>
            <p:cNvSpPr/>
            <p:nvPr/>
          </p:nvSpPr>
          <p:spPr>
            <a:xfrm>
              <a:off x="4382814" y="470232"/>
              <a:ext cx="4443060" cy="3866877"/>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2" name="Rounded Rectangle 31"/>
            <p:cNvSpPr/>
            <p:nvPr/>
          </p:nvSpPr>
          <p:spPr>
            <a:xfrm>
              <a:off x="4638873" y="681187"/>
              <a:ext cx="1870735" cy="391868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9" name="TextBox 32"/>
            <p:cNvSpPr txBox="1">
              <a:spLocks noChangeArrowheads="1"/>
            </p:cNvSpPr>
            <p:nvPr/>
          </p:nvSpPr>
          <p:spPr bwMode="auto">
            <a:xfrm>
              <a:off x="3621504" y="4345546"/>
              <a:ext cx="3818699" cy="237764"/>
            </a:xfrm>
            <a:prstGeom prst="rect">
              <a:avLst/>
            </a:prstGeom>
            <a:noFill/>
            <a:ln w="9525">
              <a:noFill/>
              <a:miter lim="800000"/>
              <a:headEnd/>
              <a:tailEnd/>
            </a:ln>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A</a:t>
              </a:r>
            </a:p>
          </p:txBody>
        </p:sp>
        <p:grpSp>
          <p:nvGrpSpPr>
            <p:cNvPr id="40" name="Group 16"/>
            <p:cNvGrpSpPr/>
            <p:nvPr/>
          </p:nvGrpSpPr>
          <p:grpSpPr>
            <a:xfrm>
              <a:off x="4768853" y="815878"/>
              <a:ext cx="1524000" cy="1523756"/>
              <a:chOff x="4629150" y="2824163"/>
              <a:chExt cx="1752600" cy="1769544"/>
            </a:xfrm>
          </p:grpSpPr>
          <p:sp>
            <p:nvSpPr>
              <p:cNvPr id="67" name="Rounded Rectangle 17"/>
              <p:cNvSpPr/>
              <p:nvPr/>
            </p:nvSpPr>
            <p:spPr>
              <a:xfrm>
                <a:off x="4629150" y="2824163"/>
                <a:ext cx="1752600"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8" name="TextBox 18"/>
              <p:cNvSpPr txBox="1">
                <a:spLocks noChangeArrowheads="1"/>
              </p:cNvSpPr>
              <p:nvPr/>
            </p:nvSpPr>
            <p:spPr bwMode="auto">
              <a:xfrm>
                <a:off x="4727575" y="4051572"/>
                <a:ext cx="1555750" cy="542135"/>
              </a:xfrm>
              <a:prstGeom prst="rect">
                <a:avLst/>
              </a:prstGeom>
              <a:noFill/>
              <a:ln w="9525">
                <a:noFill/>
                <a:miter lim="800000"/>
                <a:headEnd/>
                <a:tailEnd/>
              </a:ln>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67" b="1" dirty="0">
                    <a:latin typeface="Amazon Ember" panose="020B0603020204020204" pitchFamily="34" charset="0"/>
                    <a:ea typeface="Amazon Ember" panose="020B0603020204020204" pitchFamily="34" charset="0"/>
                    <a:cs typeface="Amazon Ember" panose="020B0603020204020204" pitchFamily="34" charset="0"/>
                  </a:rPr>
                  <a:t>10.0.0.0/24</a:t>
                </a:r>
                <a:endParaRPr lang="en-US" sz="1467" dirty="0">
                  <a:latin typeface="Amazon Ember" panose="020B0603020204020204" pitchFamily="34" charset="0"/>
                  <a:ea typeface="Amazon Ember" panose="020B0603020204020204" pitchFamily="34" charset="0"/>
                  <a:cs typeface="Amazon Ember" panose="020B0603020204020204" pitchFamily="34" charset="0"/>
                </a:endParaRPr>
              </a:p>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Public subnet</a:t>
                </a:r>
              </a:p>
            </p:txBody>
          </p:sp>
        </p:grpSp>
        <p:grpSp>
          <p:nvGrpSpPr>
            <p:cNvPr id="41" name="Group 22"/>
            <p:cNvGrpSpPr/>
            <p:nvPr/>
          </p:nvGrpSpPr>
          <p:grpSpPr>
            <a:xfrm>
              <a:off x="4756050" y="2675150"/>
              <a:ext cx="1524000" cy="1505615"/>
              <a:chOff x="4629150" y="2824163"/>
              <a:chExt cx="1752600" cy="1748476"/>
            </a:xfrm>
          </p:grpSpPr>
          <p:sp>
            <p:nvSpPr>
              <p:cNvPr id="65" name="Rounded Rectangle 23"/>
              <p:cNvSpPr/>
              <p:nvPr/>
            </p:nvSpPr>
            <p:spPr>
              <a:xfrm>
                <a:off x="4629150" y="2824163"/>
                <a:ext cx="1752600"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6" name="TextBox 37"/>
              <p:cNvSpPr txBox="1">
                <a:spLocks noChangeArrowheads="1"/>
              </p:cNvSpPr>
              <p:nvPr/>
            </p:nvSpPr>
            <p:spPr bwMode="auto">
              <a:xfrm>
                <a:off x="4742299" y="4030504"/>
                <a:ext cx="1555750" cy="542135"/>
              </a:xfrm>
              <a:prstGeom prst="rect">
                <a:avLst/>
              </a:prstGeom>
              <a:noFill/>
              <a:ln w="9525">
                <a:noFill/>
                <a:miter lim="800000"/>
                <a:headEnd/>
                <a:tailEnd/>
              </a:ln>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67" b="1" dirty="0">
                    <a:latin typeface="Amazon Ember" panose="020B0603020204020204" pitchFamily="34" charset="0"/>
                    <a:ea typeface="Amazon Ember" panose="020B0603020204020204" pitchFamily="34" charset="0"/>
                    <a:cs typeface="Amazon Ember" panose="020B0603020204020204" pitchFamily="34" charset="0"/>
                  </a:rPr>
                  <a:t>10.0.2.0/23</a:t>
                </a:r>
                <a:endParaRPr lang="en-US" sz="1467" dirty="0">
                  <a:latin typeface="Amazon Ember" panose="020B0603020204020204" pitchFamily="34" charset="0"/>
                  <a:ea typeface="Amazon Ember" panose="020B0603020204020204" pitchFamily="34" charset="0"/>
                  <a:cs typeface="Amazon Ember" panose="020B0603020204020204" pitchFamily="34" charset="0"/>
                </a:endParaRPr>
              </a:p>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Private subnet</a:t>
                </a:r>
              </a:p>
            </p:txBody>
          </p:sp>
        </p:grpSp>
        <p:pic>
          <p:nvPicPr>
            <p:cNvPr id="42" name="Picture 41"/>
            <p:cNvPicPr>
              <a:picLocks noChangeAspect="1"/>
            </p:cNvPicPr>
            <p:nvPr/>
          </p:nvPicPr>
          <p:blipFill>
            <a:blip r:embed="rId4"/>
            <a:stretch>
              <a:fillRect/>
            </a:stretch>
          </p:blipFill>
          <p:spPr>
            <a:xfrm>
              <a:off x="4883650" y="2516682"/>
              <a:ext cx="215900" cy="241300"/>
            </a:xfrm>
            <a:prstGeom prst="rect">
              <a:avLst/>
            </a:prstGeom>
          </p:spPr>
        </p:pic>
        <p:sp>
          <p:nvSpPr>
            <p:cNvPr id="43" name="TextBox 37"/>
            <p:cNvSpPr txBox="1">
              <a:spLocks noChangeArrowheads="1"/>
            </p:cNvSpPr>
            <p:nvPr/>
          </p:nvSpPr>
          <p:spPr bwMode="auto">
            <a:xfrm>
              <a:off x="5099550" y="237512"/>
              <a:ext cx="3358481" cy="290601"/>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b="1" dirty="0">
                  <a:latin typeface="Amazon Ember" panose="020B0603020204020204" pitchFamily="34" charset="0"/>
                  <a:ea typeface="Amazon Ember" panose="020B0603020204020204" pitchFamily="34" charset="0"/>
                  <a:cs typeface="Amazon Ember" panose="020B0603020204020204" pitchFamily="34" charset="0"/>
                </a:rPr>
                <a:t>10.0.0.0/21   (10.0.0.0-10.0.7.255)</a:t>
              </a:r>
            </a:p>
          </p:txBody>
        </p:sp>
        <p:pic>
          <p:nvPicPr>
            <p:cNvPr id="45" name="Picture 4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2118" y="196189"/>
              <a:ext cx="658832" cy="430070"/>
            </a:xfrm>
            <a:prstGeom prst="rect">
              <a:avLst/>
            </a:prstGeom>
          </p:spPr>
        </p:pic>
        <p:sp>
          <p:nvSpPr>
            <p:cNvPr id="46" name="Rounded Rectangle 45"/>
            <p:cNvSpPr/>
            <p:nvPr/>
          </p:nvSpPr>
          <p:spPr>
            <a:xfrm>
              <a:off x="6704472" y="681368"/>
              <a:ext cx="1924521" cy="3906586"/>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7" name="TextBox 32"/>
            <p:cNvSpPr txBox="1">
              <a:spLocks noChangeArrowheads="1"/>
            </p:cNvSpPr>
            <p:nvPr/>
          </p:nvSpPr>
          <p:spPr bwMode="auto">
            <a:xfrm>
              <a:off x="5799485" y="4333631"/>
              <a:ext cx="3818699" cy="237764"/>
            </a:xfrm>
            <a:prstGeom prst="rect">
              <a:avLst/>
            </a:prstGeom>
            <a:noFill/>
            <a:ln w="9525">
              <a:noFill/>
              <a:miter lim="800000"/>
              <a:headEnd/>
              <a:tailEnd/>
            </a:ln>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B</a:t>
              </a:r>
            </a:p>
          </p:txBody>
        </p:sp>
        <p:grpSp>
          <p:nvGrpSpPr>
            <p:cNvPr id="50" name="Group 16"/>
            <p:cNvGrpSpPr/>
            <p:nvPr/>
          </p:nvGrpSpPr>
          <p:grpSpPr>
            <a:xfrm>
              <a:off x="6946834" y="803963"/>
              <a:ext cx="1524000" cy="1535672"/>
              <a:chOff x="4629150" y="2824163"/>
              <a:chExt cx="1752600" cy="1783382"/>
            </a:xfrm>
          </p:grpSpPr>
          <p:sp>
            <p:nvSpPr>
              <p:cNvPr id="63" name="Rounded Rectangle 17"/>
              <p:cNvSpPr/>
              <p:nvPr/>
            </p:nvSpPr>
            <p:spPr>
              <a:xfrm>
                <a:off x="4629150" y="2824163"/>
                <a:ext cx="1752600"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4" name="TextBox 18"/>
              <p:cNvSpPr txBox="1">
                <a:spLocks noChangeArrowheads="1"/>
              </p:cNvSpPr>
              <p:nvPr/>
            </p:nvSpPr>
            <p:spPr bwMode="auto">
              <a:xfrm>
                <a:off x="4685586" y="4065410"/>
                <a:ext cx="1555750" cy="542135"/>
              </a:xfrm>
              <a:prstGeom prst="rect">
                <a:avLst/>
              </a:prstGeom>
              <a:noFill/>
              <a:ln w="9525">
                <a:noFill/>
                <a:miter lim="800000"/>
                <a:headEnd/>
                <a:tailEnd/>
              </a:ln>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67" b="1" dirty="0">
                    <a:latin typeface="Amazon Ember" panose="020B0603020204020204" pitchFamily="34" charset="0"/>
                    <a:ea typeface="Amazon Ember" panose="020B0603020204020204" pitchFamily="34" charset="0"/>
                    <a:cs typeface="Amazon Ember" panose="020B0603020204020204" pitchFamily="34" charset="0"/>
                  </a:rPr>
                  <a:t>10.0.1.0/24</a:t>
                </a:r>
                <a:endParaRPr lang="en-US" sz="1467" dirty="0">
                  <a:latin typeface="Amazon Ember" panose="020B0603020204020204" pitchFamily="34" charset="0"/>
                  <a:ea typeface="Amazon Ember" panose="020B0603020204020204" pitchFamily="34" charset="0"/>
                  <a:cs typeface="Amazon Ember" panose="020B0603020204020204" pitchFamily="34" charset="0"/>
                </a:endParaRPr>
              </a:p>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Public subnet</a:t>
                </a:r>
              </a:p>
            </p:txBody>
          </p:sp>
        </p:grpSp>
        <p:grpSp>
          <p:nvGrpSpPr>
            <p:cNvPr id="53" name="Group 22"/>
            <p:cNvGrpSpPr/>
            <p:nvPr/>
          </p:nvGrpSpPr>
          <p:grpSpPr>
            <a:xfrm>
              <a:off x="6934031" y="2663235"/>
              <a:ext cx="1524000" cy="1522670"/>
              <a:chOff x="4629150" y="2824163"/>
              <a:chExt cx="1752600" cy="1768282"/>
            </a:xfrm>
          </p:grpSpPr>
          <p:sp>
            <p:nvSpPr>
              <p:cNvPr id="55" name="Rounded Rectangle 23"/>
              <p:cNvSpPr/>
              <p:nvPr/>
            </p:nvSpPr>
            <p:spPr>
              <a:xfrm>
                <a:off x="4629150" y="2824163"/>
                <a:ext cx="1752600"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2" name="TextBox 37"/>
              <p:cNvSpPr txBox="1">
                <a:spLocks noChangeArrowheads="1"/>
              </p:cNvSpPr>
              <p:nvPr/>
            </p:nvSpPr>
            <p:spPr bwMode="auto">
              <a:xfrm>
                <a:off x="4742299" y="4050310"/>
                <a:ext cx="1555750" cy="542135"/>
              </a:xfrm>
              <a:prstGeom prst="rect">
                <a:avLst/>
              </a:prstGeom>
              <a:noFill/>
              <a:ln w="9525">
                <a:noFill/>
                <a:miter lim="800000"/>
                <a:headEnd/>
                <a:tailEnd/>
              </a:ln>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67" b="1" dirty="0">
                    <a:latin typeface="Amazon Ember" panose="020B0603020204020204" pitchFamily="34" charset="0"/>
                    <a:ea typeface="Amazon Ember" panose="020B0603020204020204" pitchFamily="34" charset="0"/>
                    <a:cs typeface="Amazon Ember" panose="020B0603020204020204" pitchFamily="34" charset="0"/>
                  </a:rPr>
                  <a:t>10.0.4.0/23</a:t>
                </a:r>
                <a:endParaRPr lang="en-US" sz="1467" dirty="0">
                  <a:latin typeface="Amazon Ember" panose="020B0603020204020204" pitchFamily="34" charset="0"/>
                  <a:ea typeface="Amazon Ember" panose="020B0603020204020204" pitchFamily="34" charset="0"/>
                  <a:cs typeface="Amazon Ember" panose="020B0603020204020204" pitchFamily="34" charset="0"/>
                </a:endParaRPr>
              </a:p>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Private subnet</a:t>
                </a:r>
              </a:p>
            </p:txBody>
          </p:sp>
        </p:grpSp>
        <p:pic>
          <p:nvPicPr>
            <p:cNvPr id="54" name="Picture 53"/>
            <p:cNvPicPr>
              <a:picLocks noChangeAspect="1"/>
            </p:cNvPicPr>
            <p:nvPr/>
          </p:nvPicPr>
          <p:blipFill>
            <a:blip r:embed="rId4"/>
            <a:stretch>
              <a:fillRect/>
            </a:stretch>
          </p:blipFill>
          <p:spPr>
            <a:xfrm>
              <a:off x="7061631" y="2504767"/>
              <a:ext cx="215900" cy="241300"/>
            </a:xfrm>
            <a:prstGeom prst="rect">
              <a:avLst/>
            </a:prstGeom>
          </p:spPr>
        </p:pic>
      </p:grpSp>
      <p:sp>
        <p:nvSpPr>
          <p:cNvPr id="70" name="Content Placeholder 2"/>
          <p:cNvSpPr txBox="1">
            <a:spLocks/>
          </p:cNvSpPr>
          <p:nvPr/>
        </p:nvSpPr>
        <p:spPr>
          <a:xfrm>
            <a:off x="1166267" y="2451850"/>
            <a:ext cx="4820478" cy="25879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Tx/>
              <a:buBlip>
                <a:blip r:embed="rId6"/>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6"/>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6"/>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6"/>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6"/>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Recommendation</a:t>
            </a:r>
            <a:r>
              <a:rPr lang="en-US" b="1" dirty="0">
                <a:solidFill>
                  <a:srgbClr val="0070C0"/>
                </a:solidFill>
              </a:rPr>
              <a:t>:</a:t>
            </a:r>
            <a:br>
              <a:rPr lang="en-US" b="1" dirty="0">
                <a:solidFill>
                  <a:srgbClr val="0070C0"/>
                </a:solidFill>
              </a:rPr>
            </a:br>
            <a:br>
              <a:rPr lang="en-US" sz="1400" b="1" dirty="0">
                <a:solidFill>
                  <a:srgbClr val="0070C0"/>
                </a:solidFill>
              </a:rPr>
            </a:br>
            <a:r>
              <a:rPr lang="en-US" dirty="0"/>
              <a:t>Start with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one</a:t>
            </a:r>
            <a:r>
              <a:rPr lang="en-US" dirty="0">
                <a:solidFill>
                  <a:schemeClr val="accent1"/>
                </a:solidFill>
              </a:rPr>
              <a:t>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public</a:t>
            </a:r>
            <a:r>
              <a:rPr lang="en-US" dirty="0">
                <a:solidFill>
                  <a:schemeClr val="accent1"/>
                </a:solidFill>
              </a:rPr>
              <a:t> </a:t>
            </a:r>
            <a:r>
              <a:rPr lang="en-US" dirty="0"/>
              <a:t>and </a:t>
            </a:r>
            <a:br>
              <a:rPr lang="en-US" dirty="0"/>
            </a:b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one</a:t>
            </a:r>
            <a:r>
              <a:rPr lang="en-US" dirty="0">
                <a:solidFill>
                  <a:schemeClr val="accent1"/>
                </a:solidFill>
              </a:rPr>
              <a:t>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private</a:t>
            </a:r>
            <a:r>
              <a:rPr lang="en-US" dirty="0">
                <a:solidFill>
                  <a:schemeClr val="accent1"/>
                </a:solidFill>
              </a:rPr>
              <a:t> </a:t>
            </a:r>
            <a:r>
              <a:rPr lang="en-US" dirty="0"/>
              <a:t>subnet per Availability Zone. </a:t>
            </a:r>
          </a:p>
        </p:txBody>
      </p:sp>
    </p:spTree>
    <p:custDataLst>
      <p:tags r:id="rId1"/>
    </p:custDataLst>
    <p:extLst>
      <p:ext uri="{BB962C8B-B14F-4D97-AF65-F5344CB8AC3E}">
        <p14:creationId xmlns:p14="http://schemas.microsoft.com/office/powerpoint/2010/main" val="29052225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Subnets: Part II</a:t>
            </a:r>
          </a:p>
        </p:txBody>
      </p:sp>
      <p:grpSp>
        <p:nvGrpSpPr>
          <p:cNvPr id="28" name="Group 27"/>
          <p:cNvGrpSpPr/>
          <p:nvPr/>
        </p:nvGrpSpPr>
        <p:grpSpPr>
          <a:xfrm>
            <a:off x="5515892" y="1324824"/>
            <a:ext cx="6354745" cy="5130351"/>
            <a:chOff x="3621504" y="196189"/>
            <a:chExt cx="5996680" cy="4403680"/>
          </a:xfrm>
        </p:grpSpPr>
        <p:sp>
          <p:nvSpPr>
            <p:cNvPr id="30" name="Rounded Rectangle 29"/>
            <p:cNvSpPr/>
            <p:nvPr/>
          </p:nvSpPr>
          <p:spPr>
            <a:xfrm>
              <a:off x="4382814" y="470232"/>
              <a:ext cx="4443060" cy="3866877"/>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2" name="Rounded Rectangle 31"/>
            <p:cNvSpPr/>
            <p:nvPr/>
          </p:nvSpPr>
          <p:spPr>
            <a:xfrm>
              <a:off x="4638873" y="681187"/>
              <a:ext cx="1870735" cy="391868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9" name="TextBox 32"/>
            <p:cNvSpPr txBox="1">
              <a:spLocks noChangeArrowheads="1"/>
            </p:cNvSpPr>
            <p:nvPr/>
          </p:nvSpPr>
          <p:spPr bwMode="auto">
            <a:xfrm>
              <a:off x="3621504" y="4345546"/>
              <a:ext cx="3818699" cy="237764"/>
            </a:xfrm>
            <a:prstGeom prst="rect">
              <a:avLst/>
            </a:prstGeom>
            <a:noFill/>
            <a:ln w="9525">
              <a:noFill/>
              <a:miter lim="800000"/>
              <a:headEnd/>
              <a:tailEnd/>
            </a:ln>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A</a:t>
              </a:r>
            </a:p>
          </p:txBody>
        </p:sp>
        <p:grpSp>
          <p:nvGrpSpPr>
            <p:cNvPr id="40" name="Group 16"/>
            <p:cNvGrpSpPr/>
            <p:nvPr/>
          </p:nvGrpSpPr>
          <p:grpSpPr>
            <a:xfrm>
              <a:off x="4768853" y="815878"/>
              <a:ext cx="1524000" cy="1523756"/>
              <a:chOff x="4629150" y="2824163"/>
              <a:chExt cx="1752600" cy="1769544"/>
            </a:xfrm>
          </p:grpSpPr>
          <p:sp>
            <p:nvSpPr>
              <p:cNvPr id="67" name="Rounded Rectangle 17"/>
              <p:cNvSpPr/>
              <p:nvPr/>
            </p:nvSpPr>
            <p:spPr>
              <a:xfrm>
                <a:off x="4629150" y="2824163"/>
                <a:ext cx="1752600"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8" name="TextBox 18"/>
              <p:cNvSpPr txBox="1">
                <a:spLocks noChangeArrowheads="1"/>
              </p:cNvSpPr>
              <p:nvPr/>
            </p:nvSpPr>
            <p:spPr bwMode="auto">
              <a:xfrm>
                <a:off x="4727575" y="4051572"/>
                <a:ext cx="1555750" cy="542135"/>
              </a:xfrm>
              <a:prstGeom prst="rect">
                <a:avLst/>
              </a:prstGeom>
              <a:noFill/>
              <a:ln w="9525">
                <a:noFill/>
                <a:miter lim="800000"/>
                <a:headEnd/>
                <a:tailEnd/>
              </a:ln>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67" b="1" dirty="0">
                    <a:latin typeface="Amazon Ember" panose="020B0603020204020204" pitchFamily="34" charset="0"/>
                    <a:ea typeface="Amazon Ember" panose="020B0603020204020204" pitchFamily="34" charset="0"/>
                    <a:cs typeface="Amazon Ember" panose="020B0603020204020204" pitchFamily="34" charset="0"/>
                  </a:rPr>
                  <a:t>10.0.0.0/24</a:t>
                </a:r>
                <a:endParaRPr lang="en-US" sz="1467" dirty="0">
                  <a:latin typeface="Amazon Ember" panose="020B0603020204020204" pitchFamily="34" charset="0"/>
                  <a:ea typeface="Amazon Ember" panose="020B0603020204020204" pitchFamily="34" charset="0"/>
                  <a:cs typeface="Amazon Ember" panose="020B0603020204020204" pitchFamily="34" charset="0"/>
                </a:endParaRPr>
              </a:p>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Public subnet</a:t>
                </a:r>
              </a:p>
            </p:txBody>
          </p:sp>
        </p:grpSp>
        <p:grpSp>
          <p:nvGrpSpPr>
            <p:cNvPr id="41" name="Group 22"/>
            <p:cNvGrpSpPr/>
            <p:nvPr/>
          </p:nvGrpSpPr>
          <p:grpSpPr>
            <a:xfrm>
              <a:off x="4756050" y="2675150"/>
              <a:ext cx="1524000" cy="1505615"/>
              <a:chOff x="4629150" y="2824163"/>
              <a:chExt cx="1752600" cy="1748476"/>
            </a:xfrm>
          </p:grpSpPr>
          <p:sp>
            <p:nvSpPr>
              <p:cNvPr id="65" name="Rounded Rectangle 23"/>
              <p:cNvSpPr/>
              <p:nvPr/>
            </p:nvSpPr>
            <p:spPr>
              <a:xfrm>
                <a:off x="4629150" y="2824163"/>
                <a:ext cx="1752600"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6" name="TextBox 37"/>
              <p:cNvSpPr txBox="1">
                <a:spLocks noChangeArrowheads="1"/>
              </p:cNvSpPr>
              <p:nvPr/>
            </p:nvSpPr>
            <p:spPr bwMode="auto">
              <a:xfrm>
                <a:off x="4742299" y="4030504"/>
                <a:ext cx="1555750" cy="542135"/>
              </a:xfrm>
              <a:prstGeom prst="rect">
                <a:avLst/>
              </a:prstGeom>
              <a:noFill/>
              <a:ln w="9525">
                <a:noFill/>
                <a:miter lim="800000"/>
                <a:headEnd/>
                <a:tailEnd/>
              </a:ln>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67" b="1" dirty="0">
                    <a:latin typeface="Amazon Ember" panose="020B0603020204020204" pitchFamily="34" charset="0"/>
                    <a:ea typeface="Amazon Ember" panose="020B0603020204020204" pitchFamily="34" charset="0"/>
                    <a:cs typeface="Amazon Ember" panose="020B0603020204020204" pitchFamily="34" charset="0"/>
                  </a:rPr>
                  <a:t>10.0.2.0/23</a:t>
                </a:r>
                <a:endParaRPr lang="en-US" sz="1467" dirty="0">
                  <a:latin typeface="Amazon Ember" panose="020B0603020204020204" pitchFamily="34" charset="0"/>
                  <a:ea typeface="Amazon Ember" panose="020B0603020204020204" pitchFamily="34" charset="0"/>
                  <a:cs typeface="Amazon Ember" panose="020B0603020204020204" pitchFamily="34" charset="0"/>
                </a:endParaRPr>
              </a:p>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Private subnet</a:t>
                </a:r>
              </a:p>
            </p:txBody>
          </p:sp>
        </p:grpSp>
        <p:pic>
          <p:nvPicPr>
            <p:cNvPr id="42" name="Picture 41"/>
            <p:cNvPicPr>
              <a:picLocks noChangeAspect="1"/>
            </p:cNvPicPr>
            <p:nvPr/>
          </p:nvPicPr>
          <p:blipFill>
            <a:blip r:embed="rId4"/>
            <a:stretch>
              <a:fillRect/>
            </a:stretch>
          </p:blipFill>
          <p:spPr>
            <a:xfrm>
              <a:off x="4883650" y="2516682"/>
              <a:ext cx="215900" cy="241300"/>
            </a:xfrm>
            <a:prstGeom prst="rect">
              <a:avLst/>
            </a:prstGeom>
          </p:spPr>
        </p:pic>
        <p:sp>
          <p:nvSpPr>
            <p:cNvPr id="43" name="TextBox 37"/>
            <p:cNvSpPr txBox="1">
              <a:spLocks noChangeArrowheads="1"/>
            </p:cNvSpPr>
            <p:nvPr/>
          </p:nvSpPr>
          <p:spPr bwMode="auto">
            <a:xfrm>
              <a:off x="5099550" y="237512"/>
              <a:ext cx="3358481" cy="290601"/>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b="1" dirty="0">
                  <a:latin typeface="Amazon Ember" panose="020B0603020204020204" pitchFamily="34" charset="0"/>
                  <a:ea typeface="Amazon Ember" panose="020B0603020204020204" pitchFamily="34" charset="0"/>
                  <a:cs typeface="Amazon Ember" panose="020B0603020204020204" pitchFamily="34" charset="0"/>
                </a:rPr>
                <a:t>10.0.0.0/21   (10.0.0.0-10.0.7.255)</a:t>
              </a:r>
            </a:p>
          </p:txBody>
        </p:sp>
        <p:pic>
          <p:nvPicPr>
            <p:cNvPr id="45" name="Picture 4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2118" y="196189"/>
              <a:ext cx="658832" cy="430070"/>
            </a:xfrm>
            <a:prstGeom prst="rect">
              <a:avLst/>
            </a:prstGeom>
          </p:spPr>
        </p:pic>
        <p:sp>
          <p:nvSpPr>
            <p:cNvPr id="46" name="Rounded Rectangle 45"/>
            <p:cNvSpPr/>
            <p:nvPr/>
          </p:nvSpPr>
          <p:spPr>
            <a:xfrm>
              <a:off x="6704472" y="681368"/>
              <a:ext cx="1924521" cy="3906586"/>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7" name="TextBox 32"/>
            <p:cNvSpPr txBox="1">
              <a:spLocks noChangeArrowheads="1"/>
            </p:cNvSpPr>
            <p:nvPr/>
          </p:nvSpPr>
          <p:spPr bwMode="auto">
            <a:xfrm>
              <a:off x="5799485" y="4333631"/>
              <a:ext cx="3818699" cy="237764"/>
            </a:xfrm>
            <a:prstGeom prst="rect">
              <a:avLst/>
            </a:prstGeom>
            <a:noFill/>
            <a:ln w="9525">
              <a:noFill/>
              <a:miter lim="800000"/>
              <a:headEnd/>
              <a:tailEnd/>
            </a:ln>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B</a:t>
              </a:r>
            </a:p>
          </p:txBody>
        </p:sp>
        <p:grpSp>
          <p:nvGrpSpPr>
            <p:cNvPr id="50" name="Group 16"/>
            <p:cNvGrpSpPr/>
            <p:nvPr/>
          </p:nvGrpSpPr>
          <p:grpSpPr>
            <a:xfrm>
              <a:off x="6946834" y="803963"/>
              <a:ext cx="1524000" cy="1535672"/>
              <a:chOff x="4629150" y="2824163"/>
              <a:chExt cx="1752600" cy="1783382"/>
            </a:xfrm>
          </p:grpSpPr>
          <p:sp>
            <p:nvSpPr>
              <p:cNvPr id="63" name="Rounded Rectangle 17"/>
              <p:cNvSpPr/>
              <p:nvPr/>
            </p:nvSpPr>
            <p:spPr>
              <a:xfrm>
                <a:off x="4629150" y="2824163"/>
                <a:ext cx="1752600"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4" name="TextBox 18"/>
              <p:cNvSpPr txBox="1">
                <a:spLocks noChangeArrowheads="1"/>
              </p:cNvSpPr>
              <p:nvPr/>
            </p:nvSpPr>
            <p:spPr bwMode="auto">
              <a:xfrm>
                <a:off x="4685586" y="4065410"/>
                <a:ext cx="1555750" cy="542135"/>
              </a:xfrm>
              <a:prstGeom prst="rect">
                <a:avLst/>
              </a:prstGeom>
              <a:noFill/>
              <a:ln w="9525">
                <a:noFill/>
                <a:miter lim="800000"/>
                <a:headEnd/>
                <a:tailEnd/>
              </a:ln>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67" b="1" dirty="0">
                    <a:latin typeface="Amazon Ember" panose="020B0603020204020204" pitchFamily="34" charset="0"/>
                    <a:ea typeface="Amazon Ember" panose="020B0603020204020204" pitchFamily="34" charset="0"/>
                    <a:cs typeface="Amazon Ember" panose="020B0603020204020204" pitchFamily="34" charset="0"/>
                  </a:rPr>
                  <a:t>10.0.1.0/24</a:t>
                </a:r>
                <a:endParaRPr lang="en-US" sz="1467" dirty="0">
                  <a:latin typeface="Amazon Ember" panose="020B0603020204020204" pitchFamily="34" charset="0"/>
                  <a:ea typeface="Amazon Ember" panose="020B0603020204020204" pitchFamily="34" charset="0"/>
                  <a:cs typeface="Amazon Ember" panose="020B0603020204020204" pitchFamily="34" charset="0"/>
                </a:endParaRPr>
              </a:p>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Public subnet</a:t>
                </a:r>
              </a:p>
            </p:txBody>
          </p:sp>
        </p:grpSp>
        <p:grpSp>
          <p:nvGrpSpPr>
            <p:cNvPr id="53" name="Group 22"/>
            <p:cNvGrpSpPr/>
            <p:nvPr/>
          </p:nvGrpSpPr>
          <p:grpSpPr>
            <a:xfrm>
              <a:off x="6934031" y="2663235"/>
              <a:ext cx="1524000" cy="1522670"/>
              <a:chOff x="4629150" y="2824163"/>
              <a:chExt cx="1752600" cy="1768282"/>
            </a:xfrm>
          </p:grpSpPr>
          <p:sp>
            <p:nvSpPr>
              <p:cNvPr id="55" name="Rounded Rectangle 23"/>
              <p:cNvSpPr/>
              <p:nvPr/>
            </p:nvSpPr>
            <p:spPr>
              <a:xfrm>
                <a:off x="4629150" y="2824163"/>
                <a:ext cx="1752600"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2" name="TextBox 37"/>
              <p:cNvSpPr txBox="1">
                <a:spLocks noChangeArrowheads="1"/>
              </p:cNvSpPr>
              <p:nvPr/>
            </p:nvSpPr>
            <p:spPr bwMode="auto">
              <a:xfrm>
                <a:off x="4742299" y="4050310"/>
                <a:ext cx="1555750" cy="542135"/>
              </a:xfrm>
              <a:prstGeom prst="rect">
                <a:avLst/>
              </a:prstGeom>
              <a:noFill/>
              <a:ln w="9525">
                <a:noFill/>
                <a:miter lim="800000"/>
                <a:headEnd/>
                <a:tailEnd/>
              </a:ln>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67" b="1" dirty="0">
                    <a:latin typeface="Amazon Ember" panose="020B0603020204020204" pitchFamily="34" charset="0"/>
                    <a:ea typeface="Amazon Ember" panose="020B0603020204020204" pitchFamily="34" charset="0"/>
                    <a:cs typeface="Amazon Ember" panose="020B0603020204020204" pitchFamily="34" charset="0"/>
                  </a:rPr>
                  <a:t>10.0.4.0/23</a:t>
                </a:r>
                <a:endParaRPr lang="en-US" sz="1467" dirty="0">
                  <a:latin typeface="Amazon Ember" panose="020B0603020204020204" pitchFamily="34" charset="0"/>
                  <a:ea typeface="Amazon Ember" panose="020B0603020204020204" pitchFamily="34" charset="0"/>
                  <a:cs typeface="Amazon Ember" panose="020B0603020204020204" pitchFamily="34" charset="0"/>
                </a:endParaRPr>
              </a:p>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Private subnet</a:t>
                </a:r>
              </a:p>
            </p:txBody>
          </p:sp>
        </p:grpSp>
        <p:pic>
          <p:nvPicPr>
            <p:cNvPr id="54" name="Picture 53"/>
            <p:cNvPicPr>
              <a:picLocks noChangeAspect="1"/>
            </p:cNvPicPr>
            <p:nvPr/>
          </p:nvPicPr>
          <p:blipFill>
            <a:blip r:embed="rId4"/>
            <a:stretch>
              <a:fillRect/>
            </a:stretch>
          </p:blipFill>
          <p:spPr>
            <a:xfrm>
              <a:off x="7061631" y="2504767"/>
              <a:ext cx="215900" cy="241300"/>
            </a:xfrm>
            <a:prstGeom prst="rect">
              <a:avLst/>
            </a:prstGeom>
          </p:spPr>
        </p:pic>
      </p:grpSp>
      <p:sp>
        <p:nvSpPr>
          <p:cNvPr id="70" name="Content Placeholder 2"/>
          <p:cNvSpPr txBox="1">
            <a:spLocks/>
          </p:cNvSpPr>
          <p:nvPr/>
        </p:nvSpPr>
        <p:spPr>
          <a:xfrm>
            <a:off x="1166267" y="2451850"/>
            <a:ext cx="4820478" cy="25879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Tx/>
              <a:buBlip>
                <a:blip r:embed="rId6"/>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6"/>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6"/>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6"/>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6"/>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Tx/>
              <a:buNone/>
            </a:pP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Recommendation:</a:t>
            </a:r>
          </a:p>
          <a:p>
            <a:pPr marL="0" indent="0">
              <a:lnSpc>
                <a:spcPct val="100000"/>
              </a:lnSpc>
              <a:spcBef>
                <a:spcPts val="1800"/>
              </a:spcBef>
              <a:spcAft>
                <a:spcPts val="600"/>
              </a:spcAft>
              <a:buFontTx/>
              <a:buNone/>
            </a:pPr>
            <a:r>
              <a:rPr lang="en-US" dirty="0"/>
              <a:t>Allocate substantially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more</a:t>
            </a:r>
            <a:r>
              <a:rPr lang="en-US" dirty="0">
                <a:solidFill>
                  <a:srgbClr val="FF9933"/>
                </a:solidFill>
              </a:rPr>
              <a:t>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IP addresses</a:t>
            </a:r>
            <a:r>
              <a:rPr lang="en-US" dirty="0">
                <a:solidFill>
                  <a:srgbClr val="FF9933"/>
                </a:solidFill>
              </a:rPr>
              <a:t>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for</a:t>
            </a:r>
            <a:r>
              <a:rPr lang="en-US" dirty="0">
                <a:solidFill>
                  <a:srgbClr val="FF9933"/>
                </a:solidFill>
              </a:rPr>
              <a:t>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private</a:t>
            </a:r>
            <a:r>
              <a:rPr lang="en-US" dirty="0">
                <a:solidFill>
                  <a:srgbClr val="FF9933"/>
                </a:solidFill>
              </a:rPr>
              <a:t>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subnets</a:t>
            </a:r>
            <a:r>
              <a:rPr lang="en-US" dirty="0"/>
              <a:t> than for public subnets.</a:t>
            </a:r>
          </a:p>
        </p:txBody>
      </p:sp>
    </p:spTree>
    <p:custDataLst>
      <p:tags r:id="rId1"/>
    </p:custDataLst>
    <p:extLst>
      <p:ext uri="{BB962C8B-B14F-4D97-AF65-F5344CB8AC3E}">
        <p14:creationId xmlns:p14="http://schemas.microsoft.com/office/powerpoint/2010/main" val="22021214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Subnet Sizes</a:t>
            </a:r>
          </a:p>
        </p:txBody>
      </p:sp>
      <p:sp>
        <p:nvSpPr>
          <p:cNvPr id="4" name="Content Placeholder 2"/>
          <p:cNvSpPr txBox="1">
            <a:spLocks/>
          </p:cNvSpPr>
          <p:nvPr/>
        </p:nvSpPr>
        <p:spPr>
          <a:xfrm>
            <a:off x="238539" y="1344965"/>
            <a:ext cx="11400945" cy="1141044"/>
          </a:xfrm>
          <a:prstGeom prst="rect">
            <a:avLst/>
          </a:prstGeom>
        </p:spPr>
        <p:txBody>
          <a:bodyPr vert="horz" lIns="121920" tIns="60960" rIns="121920" bIns="60960" rtlCol="0">
            <a:norm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914400">
              <a:spcBef>
                <a:spcPts val="2400"/>
              </a:spcBef>
            </a:pP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Recommendation:</a:t>
            </a:r>
            <a:r>
              <a:rPr lang="en-US" sz="2800" b="1" dirty="0">
                <a:solidFill>
                  <a:srgbClr val="FF9933"/>
                </a:solidFill>
                <a:latin typeface="Amazon Ember" panose="020B0603020204020204" pitchFamily="34" charset="0"/>
                <a:ea typeface="Amazon Ember" panose="020B0603020204020204" pitchFamily="34" charset="0"/>
                <a:cs typeface="Amazon Ember" panose="020B0603020204020204" pitchFamily="34" charset="0"/>
              </a:rPr>
              <a:t> </a:t>
            </a:r>
            <a:br>
              <a:rPr lang="en-US" sz="2800" b="1" dirty="0">
                <a:solidFill>
                  <a:srgbClr val="FF9933"/>
                </a:solidFill>
                <a:latin typeface="Amazon Ember" panose="020B0603020204020204" pitchFamily="34" charset="0"/>
                <a:ea typeface="Amazon Ember" panose="020B0603020204020204" pitchFamily="34" charset="0"/>
                <a:cs typeface="Amazon Ember" panose="020B0603020204020204" pitchFamily="34" charset="0"/>
              </a:rPr>
            </a:br>
            <a:r>
              <a:rPr lang="en-US" sz="2800" dirty="0">
                <a:latin typeface="Amazon Ember" panose="020B0603020204020204" pitchFamily="34" charset="0"/>
                <a:ea typeface="Amazon Ember" panose="020B0603020204020204" pitchFamily="34" charset="0"/>
                <a:cs typeface="Amazon Ember" panose="020B0603020204020204" pitchFamily="34" charset="0"/>
              </a:rPr>
              <a:t>Consider larger subnets over smaller ones (/24 and larger). </a:t>
            </a:r>
          </a:p>
        </p:txBody>
      </p:sp>
      <p:sp>
        <p:nvSpPr>
          <p:cNvPr id="6" name="Rectangle 5"/>
          <p:cNvSpPr/>
          <p:nvPr/>
        </p:nvSpPr>
        <p:spPr>
          <a:xfrm>
            <a:off x="627614" y="2815185"/>
            <a:ext cx="4635500" cy="2841932"/>
          </a:xfrm>
          <a:prstGeom prst="rect">
            <a:avLst/>
          </a:prstGeom>
        </p:spPr>
        <p:txBody>
          <a:bodyPr wrap="square">
            <a:spAutoFit/>
          </a:bodyPr>
          <a:lstStyle/>
          <a:p>
            <a:pPr lvl="0">
              <a:spcBef>
                <a:spcPct val="20000"/>
              </a:spcBef>
            </a:pPr>
            <a:r>
              <a:rPr lang="en-US" sz="2667"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Simplifies workload placement:</a:t>
            </a:r>
          </a:p>
          <a:p>
            <a:pPr lvl="1" indent="-457200">
              <a:lnSpc>
                <a:spcPct val="90000"/>
              </a:lnSpc>
              <a:spcBef>
                <a:spcPts val="1000"/>
              </a:spcBef>
              <a:buClr>
                <a:schemeClr val="bg2">
                  <a:lumMod val="10000"/>
                </a:schemeClr>
              </a:buClr>
              <a:buSzPct val="125000"/>
              <a:buBlip>
                <a:blip r:embed="rId5"/>
              </a:buBlip>
            </a:pPr>
            <a:r>
              <a:rPr lang="en-US" sz="2600" dirty="0">
                <a:latin typeface="Amazon Ember Light" charset="0"/>
                <a:ea typeface="Amazon Ember Light" charset="0"/>
                <a:cs typeface="Amazon Ember Light" charset="0"/>
              </a:rPr>
              <a:t>Choosing where to place a workload among 10 small subnets is more complicated than with one large subnet.</a:t>
            </a:r>
          </a:p>
        </p:txBody>
      </p:sp>
      <p:sp>
        <p:nvSpPr>
          <p:cNvPr id="14" name="Rectangle 13"/>
          <p:cNvSpPr/>
          <p:nvPr/>
        </p:nvSpPr>
        <p:spPr>
          <a:xfrm>
            <a:off x="5882344" y="2815185"/>
            <a:ext cx="5647047" cy="3357971"/>
          </a:xfrm>
          <a:prstGeom prst="rect">
            <a:avLst/>
          </a:prstGeom>
        </p:spPr>
        <p:txBody>
          <a:bodyPr wrap="square">
            <a:spAutoFit/>
          </a:bodyPr>
          <a:lstStyle/>
          <a:p>
            <a:pPr lvl="0">
              <a:spcBef>
                <a:spcPct val="20000"/>
              </a:spcBef>
            </a:pPr>
            <a:r>
              <a:rPr lang="en-US" sz="2667"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Less likely to waste or run out of IP addresses:</a:t>
            </a:r>
          </a:p>
          <a:p>
            <a:pPr lvl="1" indent="-457200">
              <a:lnSpc>
                <a:spcPct val="90000"/>
              </a:lnSpc>
              <a:spcBef>
                <a:spcPts val="1000"/>
              </a:spcBef>
              <a:buClr>
                <a:schemeClr val="bg2">
                  <a:lumMod val="10000"/>
                </a:schemeClr>
              </a:buClr>
              <a:buSzPct val="125000"/>
              <a:buBlip>
                <a:blip r:embed="rId5"/>
              </a:buBlip>
            </a:pPr>
            <a:r>
              <a:rPr lang="en-US" sz="2600" dirty="0">
                <a:latin typeface="Amazon Ember Light" charset="0"/>
                <a:ea typeface="Amazon Ember Light" charset="0"/>
                <a:cs typeface="Amazon Ember Light" charset="0"/>
              </a:rPr>
              <a:t>If your subnet runs out of available IP addresses, you can't add more to that subnet.</a:t>
            </a:r>
          </a:p>
          <a:p>
            <a:pPr marL="1090613" lvl="2" indent="-342900">
              <a:lnSpc>
                <a:spcPct val="90000"/>
              </a:lnSpc>
              <a:spcBef>
                <a:spcPts val="1000"/>
              </a:spcBef>
              <a:buClr>
                <a:schemeClr val="bg2">
                  <a:lumMod val="10000"/>
                </a:schemeClr>
              </a:buClr>
              <a:buSzPct val="125000"/>
              <a:buBlip>
                <a:blip r:embed="rId5"/>
              </a:buBlip>
            </a:pPr>
            <a:r>
              <a:rPr lang="en-US" sz="2000" dirty="0">
                <a:latin typeface="Amazon Ember Light" charset="0"/>
                <a:ea typeface="Amazon Ember Light" charset="0"/>
                <a:cs typeface="Amazon Ember Light" charset="0"/>
              </a:rPr>
              <a:t>Ex.: If you have 251 IP addresses in a subnet that's using only 25, you can't share the unused 226 IP addresses with another subnet that's running out.</a:t>
            </a:r>
          </a:p>
        </p:txBody>
      </p:sp>
    </p:spTree>
    <p:custDataLst>
      <p:tags r:id="rId1"/>
    </p:custDataLst>
    <p:extLst>
      <p:ext uri="{BB962C8B-B14F-4D97-AF65-F5344CB8AC3E}">
        <p14:creationId xmlns:p14="http://schemas.microsoft.com/office/powerpoint/2010/main" val="38650356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the Subnet Types</a:t>
            </a:r>
          </a:p>
        </p:txBody>
      </p:sp>
      <p:sp>
        <p:nvSpPr>
          <p:cNvPr id="4" name="Content Placeholder 2"/>
          <p:cNvSpPr>
            <a:spLocks noGrp="1"/>
          </p:cNvSpPr>
          <p:nvPr>
            <p:ph idx="1"/>
          </p:nvPr>
        </p:nvSpPr>
        <p:spPr>
          <a:xfrm>
            <a:off x="238538" y="1440305"/>
            <a:ext cx="11937261" cy="4913308"/>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Arial"/>
                <a:ea typeface="+mn-ea"/>
                <a:cs typeface="Arial"/>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Arial"/>
                <a:ea typeface="+mn-ea"/>
                <a:cs typeface="Arial"/>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a:ea typeface="+mn-ea"/>
                <a:cs typeface="Arial"/>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2400"/>
              </a:spcBef>
              <a:buNone/>
              <a:defRPr/>
            </a:pPr>
            <a:r>
              <a:rPr lang="en-US" dirty="0">
                <a:latin typeface="Amazon Ember Light" charset="0"/>
                <a:ea typeface="Amazon Ember Light" charset="0"/>
                <a:cs typeface="Amazon Ember Light" charset="0"/>
              </a:rPr>
              <a:t>Which subnet type (public or private) should you use for these resources?</a:t>
            </a:r>
          </a:p>
          <a:p>
            <a:pPr marL="4229100" lvl="1" indent="-457200">
              <a:spcBef>
                <a:spcPts val="1000"/>
              </a:spcBef>
              <a:buClr>
                <a:schemeClr val="bg2">
                  <a:lumMod val="10000"/>
                </a:schemeClr>
              </a:buClr>
              <a:buSzPct val="125000"/>
              <a:buNone/>
            </a:pPr>
            <a:r>
              <a:rPr lang="en-US" sz="2800" dirty="0">
                <a:latin typeface="Amazon Ember Light" charset="0"/>
                <a:ea typeface="Amazon Ember Light" charset="0"/>
                <a:cs typeface="Amazon Ember Light" charset="0"/>
              </a:rPr>
              <a:t>Data store instances</a:t>
            </a:r>
          </a:p>
          <a:p>
            <a:pPr marL="4629150" lvl="2" indent="-457200">
              <a:lnSpc>
                <a:spcPct val="110000"/>
              </a:lnSpc>
              <a:spcBef>
                <a:spcPts val="1000"/>
              </a:spcBef>
              <a:buClr>
                <a:schemeClr val="bg2">
                  <a:lumMod val="10000"/>
                </a:schemeClr>
              </a:buClr>
              <a:buSzPct val="125000"/>
              <a:buBlip>
                <a:blip r:embed="rId4"/>
              </a:buBlip>
            </a:pP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Private</a:t>
            </a:r>
          </a:p>
          <a:p>
            <a:pPr marL="4229100" lvl="1" indent="-457200">
              <a:spcBef>
                <a:spcPts val="1000"/>
              </a:spcBef>
              <a:buClr>
                <a:schemeClr val="bg2">
                  <a:lumMod val="10000"/>
                </a:schemeClr>
              </a:buClr>
              <a:buSzPct val="125000"/>
              <a:buNone/>
            </a:pPr>
            <a:r>
              <a:rPr lang="en-US" sz="2800" dirty="0">
                <a:latin typeface="Amazon Ember Light" charset="0"/>
                <a:ea typeface="Amazon Ember Light" charset="0"/>
                <a:cs typeface="Amazon Ember Light" charset="0"/>
              </a:rPr>
              <a:t>Batch processing instances</a:t>
            </a:r>
          </a:p>
          <a:p>
            <a:pPr marL="4629150" lvl="2" indent="-457200">
              <a:lnSpc>
                <a:spcPct val="110000"/>
              </a:lnSpc>
              <a:spcBef>
                <a:spcPts val="1000"/>
              </a:spcBef>
              <a:buClr>
                <a:schemeClr val="bg2">
                  <a:lumMod val="10000"/>
                </a:schemeClr>
              </a:buClr>
              <a:buSzPct val="125000"/>
              <a:buBlip>
                <a:blip r:embed="rId4"/>
              </a:buBlip>
            </a:pP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Private</a:t>
            </a:r>
          </a:p>
          <a:p>
            <a:pPr marL="4229100" lvl="1" indent="-457200">
              <a:spcBef>
                <a:spcPts val="1000"/>
              </a:spcBef>
              <a:buClr>
                <a:schemeClr val="bg2">
                  <a:lumMod val="10000"/>
                </a:schemeClr>
              </a:buClr>
              <a:buSzPct val="125000"/>
              <a:buNone/>
            </a:pPr>
            <a:r>
              <a:rPr lang="en-US" sz="2800" dirty="0">
                <a:latin typeface="Amazon Ember Light" charset="0"/>
                <a:ea typeface="Amazon Ember Light" charset="0"/>
                <a:cs typeface="Amazon Ember Light" charset="0"/>
              </a:rPr>
              <a:t>Backend instances</a:t>
            </a:r>
          </a:p>
          <a:p>
            <a:pPr marL="4629150" lvl="2" indent="-457200">
              <a:lnSpc>
                <a:spcPct val="110000"/>
              </a:lnSpc>
              <a:spcBef>
                <a:spcPts val="1000"/>
              </a:spcBef>
              <a:buClr>
                <a:schemeClr val="bg2">
                  <a:lumMod val="10000"/>
                </a:schemeClr>
              </a:buClr>
              <a:buSzPct val="125000"/>
              <a:buBlip>
                <a:blip r:embed="rId4"/>
              </a:buBlip>
            </a:pP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Private</a:t>
            </a:r>
          </a:p>
          <a:p>
            <a:pPr marL="4229100" lvl="1" indent="-457200">
              <a:spcBef>
                <a:spcPts val="1000"/>
              </a:spcBef>
              <a:buClr>
                <a:schemeClr val="bg2">
                  <a:lumMod val="10000"/>
                </a:schemeClr>
              </a:buClr>
              <a:buSzPct val="125000"/>
              <a:buNone/>
            </a:pPr>
            <a:r>
              <a:rPr lang="en-US" sz="2800" dirty="0">
                <a:latin typeface="Amazon Ember Light" charset="0"/>
                <a:ea typeface="Amazon Ember Light" charset="0"/>
                <a:cs typeface="Amazon Ember Light" charset="0"/>
              </a:rPr>
              <a:t>Web application instances</a:t>
            </a:r>
          </a:p>
          <a:p>
            <a:pPr marL="4629150" lvl="2" indent="-457200">
              <a:lnSpc>
                <a:spcPct val="100000"/>
              </a:lnSpc>
              <a:spcBef>
                <a:spcPts val="1000"/>
              </a:spcBef>
              <a:buClr>
                <a:schemeClr val="bg2">
                  <a:lumMod val="10000"/>
                </a:schemeClr>
              </a:buClr>
              <a:buSzPct val="125000"/>
              <a:buBlip>
                <a:blip r:embed="rId4"/>
              </a:buBlip>
            </a:pP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Public or private*</a:t>
            </a:r>
          </a:p>
          <a:p>
            <a:endParaRPr lang="en-US" dirty="0"/>
          </a:p>
          <a:p>
            <a:pPr lvl="1"/>
            <a:endParaRPr lang="en-US" sz="2667" dirty="0"/>
          </a:p>
        </p:txBody>
      </p:sp>
    </p:spTree>
    <p:custDataLst>
      <p:tags r:id="rId1"/>
    </p:custDataLst>
    <p:extLst>
      <p:ext uri="{BB962C8B-B14F-4D97-AF65-F5344CB8AC3E}">
        <p14:creationId xmlns:p14="http://schemas.microsoft.com/office/powerpoint/2010/main" val="14796824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444471"/>
            <a:ext cx="11095836" cy="2519415"/>
          </a:xfrm>
        </p:spPr>
        <p:txBody>
          <a:bodyPr>
            <a:noAutofit/>
          </a:bodyPr>
          <a:lstStyle/>
          <a:p>
            <a:r>
              <a:rPr lang="en-US" sz="4800" dirty="0"/>
              <a:t>Part 5: Default VPCs and Default Subnets</a:t>
            </a:r>
          </a:p>
        </p:txBody>
      </p:sp>
    </p:spTree>
    <p:custDataLst>
      <p:tags r:id="rId1"/>
    </p:custDataLst>
    <p:extLst>
      <p:ext uri="{BB962C8B-B14F-4D97-AF65-F5344CB8AC3E}">
        <p14:creationId xmlns:p14="http://schemas.microsoft.com/office/powerpoint/2010/main" val="18533452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Default VPC?	</a:t>
            </a:r>
          </a:p>
        </p:txBody>
      </p:sp>
      <p:sp>
        <p:nvSpPr>
          <p:cNvPr id="3" name="Content Placeholder 2"/>
          <p:cNvSpPr>
            <a:spLocks noGrp="1"/>
          </p:cNvSpPr>
          <p:nvPr>
            <p:ph idx="1"/>
          </p:nvPr>
        </p:nvSpPr>
        <p:spPr>
          <a:xfrm>
            <a:off x="238539" y="1440305"/>
            <a:ext cx="11320670" cy="4913308"/>
          </a:xfrm>
        </p:spPr>
        <p:txBody>
          <a:bodyPr>
            <a:noAutofit/>
          </a:bodyPr>
          <a:lstStyle/>
          <a:p>
            <a:pPr marL="0" lvl="1" indent="0">
              <a:spcBef>
                <a:spcPts val="1200"/>
              </a:spcBef>
              <a:spcAft>
                <a:spcPts val="800"/>
              </a:spcAft>
              <a:buNone/>
            </a:pPr>
            <a:r>
              <a:rPr lang="en-US" sz="2800" dirty="0"/>
              <a:t>Details about default VPCs:</a:t>
            </a:r>
          </a:p>
          <a:p>
            <a:pPr marL="457200" lvl="1" indent="-457200">
              <a:spcBef>
                <a:spcPts val="1200"/>
              </a:spcBef>
              <a:spcAft>
                <a:spcPts val="800"/>
              </a:spcAft>
              <a:buClr>
                <a:schemeClr val="bg2">
                  <a:lumMod val="10000"/>
                </a:schemeClr>
              </a:buClr>
            </a:pP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Each Region </a:t>
            </a:r>
            <a:r>
              <a:rPr lang="en-US" dirty="0"/>
              <a:t>in your account has a default VPC.</a:t>
            </a:r>
          </a:p>
          <a:p>
            <a:pPr marL="457200" lvl="1" indent="-457200">
              <a:spcBef>
                <a:spcPts val="1200"/>
              </a:spcBef>
              <a:spcAft>
                <a:spcPts val="800"/>
              </a:spcAft>
              <a:buClr>
                <a:schemeClr val="bg2">
                  <a:lumMod val="10000"/>
                </a:schemeClr>
              </a:buClr>
            </a:pPr>
            <a:r>
              <a:rPr lang="en-US" dirty="0"/>
              <a:t>Default CIDR is </a:t>
            </a:r>
            <a:r>
              <a:rPr lang="en-US" b="1" dirty="0">
                <a:solidFill>
                  <a:srgbClr val="0070C0"/>
                </a:solidFill>
              </a:rPr>
              <a:t>1</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72.31.0.0/16</a:t>
            </a:r>
            <a:r>
              <a:rPr lang="en-US" b="1" dirty="0">
                <a:solidFill>
                  <a:srgbClr val="0070C0"/>
                </a:solidFill>
              </a:rPr>
              <a:t>.</a:t>
            </a:r>
          </a:p>
          <a:p>
            <a:pPr marL="457200" lvl="1" indent="-457200">
              <a:spcBef>
                <a:spcPts val="1200"/>
              </a:spcBef>
              <a:spcAft>
                <a:spcPts val="800"/>
              </a:spcAft>
              <a:buClr>
                <a:schemeClr val="bg2">
                  <a:lumMod val="10000"/>
                </a:schemeClr>
              </a:buClr>
            </a:pPr>
            <a:r>
              <a:rPr lang="en-US" dirty="0"/>
              <a:t>If you create a VPC-based resource (Amazon EC2, Amazon RDS, Elastic Load Balancing, etc.) but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don't specify a custom VPC</a:t>
            </a:r>
            <a:r>
              <a:rPr lang="en-US" dirty="0"/>
              <a:t>, it will be placed in your default VPC in that region.</a:t>
            </a:r>
          </a:p>
          <a:p>
            <a:pPr marL="457200" lvl="1" indent="-457200">
              <a:spcBef>
                <a:spcPts val="1200"/>
              </a:spcBef>
              <a:spcAft>
                <a:spcPts val="800"/>
              </a:spcAft>
              <a:buClr>
                <a:schemeClr val="bg2">
                  <a:lumMod val="10000"/>
                </a:schemeClr>
              </a:buClr>
            </a:pPr>
            <a:r>
              <a:rPr lang="en-US" dirty="0"/>
              <a:t>Includes a default</a:t>
            </a:r>
            <a:r>
              <a:rPr lang="en-US" dirty="0">
                <a:solidFill>
                  <a:srgbClr val="FF9933"/>
                </a:solidFill>
              </a:rPr>
              <a:t>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subnet</a:t>
            </a:r>
            <a:r>
              <a:rPr lang="en-US" dirty="0"/>
              <a:t>,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IGW</a:t>
            </a:r>
            <a:r>
              <a:rPr lang="en-US" dirty="0"/>
              <a:t>, main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route</a:t>
            </a:r>
            <a:r>
              <a:rPr lang="en-US" dirty="0">
                <a:solidFill>
                  <a:srgbClr val="FF9933"/>
                </a:solidFill>
              </a:rPr>
              <a:t>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table</a:t>
            </a:r>
            <a:r>
              <a:rPr lang="en-US" dirty="0">
                <a:solidFill>
                  <a:srgbClr val="FF9933"/>
                </a:solidFill>
              </a:rPr>
              <a:t> </a:t>
            </a:r>
            <a:r>
              <a:rPr lang="en-US" dirty="0"/>
              <a:t>connecting default subnet to the IGW, default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security</a:t>
            </a:r>
            <a:r>
              <a:rPr lang="en-US" dirty="0">
                <a:solidFill>
                  <a:srgbClr val="FF9933"/>
                </a:solidFill>
              </a:rPr>
              <a:t>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group</a:t>
            </a:r>
            <a:r>
              <a:rPr lang="en-US" dirty="0"/>
              <a:t>, and default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NACL</a:t>
            </a:r>
            <a:r>
              <a:rPr lang="en-US" dirty="0"/>
              <a:t>.</a:t>
            </a:r>
          </a:p>
          <a:p>
            <a:pPr marL="457200" lvl="1" indent="-457200">
              <a:spcBef>
                <a:spcPts val="1200"/>
              </a:spcBef>
              <a:spcAft>
                <a:spcPts val="800"/>
              </a:spcAft>
              <a:buClr>
                <a:schemeClr val="bg2">
                  <a:lumMod val="10000"/>
                </a:schemeClr>
              </a:buClr>
            </a:pP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Configurable</a:t>
            </a:r>
            <a:r>
              <a:rPr lang="en-US" dirty="0"/>
              <a:t> the same as other VPCs; e.g., adding more subnets.</a:t>
            </a:r>
          </a:p>
        </p:txBody>
      </p:sp>
    </p:spTree>
    <p:custDataLst>
      <p:tags r:id="rId1"/>
    </p:custDataLst>
    <p:extLst>
      <p:ext uri="{BB962C8B-B14F-4D97-AF65-F5344CB8AC3E}">
        <p14:creationId xmlns:p14="http://schemas.microsoft.com/office/powerpoint/2010/main" val="2996222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7979" y="2478156"/>
            <a:ext cx="11095836" cy="1810011"/>
          </a:xfrm>
        </p:spPr>
        <p:txBody>
          <a:bodyPr>
            <a:noAutofit/>
          </a:bodyPr>
          <a:lstStyle/>
          <a:p>
            <a:r>
              <a:rPr lang="en-US" sz="4800" dirty="0"/>
              <a:t>Part 1: How to Choose a Region. </a:t>
            </a:r>
          </a:p>
        </p:txBody>
      </p:sp>
    </p:spTree>
    <p:custDataLst>
      <p:tags r:id="rId1"/>
    </p:custDataLst>
    <p:extLst>
      <p:ext uri="{BB962C8B-B14F-4D97-AF65-F5344CB8AC3E}">
        <p14:creationId xmlns:p14="http://schemas.microsoft.com/office/powerpoint/2010/main" val="17133983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Default Subnet?	</a:t>
            </a:r>
          </a:p>
        </p:txBody>
      </p:sp>
      <p:sp>
        <p:nvSpPr>
          <p:cNvPr id="3" name="Content Placeholder 2"/>
          <p:cNvSpPr>
            <a:spLocks noGrp="1"/>
          </p:cNvSpPr>
          <p:nvPr>
            <p:ph idx="1"/>
          </p:nvPr>
        </p:nvSpPr>
        <p:spPr>
          <a:xfrm>
            <a:off x="238539" y="1440305"/>
            <a:ext cx="11340548" cy="4913308"/>
          </a:xfrm>
        </p:spPr>
        <p:txBody>
          <a:bodyPr>
            <a:normAutofit/>
          </a:bodyPr>
          <a:lstStyle/>
          <a:p>
            <a:pPr marL="0" lvl="1" indent="0">
              <a:spcBef>
                <a:spcPts val="2400"/>
              </a:spcBef>
              <a:spcAft>
                <a:spcPts val="800"/>
              </a:spcAft>
              <a:buNone/>
            </a:pPr>
            <a:r>
              <a:rPr lang="en-US" sz="2800" dirty="0"/>
              <a:t>Default subnets in default VPCs:</a:t>
            </a:r>
          </a:p>
          <a:p>
            <a:pPr marL="457200" lvl="1" indent="-457200">
              <a:spcBef>
                <a:spcPts val="2400"/>
              </a:spcBef>
              <a:spcAft>
                <a:spcPts val="800"/>
              </a:spcAft>
              <a:buClr>
                <a:schemeClr val="bg2">
                  <a:lumMod val="10000"/>
                </a:schemeClr>
              </a:buClr>
            </a:pPr>
            <a:r>
              <a:rPr lang="en-US" dirty="0"/>
              <a:t>Created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within each Availability Zone </a:t>
            </a:r>
            <a:r>
              <a:rPr lang="en-US" dirty="0"/>
              <a:t>for each default VPC.</a:t>
            </a:r>
          </a:p>
          <a:p>
            <a:pPr marL="457200" lvl="1" indent="-457200">
              <a:spcBef>
                <a:spcPts val="2400"/>
              </a:spcBef>
              <a:spcAft>
                <a:spcPts val="800"/>
              </a:spcAft>
              <a:buClr>
                <a:schemeClr val="bg2">
                  <a:lumMod val="10000"/>
                </a:schemeClr>
              </a:buClr>
            </a:pP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Public</a:t>
            </a:r>
            <a:r>
              <a:rPr lang="en-US" dirty="0"/>
              <a:t> subnet with a CIDR block of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/20 </a:t>
            </a:r>
            <a:r>
              <a:rPr lang="en-US" dirty="0"/>
              <a:t>(4,096 IP addresses). </a:t>
            </a:r>
          </a:p>
          <a:p>
            <a:pPr marL="457200" lvl="1" indent="-457200">
              <a:spcBef>
                <a:spcPts val="2400"/>
              </a:spcBef>
              <a:spcAft>
                <a:spcPts val="800"/>
              </a:spcAft>
              <a:buClr>
                <a:schemeClr val="bg2">
                  <a:lumMod val="10000"/>
                </a:schemeClr>
              </a:buClr>
            </a:pPr>
            <a:r>
              <a:rPr lang="en-US" dirty="0"/>
              <a:t>You can convert it (and any public subnet) into a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private</a:t>
            </a:r>
            <a:r>
              <a:rPr lang="en-US" dirty="0"/>
              <a:t> subnet by removing its route to the IGW.</a:t>
            </a:r>
          </a:p>
          <a:p>
            <a:pPr marL="457200" lvl="1" indent="-457200">
              <a:spcBef>
                <a:spcPts val="2400"/>
              </a:spcBef>
              <a:spcAft>
                <a:spcPts val="800"/>
              </a:spcAft>
              <a:buClr>
                <a:schemeClr val="bg2">
                  <a:lumMod val="10000"/>
                </a:schemeClr>
              </a:buClr>
            </a:pPr>
            <a:r>
              <a:rPr lang="en-US" dirty="0"/>
              <a:t>When a new Availability Zone is added to a region, your default VPC in that region gets a subnet placed in the new Availability Zone (unless you've made modifications to that VPC). </a:t>
            </a:r>
          </a:p>
          <a:p>
            <a:pPr marL="609585" lvl="1">
              <a:spcBef>
                <a:spcPts val="2400"/>
              </a:spcBef>
            </a:pPr>
            <a:endParaRPr lang="en-US" dirty="0"/>
          </a:p>
          <a:p>
            <a:pPr lvl="1">
              <a:spcBef>
                <a:spcPts val="2400"/>
              </a:spcBef>
            </a:pPr>
            <a:endParaRPr lang="en-US" dirty="0"/>
          </a:p>
        </p:txBody>
      </p:sp>
    </p:spTree>
    <p:custDataLst>
      <p:tags r:id="rId1"/>
    </p:custDataLst>
    <p:extLst>
      <p:ext uri="{BB962C8B-B14F-4D97-AF65-F5344CB8AC3E}">
        <p14:creationId xmlns:p14="http://schemas.microsoft.com/office/powerpoint/2010/main" val="21331212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Default VPCs and Subnets</a:t>
            </a:r>
          </a:p>
        </p:txBody>
      </p:sp>
      <p:sp>
        <p:nvSpPr>
          <p:cNvPr id="3" name="Content Placeholder 2"/>
          <p:cNvSpPr>
            <a:spLocks noGrp="1"/>
          </p:cNvSpPr>
          <p:nvPr>
            <p:ph idx="1"/>
          </p:nvPr>
        </p:nvSpPr>
        <p:spPr>
          <a:xfrm>
            <a:off x="238539" y="1440305"/>
            <a:ext cx="11360426" cy="4913308"/>
          </a:xfrm>
        </p:spPr>
        <p:txBody>
          <a:bodyPr>
            <a:normAutofit/>
          </a:bodyPr>
          <a:lstStyle/>
          <a:p>
            <a:pPr marL="0" lvl="1" indent="0">
              <a:spcBef>
                <a:spcPts val="1200"/>
              </a:spcBef>
              <a:spcAft>
                <a:spcPts val="800"/>
              </a:spcAft>
              <a:buNone/>
            </a:pPr>
            <a:r>
              <a:rPr lang="en-US" sz="2800" b="1" dirty="0">
                <a:solidFill>
                  <a:srgbClr val="0070C0"/>
                </a:solidFill>
                <a:latin typeface="Amazon Ember Medium" panose="020B0603020204030204" pitchFamily="34" charset="0"/>
                <a:ea typeface="Amazon Ember Medium" panose="020B0603020204030204" pitchFamily="34" charset="0"/>
                <a:cs typeface="Amazon Ember Medium" panose="020B0603020204030204" pitchFamily="34" charset="0"/>
              </a:rPr>
              <a:t>Recommendation: </a:t>
            </a:r>
            <a:r>
              <a:rPr lang="en-US" sz="2800" dirty="0">
                <a:latin typeface="Amazon Ember" panose="02000000000000000000" pitchFamily="2" charset="0"/>
                <a:ea typeface="Amazon Ember" panose="02000000000000000000" pitchFamily="2" charset="0"/>
                <a:cs typeface="Amazon Ember Medium" panose="020B0603020204030204" pitchFamily="34" charset="0"/>
              </a:rPr>
              <a:t>Use default VPCs and their subnets only for experimenting in your AWS account.</a:t>
            </a:r>
          </a:p>
          <a:p>
            <a:pPr marL="457200" lvl="1" indent="-457200">
              <a:spcBef>
                <a:spcPts val="1800"/>
              </a:spcBef>
              <a:spcAft>
                <a:spcPts val="800"/>
              </a:spcAft>
              <a:buClr>
                <a:schemeClr val="bg2">
                  <a:lumMod val="10000"/>
                </a:schemeClr>
              </a:buClr>
            </a:pPr>
            <a:r>
              <a:rPr lang="en-US" dirty="0"/>
              <a:t>Default VPCs are a quick start solution.</a:t>
            </a:r>
          </a:p>
          <a:p>
            <a:pPr marL="914400" lvl="2" indent="-457200">
              <a:spcBef>
                <a:spcPts val="1800"/>
              </a:spcBef>
              <a:spcAft>
                <a:spcPts val="800"/>
              </a:spcAft>
              <a:buClr>
                <a:schemeClr val="bg2">
                  <a:lumMod val="10000"/>
                </a:schemeClr>
              </a:buClr>
            </a:pPr>
            <a:r>
              <a:rPr lang="en-US" dirty="0"/>
              <a:t>They provide an easy way to test launching instances of your VPC-based resources, without having to set up a new VPC.</a:t>
            </a:r>
          </a:p>
          <a:p>
            <a:pPr marL="457200" lvl="1" indent="-457200">
              <a:spcBef>
                <a:spcPts val="1800"/>
              </a:spcBef>
              <a:spcAft>
                <a:spcPts val="800"/>
              </a:spcAft>
              <a:buClr>
                <a:schemeClr val="bg2">
                  <a:lumMod val="10000"/>
                </a:schemeClr>
              </a:buClr>
            </a:pPr>
            <a:r>
              <a:rPr lang="en-US" dirty="0"/>
              <a:t>For real-world applications, create your own VPCs and subnets.</a:t>
            </a:r>
          </a:p>
          <a:p>
            <a:pPr marL="914400" lvl="2" indent="-457200">
              <a:spcBef>
                <a:spcPts val="1800"/>
              </a:spcBef>
              <a:spcAft>
                <a:spcPts val="800"/>
              </a:spcAft>
              <a:buClr>
                <a:schemeClr val="bg2">
                  <a:lumMod val="10000"/>
                </a:schemeClr>
              </a:buClr>
            </a:pPr>
            <a:r>
              <a:rPr lang="en-US" dirty="0"/>
              <a:t>You'll have greater control and knowledge of their configurations.</a:t>
            </a:r>
          </a:p>
          <a:p>
            <a:pPr marL="914400" lvl="2" indent="-457200">
              <a:spcBef>
                <a:spcPts val="1800"/>
              </a:spcBef>
              <a:spcAft>
                <a:spcPts val="800"/>
              </a:spcAft>
              <a:buClr>
                <a:schemeClr val="bg2">
                  <a:lumMod val="10000"/>
                </a:schemeClr>
              </a:buClr>
            </a:pPr>
            <a:r>
              <a:rPr lang="en-US" dirty="0"/>
              <a:t>Possible to re-establish default VPC if accidentally deleted.</a:t>
            </a:r>
          </a:p>
          <a:p>
            <a:pPr lvl="1"/>
            <a:endParaRPr lang="en-US" dirty="0"/>
          </a:p>
        </p:txBody>
      </p:sp>
    </p:spTree>
    <p:custDataLst>
      <p:tags r:id="rId1"/>
    </p:custDataLst>
    <p:extLst>
      <p:ext uri="{BB962C8B-B14F-4D97-AF65-F5344CB8AC3E}">
        <p14:creationId xmlns:p14="http://schemas.microsoft.com/office/powerpoint/2010/main" val="31406722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2054039"/>
            <a:ext cx="11095836" cy="1923038"/>
          </a:xfrm>
        </p:spPr>
        <p:txBody>
          <a:bodyPr>
            <a:noAutofit/>
          </a:bodyPr>
          <a:lstStyle/>
          <a:p>
            <a:r>
              <a:rPr lang="en-US" sz="4800" dirty="0"/>
              <a:t>Part 6: Controlling VPC traffic</a:t>
            </a:r>
          </a:p>
        </p:txBody>
      </p:sp>
      <p:sp>
        <p:nvSpPr>
          <p:cNvPr id="7" name="Title 1"/>
          <p:cNvSpPr txBox="1">
            <a:spLocks/>
          </p:cNvSpPr>
          <p:nvPr/>
        </p:nvSpPr>
        <p:spPr>
          <a:xfrm>
            <a:off x="562240" y="3408212"/>
            <a:ext cx="11095836" cy="11016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r>
              <a:rPr lang="en-US" sz="3600" dirty="0"/>
              <a:t>Route tables, security groups, network ACLs,            and internet gateways</a:t>
            </a:r>
          </a:p>
        </p:txBody>
      </p:sp>
    </p:spTree>
    <p:custDataLst>
      <p:tags r:id="rId1"/>
    </p:custDataLst>
    <p:extLst>
      <p:ext uri="{BB962C8B-B14F-4D97-AF65-F5344CB8AC3E}">
        <p14:creationId xmlns:p14="http://schemas.microsoft.com/office/powerpoint/2010/main" val="16470181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3900" dirty="0"/>
              <a:t>Directing Traffic Between VPC Resources</a:t>
            </a:r>
          </a:p>
        </p:txBody>
      </p:sp>
      <p:sp>
        <p:nvSpPr>
          <p:cNvPr id="3" name="Content Placeholder 2"/>
          <p:cNvSpPr>
            <a:spLocks noGrp="1"/>
          </p:cNvSpPr>
          <p:nvPr>
            <p:ph idx="1"/>
          </p:nvPr>
        </p:nvSpPr>
        <p:spPr/>
        <p:txBody>
          <a:bodyPr>
            <a:normAutofit/>
          </a:bodyPr>
          <a:lstStyle/>
          <a:p>
            <a:pPr marL="0" indent="0">
              <a:spcBef>
                <a:spcPts val="1600"/>
              </a:spcBef>
              <a:buNone/>
            </a:pPr>
            <a:r>
              <a:rPr lang="en-US" dirty="0"/>
              <a:t>Route tables:</a:t>
            </a:r>
          </a:p>
          <a:p>
            <a:pPr marL="457200" lvl="1" indent="-457200" algn="just">
              <a:spcBef>
                <a:spcPts val="1800"/>
              </a:spcBef>
            </a:pPr>
            <a:r>
              <a:rPr lang="en-US" sz="2600" dirty="0"/>
              <a:t>Determine where network traffic is routed</a:t>
            </a:r>
          </a:p>
          <a:p>
            <a:pPr marL="457200" lvl="1" indent="-457200" algn="just">
              <a:spcBef>
                <a:spcPts val="1800"/>
              </a:spcBef>
            </a:pPr>
            <a:r>
              <a:rPr lang="en-US" sz="2600" dirty="0"/>
              <a:t>Main (default) and custom route tables</a:t>
            </a:r>
          </a:p>
          <a:p>
            <a:pPr marL="457200" lvl="1" indent="-457200" algn="just">
              <a:spcBef>
                <a:spcPts val="1800"/>
              </a:spcBef>
            </a:pPr>
            <a:r>
              <a:rPr lang="en-US" sz="2600" dirty="0"/>
              <a:t>All route tables include a local route entry</a:t>
            </a:r>
          </a:p>
          <a:p>
            <a:pPr marL="914400" lvl="2" indent="-457200" algn="just">
              <a:lnSpc>
                <a:spcPct val="100000"/>
              </a:lnSpc>
              <a:spcBef>
                <a:spcPts val="1800"/>
              </a:spcBef>
            </a:pPr>
            <a:r>
              <a:rPr lang="en-US" sz="2200" dirty="0"/>
              <a:t>The local route entry cannot be deleted</a:t>
            </a:r>
          </a:p>
          <a:p>
            <a:pPr marL="457200" lvl="1" indent="-457200" algn="just">
              <a:spcBef>
                <a:spcPts val="1800"/>
              </a:spcBef>
            </a:pPr>
            <a:r>
              <a:rPr lang="en-US" sz="2600" dirty="0"/>
              <a:t>Only one route table per subnet</a:t>
            </a:r>
          </a:p>
          <a:p>
            <a:pPr marL="387335" lvl="1" indent="0">
              <a:buNone/>
            </a:pPr>
            <a:br>
              <a:rPr lang="en-US" sz="2133" dirty="0">
                <a:latin typeface="+mj-lt"/>
              </a:rPr>
            </a:br>
            <a:endParaRPr lang="en-US" sz="2133" dirty="0">
              <a:latin typeface="+mj-lt"/>
            </a:endParaRPr>
          </a:p>
          <a:p>
            <a:pPr marL="0" lvl="1" indent="0">
              <a:spcBef>
                <a:spcPts val="1600"/>
              </a:spcBef>
              <a:buClr>
                <a:schemeClr val="bg2">
                  <a:lumMod val="10000"/>
                </a:schemeClr>
              </a:buClr>
              <a:buNone/>
            </a:pPr>
            <a:r>
              <a:rPr lang="en-US" sz="32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Best practice: </a:t>
            </a:r>
            <a:r>
              <a:rPr lang="en-US" sz="2800" dirty="0"/>
              <a:t>Use custom route tables for each subnet.</a:t>
            </a:r>
          </a:p>
        </p:txBody>
      </p:sp>
      <p:sp>
        <p:nvSpPr>
          <p:cNvPr id="6" name="TextBox 5"/>
          <p:cNvSpPr txBox="1"/>
          <p:nvPr/>
        </p:nvSpPr>
        <p:spPr>
          <a:xfrm>
            <a:off x="8508663" y="3407956"/>
            <a:ext cx="3037263" cy="1858480"/>
          </a:xfrm>
          <a:prstGeom prst="roundRect">
            <a:avLst/>
          </a:prstGeom>
          <a:noFill/>
          <a:ln w="38100">
            <a:solidFill>
              <a:schemeClr val="accent1"/>
            </a:solidFill>
          </a:ln>
        </p:spPr>
        <p:txBody>
          <a:bodyPr wrap="none" rtlCol="0">
            <a:no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Main route table</a:t>
            </a:r>
          </a:p>
        </p:txBody>
      </p:sp>
      <p:graphicFrame>
        <p:nvGraphicFramePr>
          <p:cNvPr id="5" name="Table 4"/>
          <p:cNvGraphicFramePr>
            <a:graphicFrameLocks noGrp="1"/>
          </p:cNvGraphicFramePr>
          <p:nvPr>
            <p:extLst>
              <p:ext uri="{D42A27DB-BD31-4B8C-83A1-F6EECF244321}">
                <p14:modId xmlns:p14="http://schemas.microsoft.com/office/powerpoint/2010/main" val="994682728"/>
              </p:ext>
            </p:extLst>
          </p:nvPr>
        </p:nvGraphicFramePr>
        <p:xfrm>
          <a:off x="8676518" y="4242096"/>
          <a:ext cx="2661888" cy="762000"/>
        </p:xfrm>
        <a:graphic>
          <a:graphicData uri="http://schemas.openxmlformats.org/drawingml/2006/table">
            <a:tbl>
              <a:tblPr firstRow="1" bandRow="1">
                <a:tableStyleId>{B301B821-A1FF-4177-AEE7-76D212191A09}</a:tableStyleId>
              </a:tblPr>
              <a:tblGrid>
                <a:gridCol w="1523341">
                  <a:extLst>
                    <a:ext uri="{9D8B030D-6E8A-4147-A177-3AD203B41FA5}">
                      <a16:colId xmlns:a16="http://schemas.microsoft.com/office/drawing/2014/main" val="20000"/>
                    </a:ext>
                  </a:extLst>
                </a:gridCol>
                <a:gridCol w="1138547">
                  <a:extLst>
                    <a:ext uri="{9D8B030D-6E8A-4147-A177-3AD203B41FA5}">
                      <a16:colId xmlns:a16="http://schemas.microsoft.com/office/drawing/2014/main" val="20001"/>
                    </a:ext>
                  </a:extLst>
                </a:gridCol>
              </a:tblGrid>
              <a:tr h="375920">
                <a:tc>
                  <a:txBody>
                    <a:bodyPr/>
                    <a:lstStyle/>
                    <a:p>
                      <a:r>
                        <a:rPr lang="en-US" sz="1900" dirty="0"/>
                        <a:t>Destination</a:t>
                      </a:r>
                    </a:p>
                  </a:txBody>
                  <a:tcPr anchor="ctr"/>
                </a:tc>
                <a:tc>
                  <a:txBody>
                    <a:bodyPr/>
                    <a:lstStyle/>
                    <a:p>
                      <a:r>
                        <a:rPr lang="en-US" sz="1900" dirty="0"/>
                        <a:t>Target</a:t>
                      </a:r>
                    </a:p>
                  </a:txBody>
                  <a:tcPr anchor="ctr"/>
                </a:tc>
                <a:extLst>
                  <a:ext uri="{0D108BD9-81ED-4DB2-BD59-A6C34878D82A}">
                    <a16:rowId xmlns:a16="http://schemas.microsoft.com/office/drawing/2014/main" val="10000"/>
                  </a:ext>
                </a:extLst>
              </a:tr>
              <a:tr h="375920">
                <a:tc>
                  <a:txBody>
                    <a:bodyPr/>
                    <a:lstStyle/>
                    <a:p>
                      <a:r>
                        <a:rPr lang="en-US" sz="1900" dirty="0"/>
                        <a:t>10.0.0.0/16</a:t>
                      </a:r>
                    </a:p>
                  </a:txBody>
                  <a:tcPr anchor="ctr"/>
                </a:tc>
                <a:tc>
                  <a:txBody>
                    <a:bodyPr/>
                    <a:lstStyle/>
                    <a:p>
                      <a:r>
                        <a:rPr lang="en-US" sz="1900" dirty="0"/>
                        <a:t> local</a:t>
                      </a:r>
                    </a:p>
                  </a:txBody>
                  <a:tcPr anchor="ctr"/>
                </a:tc>
                <a:extLst>
                  <a:ext uri="{0D108BD9-81ED-4DB2-BD59-A6C34878D82A}">
                    <a16:rowId xmlns:a16="http://schemas.microsoft.com/office/drawing/2014/main" val="10001"/>
                  </a:ext>
                </a:extLst>
              </a:tr>
            </a:tbl>
          </a:graphicData>
        </a:graphic>
      </p:graphicFrame>
      <p:sp>
        <p:nvSpPr>
          <p:cNvPr id="7" name="Rounded Rectangle 6"/>
          <p:cNvSpPr/>
          <p:nvPr/>
        </p:nvSpPr>
        <p:spPr>
          <a:xfrm>
            <a:off x="8593034" y="2231588"/>
            <a:ext cx="2868524" cy="104500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TextBox 8"/>
          <p:cNvSpPr txBox="1"/>
          <p:nvPr/>
        </p:nvSpPr>
        <p:spPr>
          <a:xfrm>
            <a:off x="9207502" y="2580461"/>
            <a:ext cx="1639584" cy="420564"/>
          </a:xfrm>
          <a:prstGeom prst="rect">
            <a:avLst/>
          </a:prstGeom>
          <a:noFill/>
        </p:spPr>
        <p:txBody>
          <a:bodyPr wrap="square" rtlCol="0">
            <a:spAutoFit/>
          </a:bodyPr>
          <a:lstStyle/>
          <a:p>
            <a:r>
              <a:rPr lang="en-US" sz="2133" dirty="0">
                <a:latin typeface="Amazon Ember" panose="020B0603020204020204" pitchFamily="34" charset="0"/>
                <a:ea typeface="Amazon Ember" panose="020B0603020204020204" pitchFamily="34" charset="0"/>
                <a:cs typeface="Amazon Ember" panose="020B0603020204020204" pitchFamily="34" charset="0"/>
              </a:rPr>
              <a:t>10.0.0.0/16</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9417" y="1870960"/>
            <a:ext cx="749301" cy="489128"/>
          </a:xfrm>
          <a:prstGeom prst="rect">
            <a:avLst/>
          </a:prstGeom>
        </p:spPr>
      </p:pic>
      <p:sp>
        <p:nvSpPr>
          <p:cNvPr id="2" name="TextBox 1"/>
          <p:cNvSpPr txBox="1"/>
          <p:nvPr/>
        </p:nvSpPr>
        <p:spPr>
          <a:xfrm>
            <a:off x="8506978" y="1393797"/>
            <a:ext cx="2491388" cy="461665"/>
          </a:xfrm>
          <a:prstGeom prst="rect">
            <a:avLst/>
          </a:prstGeom>
          <a:noFill/>
        </p:spPr>
        <p:txBody>
          <a:bodyPr wrap="none" rtlCol="0">
            <a:spAutoFit/>
          </a:bodyPr>
          <a:lstStyle/>
          <a:p>
            <a:r>
              <a:rPr lang="en-US" sz="2400" dirty="0">
                <a:latin typeface="Amazon Ember" panose="02000000000000000000" pitchFamily="2" charset="0"/>
                <a:ea typeface="Amazon Ember" panose="02000000000000000000" pitchFamily="2" charset="0"/>
                <a:cs typeface="Amazon Ember Light" panose="020B0403020204020204" pitchFamily="34" charset="0"/>
              </a:rPr>
              <a:t>Main route table</a:t>
            </a:r>
          </a:p>
        </p:txBody>
      </p:sp>
    </p:spTree>
    <p:custDataLst>
      <p:tags r:id="rId1"/>
    </p:custDataLst>
    <p:extLst>
      <p:ext uri="{BB962C8B-B14F-4D97-AF65-F5344CB8AC3E}">
        <p14:creationId xmlns:p14="http://schemas.microsoft.com/office/powerpoint/2010/main" val="10322647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900" dirty="0"/>
              <a:t>Securing VPC Traffic with Security Groups</a:t>
            </a:r>
          </a:p>
        </p:txBody>
      </p:sp>
      <p:sp>
        <p:nvSpPr>
          <p:cNvPr id="3" name="Content Placeholder 2"/>
          <p:cNvSpPr>
            <a:spLocks noGrp="1"/>
          </p:cNvSpPr>
          <p:nvPr>
            <p:ph idx="1"/>
          </p:nvPr>
        </p:nvSpPr>
        <p:spPr>
          <a:xfrm>
            <a:off x="238539" y="1440305"/>
            <a:ext cx="11340548" cy="4913308"/>
          </a:xfrm>
        </p:spPr>
        <p:txBody>
          <a:bodyPr/>
          <a:lstStyle/>
          <a:p>
            <a:pPr marL="0" indent="0">
              <a:spcBef>
                <a:spcPts val="1600"/>
              </a:spcBef>
              <a:buNone/>
            </a:pPr>
            <a:r>
              <a:rPr lang="en-US" dirty="0"/>
              <a:t>Security groups:</a:t>
            </a:r>
          </a:p>
          <a:p>
            <a:pPr marL="457200" lvl="1" indent="-457200">
              <a:spcBef>
                <a:spcPts val="1800"/>
              </a:spcBef>
            </a:pPr>
            <a:r>
              <a:rPr lang="en-US" sz="2600" dirty="0"/>
              <a:t>Are </a:t>
            </a:r>
            <a:r>
              <a:rPr lang="en-US" sz="2600"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stateful applications</a:t>
            </a:r>
            <a:r>
              <a:rPr lang="en-US" sz="2600" dirty="0">
                <a:solidFill>
                  <a:srgbClr val="FF9933"/>
                </a:solidFill>
                <a:latin typeface="Amazon Ember" panose="020B0603020204020204" pitchFamily="34" charset="0"/>
                <a:ea typeface="Amazon Ember" panose="020B0603020204020204" pitchFamily="34" charset="0"/>
                <a:cs typeface="Amazon Ember" panose="020B0603020204020204" pitchFamily="34" charset="0"/>
              </a:rPr>
              <a:t> </a:t>
            </a:r>
            <a:r>
              <a:rPr lang="en-US" sz="2600" dirty="0"/>
              <a:t>that act as virtual firewalls controlling inbound and outbound traffic for one or more instances.</a:t>
            </a:r>
          </a:p>
          <a:p>
            <a:pPr marL="457200" lvl="1" indent="-457200">
              <a:spcBef>
                <a:spcPts val="1800"/>
              </a:spcBef>
              <a:buClr>
                <a:schemeClr val="bg2">
                  <a:lumMod val="10000"/>
                </a:schemeClr>
              </a:buClr>
            </a:pPr>
            <a:r>
              <a:rPr lang="en-US" sz="2600"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Deny all incoming traffic by default </a:t>
            </a:r>
            <a:r>
              <a:rPr lang="en-US" sz="2600" dirty="0"/>
              <a:t>and use allow rules that can filter based on network protocols (TCP, UDP, and ICMP protocols).</a:t>
            </a:r>
          </a:p>
          <a:p>
            <a:pPr marL="457200" lvl="1" indent="-457200">
              <a:spcBef>
                <a:spcPts val="1800"/>
              </a:spcBef>
            </a:pPr>
            <a:r>
              <a:rPr lang="en-US" sz="2600" dirty="0"/>
              <a:t>Use a CIDR block or security group to create layers of security to define access to assets.</a:t>
            </a:r>
          </a:p>
          <a:p>
            <a:r>
              <a:rPr lang="en-US" dirty="0"/>
              <a:t> If your inbound request is allowed, the outbound response is allowed automatically. </a:t>
            </a:r>
          </a:p>
          <a:p>
            <a:endParaRPr lang="en-US" dirty="0"/>
          </a:p>
        </p:txBody>
      </p:sp>
      <p:pic>
        <p:nvPicPr>
          <p:cNvPr id="4" name="Picture 3">
            <a:hlinkClick r:id="rId4"/>
            <a:extLst>
              <a:ext uri="{FF2B5EF4-FFF2-40B4-BE49-F238E27FC236}">
                <a16:creationId xmlns:a16="http://schemas.microsoft.com/office/drawing/2014/main" id="{EBD1A1E6-6DCB-8A4A-92A3-24CF6F23D7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3825" y="6196517"/>
            <a:ext cx="1620111" cy="630043"/>
          </a:xfrm>
          <a:prstGeom prst="rect">
            <a:avLst/>
          </a:prstGeom>
        </p:spPr>
      </p:pic>
    </p:spTree>
    <p:custDataLst>
      <p:tags r:id="rId1"/>
    </p:custDataLst>
    <p:extLst>
      <p:ext uri="{BB962C8B-B14F-4D97-AF65-F5344CB8AC3E}">
        <p14:creationId xmlns:p14="http://schemas.microsoft.com/office/powerpoint/2010/main" val="23220093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dirty="0"/>
              <a:t>Security Groups</a:t>
            </a:r>
          </a:p>
        </p:txBody>
      </p:sp>
      <p:sp>
        <p:nvSpPr>
          <p:cNvPr id="3" name="Content Placeholder 2"/>
          <p:cNvSpPr>
            <a:spLocks noGrp="1"/>
          </p:cNvSpPr>
          <p:nvPr>
            <p:ph idx="1"/>
          </p:nvPr>
        </p:nvSpPr>
        <p:spPr>
          <a:xfrm>
            <a:off x="2798285" y="1508050"/>
            <a:ext cx="6530561" cy="1110548"/>
          </a:xfrm>
        </p:spPr>
        <p:txBody>
          <a:bodyPr>
            <a:normAutofit/>
          </a:bodyPr>
          <a:lstStyle/>
          <a:p>
            <a:pPr marL="0" indent="0" algn="ctr">
              <a:spcBef>
                <a:spcPts val="1600"/>
              </a:spcBef>
              <a:buNone/>
            </a:pPr>
            <a:r>
              <a:rPr lang="en-US" dirty="0"/>
              <a:t>Use security groups to control traffic </a:t>
            </a:r>
            <a:br>
              <a:rPr lang="en-US" dirty="0"/>
            </a:br>
            <a:r>
              <a:rPr lang="en-US" sz="26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into, out of, and between resources.</a:t>
            </a:r>
          </a:p>
        </p:txBody>
      </p:sp>
      <p:grpSp>
        <p:nvGrpSpPr>
          <p:cNvPr id="5" name="Group 4">
            <a:extLst>
              <a:ext uri="{FF2B5EF4-FFF2-40B4-BE49-F238E27FC236}">
                <a16:creationId xmlns:a16="http://schemas.microsoft.com/office/drawing/2014/main" id="{CBF97C53-2583-6441-B9AB-256289FE5792}"/>
              </a:ext>
            </a:extLst>
          </p:cNvPr>
          <p:cNvGrpSpPr/>
          <p:nvPr/>
        </p:nvGrpSpPr>
        <p:grpSpPr>
          <a:xfrm>
            <a:off x="1079500" y="2697919"/>
            <a:ext cx="4064000" cy="3251200"/>
            <a:chOff x="2549525" y="760413"/>
            <a:chExt cx="1689100" cy="1733550"/>
          </a:xfrm>
        </p:grpSpPr>
        <p:sp>
          <p:nvSpPr>
            <p:cNvPr id="6" name="Rounded Rectangle 5">
              <a:extLst>
                <a:ext uri="{FF2B5EF4-FFF2-40B4-BE49-F238E27FC236}">
                  <a16:creationId xmlns:a16="http://schemas.microsoft.com/office/drawing/2014/main" id="{C1289FEE-D20A-964D-B7B8-B1D021474069}"/>
                </a:ext>
              </a:extLst>
            </p:cNvPr>
            <p:cNvSpPr/>
            <p:nvPr/>
          </p:nvSpPr>
          <p:spPr>
            <a:xfrm>
              <a:off x="2549525" y="760413"/>
              <a:ext cx="1689100" cy="173355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TextBox 32">
              <a:extLst>
                <a:ext uri="{FF2B5EF4-FFF2-40B4-BE49-F238E27FC236}">
                  <a16:creationId xmlns:a16="http://schemas.microsoft.com/office/drawing/2014/main" id="{19568C65-EFCC-934C-B1FA-9E737015DE97}"/>
                </a:ext>
              </a:extLst>
            </p:cNvPr>
            <p:cNvSpPr txBox="1">
              <a:spLocks noChangeArrowheads="1"/>
            </p:cNvSpPr>
            <p:nvPr/>
          </p:nvSpPr>
          <p:spPr bwMode="auto">
            <a:xfrm>
              <a:off x="2619375" y="2275682"/>
              <a:ext cx="1557338" cy="147697"/>
            </a:xfrm>
            <a:prstGeom prst="rect">
              <a:avLst/>
            </a:prstGeom>
            <a:noFill/>
            <a:ln w="9525">
              <a:noFill/>
              <a:miter lim="800000"/>
              <a:headEnd/>
              <a:tailEnd/>
            </a:ln>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A</a:t>
              </a:r>
            </a:p>
          </p:txBody>
        </p:sp>
      </p:grpSp>
      <p:grpSp>
        <p:nvGrpSpPr>
          <p:cNvPr id="8" name="Group 7">
            <a:extLst>
              <a:ext uri="{FF2B5EF4-FFF2-40B4-BE49-F238E27FC236}">
                <a16:creationId xmlns:a16="http://schemas.microsoft.com/office/drawing/2014/main" id="{7ECA23BC-4522-7A43-BEE5-2EBC5CB60778}"/>
              </a:ext>
            </a:extLst>
          </p:cNvPr>
          <p:cNvGrpSpPr/>
          <p:nvPr/>
        </p:nvGrpSpPr>
        <p:grpSpPr>
          <a:xfrm>
            <a:off x="6769100" y="2697919"/>
            <a:ext cx="4267200" cy="3251200"/>
            <a:chOff x="2549525" y="760413"/>
            <a:chExt cx="1689100" cy="1733550"/>
          </a:xfrm>
        </p:grpSpPr>
        <p:sp>
          <p:nvSpPr>
            <p:cNvPr id="9" name="Rounded Rectangle 8">
              <a:extLst>
                <a:ext uri="{FF2B5EF4-FFF2-40B4-BE49-F238E27FC236}">
                  <a16:creationId xmlns:a16="http://schemas.microsoft.com/office/drawing/2014/main" id="{846755D7-9749-B94C-9862-FDAA3B4C7196}"/>
                </a:ext>
              </a:extLst>
            </p:cNvPr>
            <p:cNvSpPr/>
            <p:nvPr/>
          </p:nvSpPr>
          <p:spPr>
            <a:xfrm>
              <a:off x="2549525" y="760413"/>
              <a:ext cx="1689100" cy="173355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TextBox 32">
              <a:extLst>
                <a:ext uri="{FF2B5EF4-FFF2-40B4-BE49-F238E27FC236}">
                  <a16:creationId xmlns:a16="http://schemas.microsoft.com/office/drawing/2014/main" id="{E75FF849-777D-4B47-8565-9CFEB275EBD5}"/>
                </a:ext>
              </a:extLst>
            </p:cNvPr>
            <p:cNvSpPr txBox="1">
              <a:spLocks noChangeArrowheads="1"/>
            </p:cNvSpPr>
            <p:nvPr/>
          </p:nvSpPr>
          <p:spPr bwMode="auto">
            <a:xfrm>
              <a:off x="2619375" y="2275682"/>
              <a:ext cx="1557338" cy="147697"/>
            </a:xfrm>
            <a:prstGeom prst="rect">
              <a:avLst/>
            </a:prstGeom>
            <a:noFill/>
            <a:ln w="9525">
              <a:noFill/>
              <a:miter lim="800000"/>
              <a:headEnd/>
              <a:tailEnd/>
            </a:ln>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B</a:t>
              </a:r>
            </a:p>
          </p:txBody>
        </p:sp>
      </p:grpSp>
      <p:grpSp>
        <p:nvGrpSpPr>
          <p:cNvPr id="11" name="Group 3">
            <a:extLst>
              <a:ext uri="{FF2B5EF4-FFF2-40B4-BE49-F238E27FC236}">
                <a16:creationId xmlns:a16="http://schemas.microsoft.com/office/drawing/2014/main" id="{17A62E7A-0B5D-0743-A73E-C6D962C7FC32}"/>
              </a:ext>
            </a:extLst>
          </p:cNvPr>
          <p:cNvGrpSpPr/>
          <p:nvPr/>
        </p:nvGrpSpPr>
        <p:grpSpPr>
          <a:xfrm>
            <a:off x="1384300" y="3002720"/>
            <a:ext cx="3454400" cy="2522132"/>
            <a:chOff x="4629150" y="2824163"/>
            <a:chExt cx="1752600" cy="1733550"/>
          </a:xfrm>
        </p:grpSpPr>
        <p:sp>
          <p:nvSpPr>
            <p:cNvPr id="12" name="Rounded Rectangle 4">
              <a:extLst>
                <a:ext uri="{FF2B5EF4-FFF2-40B4-BE49-F238E27FC236}">
                  <a16:creationId xmlns:a16="http://schemas.microsoft.com/office/drawing/2014/main" id="{E5CECBC7-3301-6441-AE1B-93F641CF7E57}"/>
                </a:ext>
              </a:extLst>
            </p:cNvPr>
            <p:cNvSpPr/>
            <p:nvPr/>
          </p:nvSpPr>
          <p:spPr>
            <a:xfrm>
              <a:off x="4629150" y="2824163"/>
              <a:ext cx="1752600"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TextBox 37">
              <a:extLst>
                <a:ext uri="{FF2B5EF4-FFF2-40B4-BE49-F238E27FC236}">
                  <a16:creationId xmlns:a16="http://schemas.microsoft.com/office/drawing/2014/main" id="{6D1159CE-862C-9E49-9C1B-664AC1CAEEE1}"/>
                </a:ext>
              </a:extLst>
            </p:cNvPr>
            <p:cNvSpPr txBox="1">
              <a:spLocks noChangeArrowheads="1"/>
            </p:cNvSpPr>
            <p:nvPr/>
          </p:nvSpPr>
          <p:spPr bwMode="auto">
            <a:xfrm>
              <a:off x="4721225" y="4311614"/>
              <a:ext cx="1555750" cy="190391"/>
            </a:xfrm>
            <a:prstGeom prst="rect">
              <a:avLst/>
            </a:prstGeom>
            <a:noFill/>
            <a:ln w="9525">
              <a:noFill/>
              <a:miter lim="800000"/>
              <a:headEnd/>
              <a:tailEnd/>
            </a:ln>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Private subnet</a:t>
              </a:r>
            </a:p>
          </p:txBody>
        </p:sp>
      </p:grpSp>
      <p:pic>
        <p:nvPicPr>
          <p:cNvPr id="14" name="Picture 13">
            <a:extLst>
              <a:ext uri="{FF2B5EF4-FFF2-40B4-BE49-F238E27FC236}">
                <a16:creationId xmlns:a16="http://schemas.microsoft.com/office/drawing/2014/main" id="{149A01FF-4A35-CF48-B583-49551E289BA8}"/>
              </a:ext>
            </a:extLst>
          </p:cNvPr>
          <p:cNvPicPr>
            <a:picLocks noChangeAspect="1"/>
          </p:cNvPicPr>
          <p:nvPr/>
        </p:nvPicPr>
        <p:blipFill>
          <a:blip r:embed="rId4"/>
          <a:stretch>
            <a:fillRect/>
          </a:stretch>
        </p:blipFill>
        <p:spPr>
          <a:xfrm>
            <a:off x="1604433" y="2799519"/>
            <a:ext cx="287867" cy="321733"/>
          </a:xfrm>
          <a:prstGeom prst="rect">
            <a:avLst/>
          </a:prstGeom>
        </p:spPr>
      </p:pic>
      <p:grpSp>
        <p:nvGrpSpPr>
          <p:cNvPr id="15" name="Group 9">
            <a:extLst>
              <a:ext uri="{FF2B5EF4-FFF2-40B4-BE49-F238E27FC236}">
                <a16:creationId xmlns:a16="http://schemas.microsoft.com/office/drawing/2014/main" id="{9D40CB89-42D5-7349-A69F-0ED19DE6A07F}"/>
              </a:ext>
            </a:extLst>
          </p:cNvPr>
          <p:cNvGrpSpPr/>
          <p:nvPr/>
        </p:nvGrpSpPr>
        <p:grpSpPr>
          <a:xfrm>
            <a:off x="7073900" y="3002721"/>
            <a:ext cx="3657600" cy="2507749"/>
            <a:chOff x="4629150" y="2824163"/>
            <a:chExt cx="1752600" cy="1733550"/>
          </a:xfrm>
        </p:grpSpPr>
        <p:sp>
          <p:nvSpPr>
            <p:cNvPr id="16" name="Rounded Rectangle 10">
              <a:extLst>
                <a:ext uri="{FF2B5EF4-FFF2-40B4-BE49-F238E27FC236}">
                  <a16:creationId xmlns:a16="http://schemas.microsoft.com/office/drawing/2014/main" id="{E6F6547F-73CA-6547-9A44-E6FAEEEB2732}"/>
                </a:ext>
              </a:extLst>
            </p:cNvPr>
            <p:cNvSpPr/>
            <p:nvPr/>
          </p:nvSpPr>
          <p:spPr>
            <a:xfrm>
              <a:off x="4629150" y="2824163"/>
              <a:ext cx="1752600"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37">
              <a:extLst>
                <a:ext uri="{FF2B5EF4-FFF2-40B4-BE49-F238E27FC236}">
                  <a16:creationId xmlns:a16="http://schemas.microsoft.com/office/drawing/2014/main" id="{EBF4F688-1AFF-BE46-856A-227FF810EDC1}"/>
                </a:ext>
              </a:extLst>
            </p:cNvPr>
            <p:cNvSpPr txBox="1">
              <a:spLocks noChangeArrowheads="1"/>
            </p:cNvSpPr>
            <p:nvPr/>
          </p:nvSpPr>
          <p:spPr bwMode="auto">
            <a:xfrm>
              <a:off x="4721225" y="4320143"/>
              <a:ext cx="1555750" cy="191483"/>
            </a:xfrm>
            <a:prstGeom prst="rect">
              <a:avLst/>
            </a:prstGeom>
            <a:noFill/>
            <a:ln w="9525">
              <a:noFill/>
              <a:miter lim="800000"/>
              <a:headEnd/>
              <a:tailEnd/>
            </a:ln>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Private subnet</a:t>
              </a:r>
            </a:p>
          </p:txBody>
        </p:sp>
      </p:grpSp>
      <p:grpSp>
        <p:nvGrpSpPr>
          <p:cNvPr id="18" name="Group 17">
            <a:extLst>
              <a:ext uri="{FF2B5EF4-FFF2-40B4-BE49-F238E27FC236}">
                <a16:creationId xmlns:a16="http://schemas.microsoft.com/office/drawing/2014/main" id="{7FAC0600-1CEE-A64E-B205-398DEB212199}"/>
              </a:ext>
            </a:extLst>
          </p:cNvPr>
          <p:cNvGrpSpPr/>
          <p:nvPr/>
        </p:nvGrpSpPr>
        <p:grpSpPr>
          <a:xfrm>
            <a:off x="1892300" y="4221919"/>
            <a:ext cx="8331200" cy="914400"/>
            <a:chOff x="6743700" y="760413"/>
            <a:chExt cx="1752600" cy="1733550"/>
          </a:xfrm>
        </p:grpSpPr>
        <p:grpSp>
          <p:nvGrpSpPr>
            <p:cNvPr id="19" name="Group 18">
              <a:extLst>
                <a:ext uri="{FF2B5EF4-FFF2-40B4-BE49-F238E27FC236}">
                  <a16:creationId xmlns:a16="http://schemas.microsoft.com/office/drawing/2014/main" id="{DB4B5B19-6355-6F4F-9882-20193167150D}"/>
                </a:ext>
              </a:extLst>
            </p:cNvPr>
            <p:cNvGrpSpPr>
              <a:grpSpLocks/>
            </p:cNvGrpSpPr>
            <p:nvPr/>
          </p:nvGrpSpPr>
          <p:grpSpPr bwMode="auto">
            <a:xfrm>
              <a:off x="6743700" y="760413"/>
              <a:ext cx="1752600" cy="1733550"/>
              <a:chOff x="545458" y="4783771"/>
              <a:chExt cx="2293787" cy="1733798"/>
            </a:xfrm>
          </p:grpSpPr>
          <p:sp>
            <p:nvSpPr>
              <p:cNvPr id="21" name="Rounded Rectangle 20">
                <a:extLst>
                  <a:ext uri="{FF2B5EF4-FFF2-40B4-BE49-F238E27FC236}">
                    <a16:creationId xmlns:a16="http://schemas.microsoft.com/office/drawing/2014/main" id="{B72FD5F3-B897-284C-808E-766EDBF838F6}"/>
                  </a:ext>
                </a:extLst>
              </p:cNvPr>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2" name="Rounded Rectangle 21">
                <a:extLst>
                  <a:ext uri="{FF2B5EF4-FFF2-40B4-BE49-F238E27FC236}">
                    <a16:creationId xmlns:a16="http://schemas.microsoft.com/office/drawing/2014/main" id="{4F943730-43E7-D742-8D6E-CBF0A3044088}"/>
                  </a:ext>
                </a:extLst>
              </p:cNvPr>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20" name="TextBox 34">
              <a:extLst>
                <a:ext uri="{FF2B5EF4-FFF2-40B4-BE49-F238E27FC236}">
                  <a16:creationId xmlns:a16="http://schemas.microsoft.com/office/drawing/2014/main" id="{2C3D3E8D-3618-6345-B3CE-69FF6FA840B0}"/>
                </a:ext>
              </a:extLst>
            </p:cNvPr>
            <p:cNvSpPr txBox="1">
              <a:spLocks noChangeArrowheads="1"/>
            </p:cNvSpPr>
            <p:nvPr/>
          </p:nvSpPr>
          <p:spPr bwMode="auto">
            <a:xfrm>
              <a:off x="7427641" y="1145646"/>
              <a:ext cx="341970" cy="991938"/>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Data tier</a:t>
              </a:r>
            </a:p>
            <a:p>
              <a:pPr algn="ctr"/>
              <a:r>
                <a:rPr lang="en-US" sz="14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security group</a:t>
              </a:r>
            </a:p>
          </p:txBody>
        </p:sp>
      </p:grpSp>
      <p:pic>
        <p:nvPicPr>
          <p:cNvPr id="23" name="Picture 22">
            <a:extLst>
              <a:ext uri="{FF2B5EF4-FFF2-40B4-BE49-F238E27FC236}">
                <a16:creationId xmlns:a16="http://schemas.microsoft.com/office/drawing/2014/main" id="{A023FC99-595D-5541-934B-C4B732F91880}"/>
              </a:ext>
            </a:extLst>
          </p:cNvPr>
          <p:cNvPicPr>
            <a:picLocks noChangeAspect="1"/>
          </p:cNvPicPr>
          <p:nvPr/>
        </p:nvPicPr>
        <p:blipFill>
          <a:blip r:embed="rId4"/>
          <a:stretch>
            <a:fillRect/>
          </a:stretch>
        </p:blipFill>
        <p:spPr>
          <a:xfrm>
            <a:off x="7294033" y="2799519"/>
            <a:ext cx="287867" cy="321733"/>
          </a:xfrm>
          <a:prstGeom prst="rect">
            <a:avLst/>
          </a:prstGeom>
        </p:spPr>
      </p:pic>
      <p:grpSp>
        <p:nvGrpSpPr>
          <p:cNvPr id="24" name="Group 23">
            <a:extLst>
              <a:ext uri="{FF2B5EF4-FFF2-40B4-BE49-F238E27FC236}">
                <a16:creationId xmlns:a16="http://schemas.microsoft.com/office/drawing/2014/main" id="{BD2001FA-3270-1148-B2C8-11B54F3DF126}"/>
              </a:ext>
            </a:extLst>
          </p:cNvPr>
          <p:cNvGrpSpPr/>
          <p:nvPr/>
        </p:nvGrpSpPr>
        <p:grpSpPr>
          <a:xfrm>
            <a:off x="3189015" y="3294819"/>
            <a:ext cx="1219200" cy="711200"/>
            <a:chOff x="1066800" y="2338685"/>
            <a:chExt cx="914400" cy="533400"/>
          </a:xfrm>
        </p:grpSpPr>
        <p:pic>
          <p:nvPicPr>
            <p:cNvPr id="25" name="Picture 24" descr="EC2-Instance.png">
              <a:extLst>
                <a:ext uri="{FF2B5EF4-FFF2-40B4-BE49-F238E27FC236}">
                  <a16:creationId xmlns:a16="http://schemas.microsoft.com/office/drawing/2014/main" id="{6DDA068C-BF02-4944-AB84-E15E8F16EB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3651" y="2338685"/>
              <a:ext cx="533400" cy="533400"/>
            </a:xfrm>
            <a:prstGeom prst="rect">
              <a:avLst/>
            </a:prstGeom>
          </p:spPr>
        </p:pic>
        <p:sp>
          <p:nvSpPr>
            <p:cNvPr id="26" name="TextBox 72">
              <a:extLst>
                <a:ext uri="{FF2B5EF4-FFF2-40B4-BE49-F238E27FC236}">
                  <a16:creationId xmlns:a16="http://schemas.microsoft.com/office/drawing/2014/main" id="{164DFC74-D64B-374A-9844-2F6AD7F40931}"/>
                </a:ext>
              </a:extLst>
            </p:cNvPr>
            <p:cNvSpPr txBox="1"/>
            <p:nvPr/>
          </p:nvSpPr>
          <p:spPr>
            <a:xfrm>
              <a:off x="1066800" y="2516716"/>
              <a:ext cx="914400" cy="153841"/>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app</a:t>
              </a:r>
            </a:p>
          </p:txBody>
        </p:sp>
      </p:grpSp>
      <p:grpSp>
        <p:nvGrpSpPr>
          <p:cNvPr id="27" name="Group 26">
            <a:extLst>
              <a:ext uri="{FF2B5EF4-FFF2-40B4-BE49-F238E27FC236}">
                <a16:creationId xmlns:a16="http://schemas.microsoft.com/office/drawing/2014/main" id="{116BFA5E-F1EA-A449-AD8B-7B0646AD2D67}"/>
              </a:ext>
            </a:extLst>
          </p:cNvPr>
          <p:cNvGrpSpPr/>
          <p:nvPr/>
        </p:nvGrpSpPr>
        <p:grpSpPr>
          <a:xfrm>
            <a:off x="1892300" y="3205919"/>
            <a:ext cx="8331200" cy="914400"/>
            <a:chOff x="6743700" y="760413"/>
            <a:chExt cx="1752600" cy="1733550"/>
          </a:xfrm>
        </p:grpSpPr>
        <p:grpSp>
          <p:nvGrpSpPr>
            <p:cNvPr id="28" name="Group 27">
              <a:extLst>
                <a:ext uri="{FF2B5EF4-FFF2-40B4-BE49-F238E27FC236}">
                  <a16:creationId xmlns:a16="http://schemas.microsoft.com/office/drawing/2014/main" id="{E56AA1A8-AB75-DC4B-8A86-70E6CFE69870}"/>
                </a:ext>
              </a:extLst>
            </p:cNvPr>
            <p:cNvGrpSpPr>
              <a:grpSpLocks/>
            </p:cNvGrpSpPr>
            <p:nvPr/>
          </p:nvGrpSpPr>
          <p:grpSpPr bwMode="auto">
            <a:xfrm>
              <a:off x="6743700" y="760413"/>
              <a:ext cx="1752600" cy="1733550"/>
              <a:chOff x="545458" y="4783771"/>
              <a:chExt cx="2293787" cy="1733798"/>
            </a:xfrm>
          </p:grpSpPr>
          <p:sp>
            <p:nvSpPr>
              <p:cNvPr id="30" name="Rounded Rectangle 29">
                <a:extLst>
                  <a:ext uri="{FF2B5EF4-FFF2-40B4-BE49-F238E27FC236}">
                    <a16:creationId xmlns:a16="http://schemas.microsoft.com/office/drawing/2014/main" id="{6B3379E7-048F-454E-98DC-DB865449122E}"/>
                  </a:ext>
                </a:extLst>
              </p:cNvPr>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Rounded Rectangle 30">
                <a:extLst>
                  <a:ext uri="{FF2B5EF4-FFF2-40B4-BE49-F238E27FC236}">
                    <a16:creationId xmlns:a16="http://schemas.microsoft.com/office/drawing/2014/main" id="{871BB352-6C5A-C34A-BF31-3C44B356A4E7}"/>
                  </a:ext>
                </a:extLst>
              </p:cNvPr>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29" name="TextBox 34">
              <a:extLst>
                <a:ext uri="{FF2B5EF4-FFF2-40B4-BE49-F238E27FC236}">
                  <a16:creationId xmlns:a16="http://schemas.microsoft.com/office/drawing/2014/main" id="{FFF8851F-9CB9-3444-8E44-437F39E07DC0}"/>
                </a:ext>
              </a:extLst>
            </p:cNvPr>
            <p:cNvSpPr txBox="1">
              <a:spLocks noChangeArrowheads="1"/>
            </p:cNvSpPr>
            <p:nvPr/>
          </p:nvSpPr>
          <p:spPr bwMode="auto">
            <a:xfrm>
              <a:off x="7431204" y="1145646"/>
              <a:ext cx="338408" cy="991938"/>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App tier</a:t>
              </a:r>
            </a:p>
            <a:p>
              <a:pPr algn="ctr"/>
              <a:r>
                <a:rPr lang="en-US" sz="14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security group</a:t>
              </a:r>
            </a:p>
          </p:txBody>
        </p:sp>
      </p:grpSp>
      <p:grpSp>
        <p:nvGrpSpPr>
          <p:cNvPr id="32" name="Group 31">
            <a:extLst>
              <a:ext uri="{FF2B5EF4-FFF2-40B4-BE49-F238E27FC236}">
                <a16:creationId xmlns:a16="http://schemas.microsoft.com/office/drawing/2014/main" id="{8BF5886B-7188-1044-9168-7C6A861154BD}"/>
              </a:ext>
            </a:extLst>
          </p:cNvPr>
          <p:cNvGrpSpPr/>
          <p:nvPr/>
        </p:nvGrpSpPr>
        <p:grpSpPr>
          <a:xfrm>
            <a:off x="7785100" y="3307519"/>
            <a:ext cx="1219200" cy="711200"/>
            <a:chOff x="1066800" y="2338685"/>
            <a:chExt cx="914400" cy="533400"/>
          </a:xfrm>
        </p:grpSpPr>
        <p:pic>
          <p:nvPicPr>
            <p:cNvPr id="33" name="Picture 32" descr="EC2-Instance.png">
              <a:extLst>
                <a:ext uri="{FF2B5EF4-FFF2-40B4-BE49-F238E27FC236}">
                  <a16:creationId xmlns:a16="http://schemas.microsoft.com/office/drawing/2014/main" id="{CB052A6E-A666-034C-BC12-0827F67565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3651" y="2338685"/>
              <a:ext cx="533400" cy="533400"/>
            </a:xfrm>
            <a:prstGeom prst="rect">
              <a:avLst/>
            </a:prstGeom>
          </p:spPr>
        </p:pic>
        <p:sp>
          <p:nvSpPr>
            <p:cNvPr id="34" name="TextBox 80">
              <a:extLst>
                <a:ext uri="{FF2B5EF4-FFF2-40B4-BE49-F238E27FC236}">
                  <a16:creationId xmlns:a16="http://schemas.microsoft.com/office/drawing/2014/main" id="{66CA9231-1A3D-6B43-828E-A797F20C6471}"/>
                </a:ext>
              </a:extLst>
            </p:cNvPr>
            <p:cNvSpPr txBox="1"/>
            <p:nvPr/>
          </p:nvSpPr>
          <p:spPr>
            <a:xfrm>
              <a:off x="1066800" y="2516716"/>
              <a:ext cx="914400" cy="153841"/>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app</a:t>
              </a:r>
            </a:p>
          </p:txBody>
        </p:sp>
      </p:grpSp>
      <p:grpSp>
        <p:nvGrpSpPr>
          <p:cNvPr id="35" name="Group 34">
            <a:extLst>
              <a:ext uri="{FF2B5EF4-FFF2-40B4-BE49-F238E27FC236}">
                <a16:creationId xmlns:a16="http://schemas.microsoft.com/office/drawing/2014/main" id="{8C04E3CE-9C49-6946-B0F4-225671F57FF6}"/>
              </a:ext>
            </a:extLst>
          </p:cNvPr>
          <p:cNvGrpSpPr/>
          <p:nvPr/>
        </p:nvGrpSpPr>
        <p:grpSpPr>
          <a:xfrm>
            <a:off x="2705097" y="4178640"/>
            <a:ext cx="1219200" cy="1005840"/>
            <a:chOff x="228600" y="3714750"/>
            <a:chExt cx="914400" cy="754380"/>
          </a:xfrm>
        </p:grpSpPr>
        <p:pic>
          <p:nvPicPr>
            <p:cNvPr id="36" name="Picture 35" descr="Database_RDS MasterSQL.eps">
              <a:extLst>
                <a:ext uri="{FF2B5EF4-FFF2-40B4-BE49-F238E27FC236}">
                  <a16:creationId xmlns:a16="http://schemas.microsoft.com/office/drawing/2014/main" id="{35013EF2-D76A-2241-A615-5F5A05A571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800" y="3714750"/>
              <a:ext cx="754380" cy="754380"/>
            </a:xfrm>
            <a:prstGeom prst="rect">
              <a:avLst/>
            </a:prstGeom>
          </p:spPr>
        </p:pic>
        <p:sp>
          <p:nvSpPr>
            <p:cNvPr id="37" name="TextBox 83">
              <a:extLst>
                <a:ext uri="{FF2B5EF4-FFF2-40B4-BE49-F238E27FC236}">
                  <a16:creationId xmlns:a16="http://schemas.microsoft.com/office/drawing/2014/main" id="{D8E692EC-9C54-1A4C-9B7D-962A2A39F5CE}"/>
                </a:ext>
              </a:extLst>
            </p:cNvPr>
            <p:cNvSpPr txBox="1"/>
            <p:nvPr/>
          </p:nvSpPr>
          <p:spPr>
            <a:xfrm>
              <a:off x="228600" y="3877733"/>
              <a:ext cx="914400" cy="153841"/>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333"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data</a:t>
              </a:r>
            </a:p>
          </p:txBody>
        </p:sp>
      </p:grpSp>
      <p:grpSp>
        <p:nvGrpSpPr>
          <p:cNvPr id="38" name="Group 37">
            <a:extLst>
              <a:ext uri="{FF2B5EF4-FFF2-40B4-BE49-F238E27FC236}">
                <a16:creationId xmlns:a16="http://schemas.microsoft.com/office/drawing/2014/main" id="{CED431FE-F45F-A64D-A4FE-7A2C6A876124}"/>
              </a:ext>
            </a:extLst>
          </p:cNvPr>
          <p:cNvGrpSpPr/>
          <p:nvPr/>
        </p:nvGrpSpPr>
        <p:grpSpPr>
          <a:xfrm>
            <a:off x="8303127" y="4155887"/>
            <a:ext cx="1219200" cy="992603"/>
            <a:chOff x="304800" y="3645515"/>
            <a:chExt cx="914400" cy="744452"/>
          </a:xfrm>
        </p:grpSpPr>
        <p:pic>
          <p:nvPicPr>
            <p:cNvPr id="39" name="Picture 38" descr="Database_RDS SlaveSQL.eps">
              <a:extLst>
                <a:ext uri="{FF2B5EF4-FFF2-40B4-BE49-F238E27FC236}">
                  <a16:creationId xmlns:a16="http://schemas.microsoft.com/office/drawing/2014/main" id="{F66F644D-F980-8F4F-80C6-6D94FBB982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548" y="3645515"/>
              <a:ext cx="744452" cy="744452"/>
            </a:xfrm>
            <a:prstGeom prst="rect">
              <a:avLst/>
            </a:prstGeom>
          </p:spPr>
        </p:pic>
        <p:sp>
          <p:nvSpPr>
            <p:cNvPr id="40" name="TextBox 86">
              <a:extLst>
                <a:ext uri="{FF2B5EF4-FFF2-40B4-BE49-F238E27FC236}">
                  <a16:creationId xmlns:a16="http://schemas.microsoft.com/office/drawing/2014/main" id="{2D6956A2-D5C9-884B-8DCA-C8BFF4EC0AA0}"/>
                </a:ext>
              </a:extLst>
            </p:cNvPr>
            <p:cNvSpPr txBox="1"/>
            <p:nvPr/>
          </p:nvSpPr>
          <p:spPr>
            <a:xfrm>
              <a:off x="304800" y="3821200"/>
              <a:ext cx="914400" cy="153841"/>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333"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data</a:t>
              </a:r>
            </a:p>
          </p:txBody>
        </p:sp>
      </p:grpSp>
      <p:grpSp>
        <p:nvGrpSpPr>
          <p:cNvPr id="41" name="Group 40">
            <a:extLst>
              <a:ext uri="{FF2B5EF4-FFF2-40B4-BE49-F238E27FC236}">
                <a16:creationId xmlns:a16="http://schemas.microsoft.com/office/drawing/2014/main" id="{1566778B-A40E-8744-B1F8-887A2C0F511A}"/>
              </a:ext>
            </a:extLst>
          </p:cNvPr>
          <p:cNvGrpSpPr/>
          <p:nvPr/>
        </p:nvGrpSpPr>
        <p:grpSpPr>
          <a:xfrm>
            <a:off x="2148929" y="3307519"/>
            <a:ext cx="1219200" cy="711200"/>
            <a:chOff x="1066800" y="2338685"/>
            <a:chExt cx="914400" cy="533400"/>
          </a:xfrm>
        </p:grpSpPr>
        <p:pic>
          <p:nvPicPr>
            <p:cNvPr id="42" name="Picture 41" descr="EC2-Instance.png">
              <a:extLst>
                <a:ext uri="{FF2B5EF4-FFF2-40B4-BE49-F238E27FC236}">
                  <a16:creationId xmlns:a16="http://schemas.microsoft.com/office/drawing/2014/main" id="{F31CA6A8-3E1F-4C44-AFDD-D82E2CEC84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3651" y="2338685"/>
              <a:ext cx="533400" cy="533400"/>
            </a:xfrm>
            <a:prstGeom prst="rect">
              <a:avLst/>
            </a:prstGeom>
          </p:spPr>
        </p:pic>
        <p:sp>
          <p:nvSpPr>
            <p:cNvPr id="43" name="TextBox 72">
              <a:extLst>
                <a:ext uri="{FF2B5EF4-FFF2-40B4-BE49-F238E27FC236}">
                  <a16:creationId xmlns:a16="http://schemas.microsoft.com/office/drawing/2014/main" id="{B7AAC39E-C12E-2D49-A312-5B3CD891D9D2}"/>
                </a:ext>
              </a:extLst>
            </p:cNvPr>
            <p:cNvSpPr txBox="1"/>
            <p:nvPr/>
          </p:nvSpPr>
          <p:spPr>
            <a:xfrm>
              <a:off x="1066800" y="2516716"/>
              <a:ext cx="914400" cy="153841"/>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app</a:t>
              </a:r>
            </a:p>
          </p:txBody>
        </p:sp>
      </p:grpSp>
      <p:grpSp>
        <p:nvGrpSpPr>
          <p:cNvPr id="44" name="Group 43">
            <a:extLst>
              <a:ext uri="{FF2B5EF4-FFF2-40B4-BE49-F238E27FC236}">
                <a16:creationId xmlns:a16="http://schemas.microsoft.com/office/drawing/2014/main" id="{AC3959D3-2D49-CB40-B406-C0688A75CC9B}"/>
              </a:ext>
            </a:extLst>
          </p:cNvPr>
          <p:cNvGrpSpPr/>
          <p:nvPr/>
        </p:nvGrpSpPr>
        <p:grpSpPr>
          <a:xfrm>
            <a:off x="8935909" y="3294819"/>
            <a:ext cx="1219200" cy="711200"/>
            <a:chOff x="1777507" y="2176760"/>
            <a:chExt cx="914400" cy="533400"/>
          </a:xfrm>
        </p:grpSpPr>
        <p:pic>
          <p:nvPicPr>
            <p:cNvPr id="45" name="Picture 44" descr="EC2-Instance.png">
              <a:extLst>
                <a:ext uri="{FF2B5EF4-FFF2-40B4-BE49-F238E27FC236}">
                  <a16:creationId xmlns:a16="http://schemas.microsoft.com/office/drawing/2014/main" id="{94EDC9A7-4AFB-D249-8AFB-0E89F79729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68007" y="2176760"/>
              <a:ext cx="533400" cy="533400"/>
            </a:xfrm>
            <a:prstGeom prst="rect">
              <a:avLst/>
            </a:prstGeom>
          </p:spPr>
        </p:pic>
        <p:sp>
          <p:nvSpPr>
            <p:cNvPr id="46" name="TextBox 80">
              <a:extLst>
                <a:ext uri="{FF2B5EF4-FFF2-40B4-BE49-F238E27FC236}">
                  <a16:creationId xmlns:a16="http://schemas.microsoft.com/office/drawing/2014/main" id="{F63E6E1A-DEBB-D34F-B227-FF3F9F6C9A97}"/>
                </a:ext>
              </a:extLst>
            </p:cNvPr>
            <p:cNvSpPr txBox="1"/>
            <p:nvPr/>
          </p:nvSpPr>
          <p:spPr>
            <a:xfrm>
              <a:off x="1777507" y="2364316"/>
              <a:ext cx="914400" cy="153841"/>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app</a:t>
              </a:r>
            </a:p>
          </p:txBody>
        </p:sp>
      </p:grpSp>
    </p:spTree>
    <p:custDataLst>
      <p:tags r:id="rId1"/>
    </p:custDataLst>
    <p:extLst>
      <p:ext uri="{BB962C8B-B14F-4D97-AF65-F5344CB8AC3E}">
        <p14:creationId xmlns:p14="http://schemas.microsoft.com/office/powerpoint/2010/main" val="30620141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Security Groups are Configured</a:t>
            </a:r>
          </a:p>
        </p:txBody>
      </p:sp>
      <p:sp>
        <p:nvSpPr>
          <p:cNvPr id="3" name="Content Placeholder 2"/>
          <p:cNvSpPr>
            <a:spLocks noGrp="1"/>
          </p:cNvSpPr>
          <p:nvPr>
            <p:ph idx="1"/>
          </p:nvPr>
        </p:nvSpPr>
        <p:spPr>
          <a:xfrm>
            <a:off x="238538" y="1440305"/>
            <a:ext cx="11330609" cy="4913308"/>
          </a:xfrm>
        </p:spPr>
        <p:txBody>
          <a:bodyPr>
            <a:normAutofit/>
          </a:bodyPr>
          <a:lstStyle/>
          <a:p>
            <a:pPr marL="457200" lvl="1" indent="-457200">
              <a:spcBef>
                <a:spcPts val="2400"/>
              </a:spcBef>
              <a:spcAft>
                <a:spcPts val="800"/>
              </a:spcAft>
            </a:pPr>
            <a:r>
              <a:rPr lang="en-US" sz="2800" dirty="0"/>
              <a:t>By default, all newly created security groups </a:t>
            </a: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allow</a:t>
            </a:r>
            <a:r>
              <a:rPr lang="en-US" sz="2800" b="1" dirty="0">
                <a:solidFill>
                  <a:srgbClr val="FF9933"/>
                </a:solidFill>
                <a:latin typeface="Amazon Ember" panose="020B0603020204020204" pitchFamily="34" charset="0"/>
                <a:ea typeface="Amazon Ember" panose="020B0603020204020204" pitchFamily="34" charset="0"/>
                <a:cs typeface="Amazon Ember" panose="020B0603020204020204" pitchFamily="34" charset="0"/>
              </a:rPr>
              <a:t> </a:t>
            </a: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all</a:t>
            </a:r>
            <a:r>
              <a:rPr lang="en-US" sz="2800" b="1" dirty="0">
                <a:solidFill>
                  <a:srgbClr val="FF9933"/>
                </a:solidFill>
                <a:latin typeface="Amazon Ember" panose="020B0603020204020204" pitchFamily="34" charset="0"/>
                <a:ea typeface="Amazon Ember" panose="020B0603020204020204" pitchFamily="34" charset="0"/>
                <a:cs typeface="Amazon Ember" panose="020B0603020204020204" pitchFamily="34" charset="0"/>
              </a:rPr>
              <a:t> </a:t>
            </a: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outbound</a:t>
            </a:r>
            <a:r>
              <a:rPr lang="en-US" sz="2800" b="1" dirty="0">
                <a:solidFill>
                  <a:srgbClr val="FF9933"/>
                </a:solidFill>
                <a:latin typeface="Amazon Ember" panose="020B0603020204020204" pitchFamily="34" charset="0"/>
                <a:ea typeface="Amazon Ember" panose="020B0603020204020204" pitchFamily="34" charset="0"/>
                <a:cs typeface="Amazon Ember" panose="020B0603020204020204" pitchFamily="34" charset="0"/>
              </a:rPr>
              <a:t> </a:t>
            </a: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traffic</a:t>
            </a:r>
            <a:r>
              <a:rPr lang="en-US" sz="2800" dirty="0"/>
              <a:t> to all destinations.</a:t>
            </a:r>
          </a:p>
          <a:p>
            <a:pPr marL="914400" lvl="2" indent="-457200">
              <a:spcBef>
                <a:spcPts val="2400"/>
              </a:spcBef>
              <a:spcAft>
                <a:spcPts val="800"/>
              </a:spcAft>
            </a:pPr>
            <a:r>
              <a:rPr lang="en-US" sz="2400" dirty="0"/>
              <a:t>Modifying the default outbound rule on security groups </a:t>
            </a: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increases complexity </a:t>
            </a:r>
            <a:r>
              <a:rPr lang="en-US" sz="2400" dirty="0"/>
              <a:t>and is not recommended unless required for compliance.</a:t>
            </a:r>
          </a:p>
          <a:p>
            <a:pPr marL="457200" lvl="1" indent="-457200">
              <a:spcBef>
                <a:spcPts val="2400"/>
              </a:spcBef>
              <a:spcAft>
                <a:spcPts val="800"/>
              </a:spcAft>
            </a:pPr>
            <a:r>
              <a:rPr lang="en-US" sz="2800" dirty="0"/>
              <a:t>Most organizations create security groups with inbound rules for </a:t>
            </a: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each functional tier </a:t>
            </a:r>
            <a:r>
              <a:rPr lang="en-US" sz="2800" dirty="0"/>
              <a:t>(web/app/data) within an application.</a:t>
            </a:r>
          </a:p>
        </p:txBody>
      </p:sp>
    </p:spTree>
    <p:custDataLst>
      <p:tags r:id="rId1"/>
    </p:custDataLst>
    <p:extLst>
      <p:ext uri="{BB962C8B-B14F-4D97-AF65-F5344CB8AC3E}">
        <p14:creationId xmlns:p14="http://schemas.microsoft.com/office/powerpoint/2010/main" val="33522325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dirty="0"/>
              <a:t>Security Group Chaining Diagram</a:t>
            </a:r>
          </a:p>
        </p:txBody>
      </p:sp>
      <p:sp>
        <p:nvSpPr>
          <p:cNvPr id="17" name="Title 3"/>
          <p:cNvSpPr txBox="1">
            <a:spLocks/>
          </p:cNvSpPr>
          <p:nvPr/>
        </p:nvSpPr>
        <p:spPr bwMode="auto">
          <a:xfrm>
            <a:off x="33055" y="3578940"/>
            <a:ext cx="3803635" cy="5080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67733" tIns="67733" rIns="67733" bIns="67733" numCol="1" anchor="t" anchorCtr="0" compatLnSpc="1">
            <a:prstTxWarp prst="textNoShape">
              <a:avLst/>
            </a:prstTxWarp>
          </a:bodyPr>
          <a:lstStyle>
            <a:lvl1pPr algn="l" rtl="0" fontAlgn="base">
              <a:lnSpc>
                <a:spcPct val="90000"/>
              </a:lnSpc>
              <a:spcBef>
                <a:spcPct val="0"/>
              </a:spcBef>
              <a:spcAft>
                <a:spcPct val="0"/>
              </a:spcAft>
              <a:defRPr sz="7000">
                <a:solidFill>
                  <a:srgbClr val="FFFFFF"/>
                </a:solidFill>
                <a:latin typeface="+mj-lt"/>
                <a:ea typeface="+mj-ea"/>
                <a:cs typeface="+mj-cs"/>
                <a:sym typeface="Sketch Gothic Bold" charset="0"/>
              </a:defRPr>
            </a:lvl1pPr>
            <a:lvl2pPr algn="l" rtl="0" fontAlgn="base">
              <a:lnSpc>
                <a:spcPct val="90000"/>
              </a:lnSpc>
              <a:spcBef>
                <a:spcPct val="0"/>
              </a:spcBef>
              <a:spcAft>
                <a:spcPct val="0"/>
              </a:spcAft>
              <a:defRPr sz="7000">
                <a:solidFill>
                  <a:srgbClr val="FFFFFF"/>
                </a:solidFill>
                <a:latin typeface="Sketch Gothic Bold" charset="0"/>
                <a:ea typeface="ヒラギノ角ゴ ProN W6" charset="0"/>
                <a:cs typeface="ヒラギノ角ゴ ProN W6" charset="0"/>
                <a:sym typeface="Sketch Gothic Bold" charset="0"/>
              </a:defRPr>
            </a:lvl2pPr>
            <a:lvl3pPr algn="l" rtl="0" fontAlgn="base">
              <a:lnSpc>
                <a:spcPct val="90000"/>
              </a:lnSpc>
              <a:spcBef>
                <a:spcPct val="0"/>
              </a:spcBef>
              <a:spcAft>
                <a:spcPct val="0"/>
              </a:spcAft>
              <a:defRPr sz="7000">
                <a:solidFill>
                  <a:srgbClr val="FFFFFF"/>
                </a:solidFill>
                <a:latin typeface="Sketch Gothic Bold" charset="0"/>
                <a:ea typeface="ヒラギノ角ゴ ProN W6" charset="0"/>
                <a:cs typeface="ヒラギノ角ゴ ProN W6" charset="0"/>
                <a:sym typeface="Sketch Gothic Bold" charset="0"/>
              </a:defRPr>
            </a:lvl3pPr>
            <a:lvl4pPr algn="l" rtl="0" fontAlgn="base">
              <a:lnSpc>
                <a:spcPct val="90000"/>
              </a:lnSpc>
              <a:spcBef>
                <a:spcPct val="0"/>
              </a:spcBef>
              <a:spcAft>
                <a:spcPct val="0"/>
              </a:spcAft>
              <a:defRPr sz="7000">
                <a:solidFill>
                  <a:srgbClr val="FFFFFF"/>
                </a:solidFill>
                <a:latin typeface="Sketch Gothic Bold" charset="0"/>
                <a:ea typeface="ヒラギノ角ゴ ProN W6" charset="0"/>
                <a:cs typeface="ヒラギノ角ゴ ProN W6" charset="0"/>
                <a:sym typeface="Sketch Gothic Bold" charset="0"/>
              </a:defRPr>
            </a:lvl4pPr>
            <a:lvl5pPr algn="l" rtl="0" fontAlgn="base">
              <a:lnSpc>
                <a:spcPct val="90000"/>
              </a:lnSpc>
              <a:spcBef>
                <a:spcPct val="0"/>
              </a:spcBef>
              <a:spcAft>
                <a:spcPct val="0"/>
              </a:spcAft>
              <a:defRPr sz="7000">
                <a:solidFill>
                  <a:srgbClr val="FFFFFF"/>
                </a:solidFill>
                <a:latin typeface="Sketch Gothic Bold" charset="0"/>
                <a:ea typeface="ヒラギノ角ゴ ProN W6" charset="0"/>
                <a:cs typeface="ヒラギノ角ゴ ProN W6" charset="0"/>
                <a:sym typeface="Sketch Gothic Bold" charset="0"/>
              </a:defRPr>
            </a:lvl5pPr>
            <a:lvl6pPr marL="457200" algn="l" rtl="0" fontAlgn="base">
              <a:lnSpc>
                <a:spcPct val="90000"/>
              </a:lnSpc>
              <a:spcBef>
                <a:spcPct val="0"/>
              </a:spcBef>
              <a:spcAft>
                <a:spcPct val="0"/>
              </a:spcAft>
              <a:defRPr sz="7000">
                <a:solidFill>
                  <a:srgbClr val="FFFFFF"/>
                </a:solidFill>
                <a:latin typeface="Sketch Gothic Bold" charset="0"/>
                <a:ea typeface="ヒラギノ角ゴ ProN W6" charset="0"/>
                <a:cs typeface="ヒラギノ角ゴ ProN W6" charset="0"/>
                <a:sym typeface="Sketch Gothic Bold" charset="0"/>
              </a:defRPr>
            </a:lvl6pPr>
            <a:lvl7pPr marL="914400" algn="l" rtl="0" fontAlgn="base">
              <a:lnSpc>
                <a:spcPct val="90000"/>
              </a:lnSpc>
              <a:spcBef>
                <a:spcPct val="0"/>
              </a:spcBef>
              <a:spcAft>
                <a:spcPct val="0"/>
              </a:spcAft>
              <a:defRPr sz="7000">
                <a:solidFill>
                  <a:srgbClr val="FFFFFF"/>
                </a:solidFill>
                <a:latin typeface="Sketch Gothic Bold" charset="0"/>
                <a:ea typeface="ヒラギノ角ゴ ProN W6" charset="0"/>
                <a:cs typeface="ヒラギノ角ゴ ProN W6" charset="0"/>
                <a:sym typeface="Sketch Gothic Bold" charset="0"/>
              </a:defRPr>
            </a:lvl7pPr>
            <a:lvl8pPr marL="1371600" algn="l" rtl="0" fontAlgn="base">
              <a:lnSpc>
                <a:spcPct val="90000"/>
              </a:lnSpc>
              <a:spcBef>
                <a:spcPct val="0"/>
              </a:spcBef>
              <a:spcAft>
                <a:spcPct val="0"/>
              </a:spcAft>
              <a:defRPr sz="7000">
                <a:solidFill>
                  <a:srgbClr val="FFFFFF"/>
                </a:solidFill>
                <a:latin typeface="Sketch Gothic Bold" charset="0"/>
                <a:ea typeface="ヒラギノ角ゴ ProN W6" charset="0"/>
                <a:cs typeface="ヒラギノ角ゴ ProN W6" charset="0"/>
                <a:sym typeface="Sketch Gothic Bold" charset="0"/>
              </a:defRPr>
            </a:lvl8pPr>
            <a:lvl9pPr marL="1828800" algn="l" rtl="0" fontAlgn="base">
              <a:lnSpc>
                <a:spcPct val="90000"/>
              </a:lnSpc>
              <a:spcBef>
                <a:spcPct val="0"/>
              </a:spcBef>
              <a:spcAft>
                <a:spcPct val="0"/>
              </a:spcAft>
              <a:defRPr sz="7000">
                <a:solidFill>
                  <a:srgbClr val="FFFFFF"/>
                </a:solidFill>
                <a:latin typeface="Sketch Gothic Bold" charset="0"/>
                <a:ea typeface="ヒラギノ角ゴ ProN W6" charset="0"/>
                <a:cs typeface="ヒラギノ角ゴ ProN W6" charset="0"/>
                <a:sym typeface="Sketch Gothic Bold" charset="0"/>
              </a:defRPr>
            </a:lvl9pPr>
          </a:lstStyle>
          <a:p>
            <a:pPr algn="ctr"/>
            <a:r>
              <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sym typeface="Arial Bold" charset="0"/>
              </a:rPr>
              <a:t>Security group rules       per application tier</a:t>
            </a: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9" name="Group 21"/>
          <p:cNvGrpSpPr>
            <a:grpSpLocks/>
          </p:cNvGrpSpPr>
          <p:nvPr/>
        </p:nvGrpSpPr>
        <p:grpSpPr bwMode="auto">
          <a:xfrm>
            <a:off x="4227621" y="2760866"/>
            <a:ext cx="4036421" cy="711200"/>
            <a:chOff x="545458" y="4783771"/>
            <a:chExt cx="2293787" cy="1733798"/>
          </a:xfrm>
        </p:grpSpPr>
        <p:sp>
          <p:nvSpPr>
            <p:cNvPr id="51" name="Rounded Rectangle 50"/>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2" name="Rounded Rectangle 51"/>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50" name="TextBox 34"/>
          <p:cNvSpPr txBox="1">
            <a:spLocks noChangeArrowheads="1"/>
          </p:cNvSpPr>
          <p:nvPr/>
        </p:nvSpPr>
        <p:spPr bwMode="auto">
          <a:xfrm>
            <a:off x="3976558" y="2862466"/>
            <a:ext cx="2994764" cy="461665"/>
          </a:xfrm>
          <a:prstGeom prst="rect">
            <a:avLst/>
          </a:prstGeom>
          <a:noFill/>
          <a:ln w="9525">
            <a:noFill/>
            <a:miter lim="800000"/>
            <a:headEnd/>
            <a:tailEnd/>
          </a:ln>
        </p:spPr>
        <p:txBody>
          <a:bodyPr wrap="square">
            <a:spAutoFit/>
          </a:bodyPr>
          <a:lstStyle/>
          <a:p>
            <a:pPr algn="ctr"/>
            <a:r>
              <a:rPr lang="en-US" sz="12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Web tier</a:t>
            </a:r>
          </a:p>
          <a:p>
            <a:pPr algn="ctr"/>
            <a:r>
              <a:rPr lang="en-US" sz="12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security group</a:t>
            </a:r>
          </a:p>
        </p:txBody>
      </p:sp>
      <p:pic>
        <p:nvPicPr>
          <p:cNvPr id="54" name="Picture 53"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5711" y="2760865"/>
            <a:ext cx="711200" cy="711200"/>
          </a:xfrm>
          <a:prstGeom prst="rect">
            <a:avLst/>
          </a:prstGeom>
        </p:spPr>
      </p:pic>
      <p:sp>
        <p:nvSpPr>
          <p:cNvPr id="55" name="TextBox 54"/>
          <p:cNvSpPr txBox="1"/>
          <p:nvPr/>
        </p:nvSpPr>
        <p:spPr>
          <a:xfrm>
            <a:off x="6943243" y="2998240"/>
            <a:ext cx="1219200" cy="205121"/>
          </a:xfrm>
          <a:prstGeom prst="rect">
            <a:avLst/>
          </a:prstGeom>
          <a:noFill/>
        </p:spPr>
        <p:txBody>
          <a:bodyPr wrap="square" lIns="0" tIns="0" rIns="0" bIns="0"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web</a:t>
            </a:r>
          </a:p>
        </p:txBody>
      </p:sp>
      <p:sp>
        <p:nvSpPr>
          <p:cNvPr id="60" name="TextBox 34"/>
          <p:cNvSpPr txBox="1">
            <a:spLocks noChangeArrowheads="1"/>
          </p:cNvSpPr>
          <p:nvPr/>
        </p:nvSpPr>
        <p:spPr bwMode="auto">
          <a:xfrm>
            <a:off x="3976558" y="4488066"/>
            <a:ext cx="2994764" cy="461665"/>
          </a:xfrm>
          <a:prstGeom prst="rect">
            <a:avLst/>
          </a:prstGeom>
          <a:noFill/>
          <a:ln w="9525">
            <a:noFill/>
            <a:miter lim="800000"/>
            <a:headEnd/>
            <a:tailEnd/>
          </a:ln>
        </p:spPr>
        <p:txBody>
          <a:bodyPr wrap="square">
            <a:spAutoFit/>
          </a:bodyPr>
          <a:lstStyle/>
          <a:p>
            <a:pPr algn="ctr"/>
            <a:r>
              <a:rPr lang="en-US" sz="12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App tier</a:t>
            </a:r>
          </a:p>
          <a:p>
            <a:pPr algn="ctr"/>
            <a:r>
              <a:rPr lang="en-US" sz="12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security group</a:t>
            </a:r>
          </a:p>
        </p:txBody>
      </p:sp>
      <p:grpSp>
        <p:nvGrpSpPr>
          <p:cNvPr id="61" name="Group 21"/>
          <p:cNvGrpSpPr>
            <a:grpSpLocks/>
          </p:cNvGrpSpPr>
          <p:nvPr/>
        </p:nvGrpSpPr>
        <p:grpSpPr bwMode="auto">
          <a:xfrm>
            <a:off x="4227621" y="4386466"/>
            <a:ext cx="4036421" cy="711200"/>
            <a:chOff x="545458" y="4783771"/>
            <a:chExt cx="2293787" cy="1733798"/>
          </a:xfrm>
        </p:grpSpPr>
        <p:sp>
          <p:nvSpPr>
            <p:cNvPr id="62" name="Rounded Rectangle 61"/>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3" name="Rounded Rectangle 62"/>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pic>
        <p:nvPicPr>
          <p:cNvPr id="65" name="Picture 64"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5711" y="4386465"/>
            <a:ext cx="711200" cy="711200"/>
          </a:xfrm>
          <a:prstGeom prst="rect">
            <a:avLst/>
          </a:prstGeom>
        </p:spPr>
      </p:pic>
      <p:sp>
        <p:nvSpPr>
          <p:cNvPr id="66" name="TextBox 65"/>
          <p:cNvSpPr txBox="1"/>
          <p:nvPr/>
        </p:nvSpPr>
        <p:spPr>
          <a:xfrm>
            <a:off x="6943243" y="4623840"/>
            <a:ext cx="1219200" cy="205121"/>
          </a:xfrm>
          <a:prstGeom prst="rect">
            <a:avLst/>
          </a:prstGeom>
          <a:noFill/>
        </p:spPr>
        <p:txBody>
          <a:bodyPr wrap="square" lIns="0" tIns="0" rIns="0" bIns="0"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app</a:t>
            </a:r>
          </a:p>
        </p:txBody>
      </p:sp>
      <p:grpSp>
        <p:nvGrpSpPr>
          <p:cNvPr id="69" name="Group 21"/>
          <p:cNvGrpSpPr>
            <a:grpSpLocks/>
          </p:cNvGrpSpPr>
          <p:nvPr/>
        </p:nvGrpSpPr>
        <p:grpSpPr bwMode="auto">
          <a:xfrm>
            <a:off x="4227621" y="1948066"/>
            <a:ext cx="4036421" cy="711200"/>
            <a:chOff x="545458" y="4783771"/>
            <a:chExt cx="2293787" cy="1733798"/>
          </a:xfrm>
        </p:grpSpPr>
        <p:sp>
          <p:nvSpPr>
            <p:cNvPr id="71" name="Rounded Rectangle 70"/>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2" name="Rounded Rectangle 71"/>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70" name="TextBox 34"/>
          <p:cNvSpPr txBox="1">
            <a:spLocks noChangeArrowheads="1"/>
          </p:cNvSpPr>
          <p:nvPr/>
        </p:nvSpPr>
        <p:spPr bwMode="auto">
          <a:xfrm>
            <a:off x="3976558" y="2077888"/>
            <a:ext cx="2994764" cy="461665"/>
          </a:xfrm>
          <a:prstGeom prst="rect">
            <a:avLst/>
          </a:prstGeom>
          <a:noFill/>
          <a:ln w="9525">
            <a:noFill/>
            <a:miter lim="800000"/>
            <a:headEnd/>
            <a:tailEnd/>
          </a:ln>
        </p:spPr>
        <p:txBody>
          <a:bodyPr wrap="square">
            <a:spAutoFit/>
          </a:bodyPr>
          <a:lstStyle/>
          <a:p>
            <a:pPr algn="ctr"/>
            <a:r>
              <a:rPr lang="en-US" sz="12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Web tier ELB</a:t>
            </a:r>
          </a:p>
          <a:p>
            <a:pPr algn="ctr"/>
            <a:r>
              <a:rPr lang="en-US" sz="12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security group</a:t>
            </a:r>
          </a:p>
        </p:txBody>
      </p:sp>
      <p:pic>
        <p:nvPicPr>
          <p:cNvPr id="73" name="Picture 72" descr="Amazon-Elastic-Load-Balacin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8043" y="1948065"/>
            <a:ext cx="711200" cy="711200"/>
          </a:xfrm>
          <a:prstGeom prst="rect">
            <a:avLst/>
          </a:prstGeom>
        </p:spPr>
      </p:pic>
      <p:grpSp>
        <p:nvGrpSpPr>
          <p:cNvPr id="75" name="Group 21"/>
          <p:cNvGrpSpPr>
            <a:grpSpLocks/>
          </p:cNvGrpSpPr>
          <p:nvPr/>
        </p:nvGrpSpPr>
        <p:grpSpPr bwMode="auto">
          <a:xfrm>
            <a:off x="4227621" y="5199266"/>
            <a:ext cx="4036421" cy="711200"/>
            <a:chOff x="545458" y="4783771"/>
            <a:chExt cx="2293787" cy="1733798"/>
          </a:xfrm>
        </p:grpSpPr>
        <p:sp>
          <p:nvSpPr>
            <p:cNvPr id="77" name="Rounded Rectangle 76"/>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8" name="Rounded Rectangle 77"/>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76" name="TextBox 34"/>
          <p:cNvSpPr txBox="1">
            <a:spLocks noChangeArrowheads="1"/>
          </p:cNvSpPr>
          <p:nvPr/>
        </p:nvSpPr>
        <p:spPr bwMode="auto">
          <a:xfrm>
            <a:off x="3976558" y="5300866"/>
            <a:ext cx="2994764" cy="461665"/>
          </a:xfrm>
          <a:prstGeom prst="rect">
            <a:avLst/>
          </a:prstGeom>
          <a:noFill/>
          <a:ln w="9525">
            <a:noFill/>
            <a:miter lim="800000"/>
            <a:headEnd/>
            <a:tailEnd/>
          </a:ln>
        </p:spPr>
        <p:txBody>
          <a:bodyPr wrap="square">
            <a:spAutoFit/>
          </a:bodyPr>
          <a:lstStyle/>
          <a:p>
            <a:pPr algn="ctr"/>
            <a:r>
              <a:rPr lang="en-US" sz="12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Data tier</a:t>
            </a:r>
          </a:p>
          <a:p>
            <a:pPr algn="ctr"/>
            <a:r>
              <a:rPr lang="en-US" sz="12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security group</a:t>
            </a:r>
          </a:p>
        </p:txBody>
      </p:sp>
      <p:grpSp>
        <p:nvGrpSpPr>
          <p:cNvPr id="81" name="Group 21"/>
          <p:cNvGrpSpPr>
            <a:grpSpLocks/>
          </p:cNvGrpSpPr>
          <p:nvPr/>
        </p:nvGrpSpPr>
        <p:grpSpPr bwMode="auto">
          <a:xfrm>
            <a:off x="4227621" y="3573666"/>
            <a:ext cx="4036421" cy="711200"/>
            <a:chOff x="545458" y="4783771"/>
            <a:chExt cx="2293787" cy="1733798"/>
          </a:xfrm>
        </p:grpSpPr>
        <p:sp>
          <p:nvSpPr>
            <p:cNvPr id="83" name="Rounded Rectangle 82"/>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4" name="Rounded Rectangle 83"/>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82" name="TextBox 34"/>
          <p:cNvSpPr txBox="1">
            <a:spLocks noChangeArrowheads="1"/>
          </p:cNvSpPr>
          <p:nvPr/>
        </p:nvSpPr>
        <p:spPr bwMode="auto">
          <a:xfrm>
            <a:off x="3976558" y="3703488"/>
            <a:ext cx="2994764" cy="461665"/>
          </a:xfrm>
          <a:prstGeom prst="rect">
            <a:avLst/>
          </a:prstGeom>
          <a:noFill/>
          <a:ln w="9525">
            <a:noFill/>
            <a:miter lim="800000"/>
            <a:headEnd/>
            <a:tailEnd/>
          </a:ln>
        </p:spPr>
        <p:txBody>
          <a:bodyPr wrap="square">
            <a:spAutoFit/>
          </a:bodyPr>
          <a:lstStyle/>
          <a:p>
            <a:pPr algn="ctr"/>
            <a:r>
              <a:rPr lang="en-US" sz="12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App tier ELB</a:t>
            </a:r>
          </a:p>
          <a:p>
            <a:pPr algn="ctr"/>
            <a:r>
              <a:rPr lang="en-US" sz="12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security group</a:t>
            </a:r>
          </a:p>
        </p:txBody>
      </p:sp>
      <p:pic>
        <p:nvPicPr>
          <p:cNvPr id="85" name="Picture 84" descr="Amazon-Elastic-Load-Balacin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8043" y="3573665"/>
            <a:ext cx="711200" cy="711200"/>
          </a:xfrm>
          <a:prstGeom prst="rect">
            <a:avLst/>
          </a:prstGeom>
        </p:spPr>
      </p:pic>
      <p:pic>
        <p:nvPicPr>
          <p:cNvPr id="95" name="Picture 94" descr="Database_RDS SlaveSQL.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8240" y="5064620"/>
            <a:ext cx="992603" cy="992603"/>
          </a:xfrm>
          <a:prstGeom prst="rect">
            <a:avLst/>
          </a:prstGeom>
        </p:spPr>
      </p:pic>
      <p:sp>
        <p:nvSpPr>
          <p:cNvPr id="96" name="TextBox 95"/>
          <p:cNvSpPr txBox="1"/>
          <p:nvPr/>
        </p:nvSpPr>
        <p:spPr>
          <a:xfrm>
            <a:off x="6943243" y="5298867"/>
            <a:ext cx="1219200" cy="205121"/>
          </a:xfrm>
          <a:prstGeom prst="rect">
            <a:avLst/>
          </a:prstGeom>
          <a:noFill/>
        </p:spPr>
        <p:txBody>
          <a:bodyPr wrap="square" lIns="0" tIns="0" rIns="0" bIns="0" rtlCol="0">
            <a:spAutoFit/>
          </a:bodyPr>
          <a:lstStyle/>
          <a:p>
            <a:pPr algn="ctr"/>
            <a:r>
              <a:rPr lang="en-US" sz="1333"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data</a:t>
            </a:r>
          </a:p>
        </p:txBody>
      </p:sp>
      <p:sp>
        <p:nvSpPr>
          <p:cNvPr id="103" name="TextBox 37"/>
          <p:cNvSpPr txBox="1">
            <a:spLocks noChangeArrowheads="1"/>
          </p:cNvSpPr>
          <p:nvPr/>
        </p:nvSpPr>
        <p:spPr bwMode="auto">
          <a:xfrm>
            <a:off x="8699216" y="1628279"/>
            <a:ext cx="2235200" cy="646331"/>
          </a:xfrm>
          <a:prstGeom prst="rect">
            <a:avLst/>
          </a:prstGeom>
          <a:noFill/>
          <a:ln w="9525">
            <a:noFill/>
            <a:miter lim="800000"/>
            <a:headEnd/>
            <a:tailEnd/>
          </a:ln>
        </p:spPr>
        <p:txBody>
          <a:bodyPr wrap="square">
            <a:spAutoFit/>
          </a:bodyPr>
          <a:lstStyle/>
          <a:p>
            <a:r>
              <a:rPr lang="en-US" sz="1200" b="1" u="sng" dirty="0">
                <a:latin typeface="Amazon Ember" panose="020B0603020204020204" pitchFamily="34" charset="0"/>
                <a:ea typeface="Amazon Ember" panose="020B0603020204020204" pitchFamily="34" charset="0"/>
                <a:cs typeface="Amazon Ember" panose="020B0603020204020204" pitchFamily="34" charset="0"/>
              </a:rPr>
              <a:t>Inbound Rule</a:t>
            </a:r>
          </a:p>
          <a:p>
            <a:r>
              <a:rPr lang="en-US" sz="1200" b="1" dirty="0">
                <a:latin typeface="Amazon Ember" panose="020B0603020204020204" pitchFamily="34" charset="0"/>
                <a:ea typeface="Amazon Ember" panose="020B0603020204020204" pitchFamily="34" charset="0"/>
                <a:cs typeface="Amazon Ember" panose="020B0603020204020204" pitchFamily="34" charset="0"/>
              </a:rPr>
              <a:t>Allow TCP Port 443</a:t>
            </a:r>
          </a:p>
          <a:p>
            <a:r>
              <a:rPr lang="en-US" sz="1200" b="1" dirty="0">
                <a:latin typeface="Amazon Ember" panose="020B0603020204020204" pitchFamily="34" charset="0"/>
                <a:ea typeface="Amazon Ember" panose="020B0603020204020204" pitchFamily="34" charset="0"/>
                <a:cs typeface="Amazon Ember" panose="020B0603020204020204" pitchFamily="34" charset="0"/>
              </a:rPr>
              <a:t>Source: 0.0.0.0/0 (Any)</a:t>
            </a:r>
          </a:p>
        </p:txBody>
      </p:sp>
      <p:sp>
        <p:nvSpPr>
          <p:cNvPr id="104" name="TextBox 37"/>
          <p:cNvSpPr txBox="1">
            <a:spLocks noChangeArrowheads="1"/>
          </p:cNvSpPr>
          <p:nvPr/>
        </p:nvSpPr>
        <p:spPr bwMode="auto">
          <a:xfrm>
            <a:off x="8699216" y="2441079"/>
            <a:ext cx="2235200" cy="646331"/>
          </a:xfrm>
          <a:prstGeom prst="rect">
            <a:avLst/>
          </a:prstGeom>
          <a:noFill/>
          <a:ln w="9525">
            <a:noFill/>
            <a:miter lim="800000"/>
            <a:headEnd/>
            <a:tailEnd/>
          </a:ln>
        </p:spPr>
        <p:txBody>
          <a:bodyPr wrap="square">
            <a:spAutoFit/>
          </a:bodyPr>
          <a:lstStyle/>
          <a:p>
            <a:r>
              <a:rPr lang="en-US" sz="1200" b="1" u="sng" dirty="0">
                <a:latin typeface="Amazon Ember" panose="020B0603020204020204" pitchFamily="34" charset="0"/>
                <a:ea typeface="Amazon Ember" panose="020B0603020204020204" pitchFamily="34" charset="0"/>
                <a:cs typeface="Amazon Ember" panose="020B0603020204020204" pitchFamily="34" charset="0"/>
              </a:rPr>
              <a:t>Inbound Rule</a:t>
            </a:r>
          </a:p>
          <a:p>
            <a:r>
              <a:rPr lang="en-US" sz="1200" b="1" dirty="0">
                <a:latin typeface="Amazon Ember" panose="020B0603020204020204" pitchFamily="34" charset="0"/>
                <a:ea typeface="Amazon Ember" panose="020B0603020204020204" pitchFamily="34" charset="0"/>
                <a:cs typeface="Amazon Ember" panose="020B0603020204020204" pitchFamily="34" charset="0"/>
              </a:rPr>
              <a:t>Allow TCP Port 80</a:t>
            </a:r>
          </a:p>
          <a:p>
            <a:r>
              <a:rPr lang="en-US" sz="1200" b="1" dirty="0">
                <a:latin typeface="Amazon Ember" panose="020B0603020204020204" pitchFamily="34" charset="0"/>
                <a:ea typeface="Amazon Ember" panose="020B0603020204020204" pitchFamily="34" charset="0"/>
                <a:cs typeface="Amazon Ember" panose="020B0603020204020204" pitchFamily="34" charset="0"/>
              </a:rPr>
              <a:t>Source: Web tier ELB</a:t>
            </a:r>
          </a:p>
        </p:txBody>
      </p:sp>
      <p:sp>
        <p:nvSpPr>
          <p:cNvPr id="105" name="TextBox 37"/>
          <p:cNvSpPr txBox="1">
            <a:spLocks noChangeArrowheads="1"/>
          </p:cNvSpPr>
          <p:nvPr/>
        </p:nvSpPr>
        <p:spPr bwMode="auto">
          <a:xfrm>
            <a:off x="8699216" y="3221454"/>
            <a:ext cx="2235200" cy="646331"/>
          </a:xfrm>
          <a:prstGeom prst="rect">
            <a:avLst/>
          </a:prstGeom>
          <a:noFill/>
          <a:ln w="9525">
            <a:noFill/>
            <a:miter lim="800000"/>
            <a:headEnd/>
            <a:tailEnd/>
          </a:ln>
        </p:spPr>
        <p:txBody>
          <a:bodyPr wrap="square">
            <a:spAutoFit/>
          </a:bodyPr>
          <a:lstStyle/>
          <a:p>
            <a:r>
              <a:rPr lang="en-US" sz="1200" b="1" u="sng" dirty="0">
                <a:latin typeface="Amazon Ember" panose="020B0603020204020204" pitchFamily="34" charset="0"/>
                <a:ea typeface="Amazon Ember" panose="020B0603020204020204" pitchFamily="34" charset="0"/>
                <a:cs typeface="Amazon Ember" panose="020B0603020204020204" pitchFamily="34" charset="0"/>
              </a:rPr>
              <a:t>Inbound Rule</a:t>
            </a:r>
          </a:p>
          <a:p>
            <a:r>
              <a:rPr lang="en-US" sz="1200" b="1" dirty="0">
                <a:latin typeface="Amazon Ember" panose="020B0603020204020204" pitchFamily="34" charset="0"/>
                <a:ea typeface="Amazon Ember" panose="020B0603020204020204" pitchFamily="34" charset="0"/>
                <a:cs typeface="Amazon Ember" panose="020B0603020204020204" pitchFamily="34" charset="0"/>
              </a:rPr>
              <a:t>Allow TCP Port 8080</a:t>
            </a:r>
          </a:p>
          <a:p>
            <a:r>
              <a:rPr lang="en-US" sz="1200" b="1" dirty="0">
                <a:latin typeface="Amazon Ember" panose="020B0603020204020204" pitchFamily="34" charset="0"/>
                <a:ea typeface="Amazon Ember" panose="020B0603020204020204" pitchFamily="34" charset="0"/>
                <a:cs typeface="Amazon Ember" panose="020B0603020204020204" pitchFamily="34" charset="0"/>
              </a:rPr>
              <a:t>Source: Web tier</a:t>
            </a:r>
          </a:p>
        </p:txBody>
      </p:sp>
      <p:sp>
        <p:nvSpPr>
          <p:cNvPr id="106" name="TextBox 37"/>
          <p:cNvSpPr txBox="1">
            <a:spLocks noChangeArrowheads="1"/>
          </p:cNvSpPr>
          <p:nvPr/>
        </p:nvSpPr>
        <p:spPr bwMode="auto">
          <a:xfrm>
            <a:off x="8699216" y="4066679"/>
            <a:ext cx="2235200" cy="646331"/>
          </a:xfrm>
          <a:prstGeom prst="rect">
            <a:avLst/>
          </a:prstGeom>
          <a:noFill/>
          <a:ln w="9525">
            <a:noFill/>
            <a:miter lim="800000"/>
            <a:headEnd/>
            <a:tailEnd/>
          </a:ln>
        </p:spPr>
        <p:txBody>
          <a:bodyPr wrap="square">
            <a:spAutoFit/>
          </a:bodyPr>
          <a:lstStyle/>
          <a:p>
            <a:r>
              <a:rPr lang="en-US" sz="1200" b="1" u="sng" dirty="0">
                <a:latin typeface="Amazon Ember" panose="020B0603020204020204" pitchFamily="34" charset="0"/>
                <a:ea typeface="Amazon Ember" panose="020B0603020204020204" pitchFamily="34" charset="0"/>
                <a:cs typeface="Amazon Ember" panose="020B0603020204020204" pitchFamily="34" charset="0"/>
              </a:rPr>
              <a:t>Inbound Rule</a:t>
            </a:r>
          </a:p>
          <a:p>
            <a:r>
              <a:rPr lang="en-US" sz="1200" b="1" dirty="0">
                <a:latin typeface="Amazon Ember" panose="020B0603020204020204" pitchFamily="34" charset="0"/>
                <a:ea typeface="Amazon Ember" panose="020B0603020204020204" pitchFamily="34" charset="0"/>
                <a:cs typeface="Amazon Ember" panose="020B0603020204020204" pitchFamily="34" charset="0"/>
              </a:rPr>
              <a:t>Allow TCP Port 8080</a:t>
            </a:r>
          </a:p>
          <a:p>
            <a:r>
              <a:rPr lang="en-US" sz="1200" b="1" dirty="0">
                <a:latin typeface="Amazon Ember" panose="020B0603020204020204" pitchFamily="34" charset="0"/>
                <a:ea typeface="Amazon Ember" panose="020B0603020204020204" pitchFamily="34" charset="0"/>
                <a:cs typeface="Amazon Ember" panose="020B0603020204020204" pitchFamily="34" charset="0"/>
              </a:rPr>
              <a:t>Source: App tier ELB</a:t>
            </a:r>
          </a:p>
        </p:txBody>
      </p:sp>
      <p:sp>
        <p:nvSpPr>
          <p:cNvPr id="107" name="TextBox 37"/>
          <p:cNvSpPr txBox="1">
            <a:spLocks noChangeArrowheads="1"/>
          </p:cNvSpPr>
          <p:nvPr/>
        </p:nvSpPr>
        <p:spPr bwMode="auto">
          <a:xfrm>
            <a:off x="8699216" y="4913571"/>
            <a:ext cx="2235200" cy="646331"/>
          </a:xfrm>
          <a:prstGeom prst="rect">
            <a:avLst/>
          </a:prstGeom>
          <a:noFill/>
          <a:ln w="9525">
            <a:noFill/>
            <a:miter lim="800000"/>
            <a:headEnd/>
            <a:tailEnd/>
          </a:ln>
        </p:spPr>
        <p:txBody>
          <a:bodyPr wrap="square">
            <a:spAutoFit/>
          </a:bodyPr>
          <a:lstStyle/>
          <a:p>
            <a:r>
              <a:rPr lang="en-US" sz="1200" b="1" u="sng" dirty="0">
                <a:latin typeface="Amazon Ember" panose="020B0603020204020204" pitchFamily="34" charset="0"/>
                <a:ea typeface="Amazon Ember" panose="020B0603020204020204" pitchFamily="34" charset="0"/>
                <a:cs typeface="Amazon Ember" panose="020B0603020204020204" pitchFamily="34" charset="0"/>
              </a:rPr>
              <a:t>Inbound Rule</a:t>
            </a:r>
          </a:p>
          <a:p>
            <a:r>
              <a:rPr lang="en-US" sz="1200" b="1" dirty="0">
                <a:latin typeface="Amazon Ember" panose="020B0603020204020204" pitchFamily="34" charset="0"/>
                <a:ea typeface="Amazon Ember" panose="020B0603020204020204" pitchFamily="34" charset="0"/>
                <a:cs typeface="Amazon Ember" panose="020B0603020204020204" pitchFamily="34" charset="0"/>
              </a:rPr>
              <a:t>Allow TCP Port 3306</a:t>
            </a:r>
          </a:p>
          <a:p>
            <a:r>
              <a:rPr lang="en-US" sz="1200" b="1" dirty="0">
                <a:latin typeface="Amazon Ember" panose="020B0603020204020204" pitchFamily="34" charset="0"/>
                <a:ea typeface="Amazon Ember" panose="020B0603020204020204" pitchFamily="34" charset="0"/>
                <a:cs typeface="Amazon Ember" panose="020B0603020204020204" pitchFamily="34" charset="0"/>
              </a:rPr>
              <a:t>Source: App tier</a:t>
            </a:r>
          </a:p>
        </p:txBody>
      </p:sp>
      <p:sp>
        <p:nvSpPr>
          <p:cNvPr id="108" name="Curved Left Arrow 107"/>
          <p:cNvSpPr/>
          <p:nvPr/>
        </p:nvSpPr>
        <p:spPr>
          <a:xfrm>
            <a:off x="8388587" y="1731514"/>
            <a:ext cx="219856" cy="413839"/>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9" name="Curved Left Arrow 108"/>
          <p:cNvSpPr/>
          <p:nvPr/>
        </p:nvSpPr>
        <p:spPr>
          <a:xfrm>
            <a:off x="8388587" y="2533959"/>
            <a:ext cx="219856" cy="413839"/>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0" name="Curved Left Arrow 109"/>
          <p:cNvSpPr/>
          <p:nvPr/>
        </p:nvSpPr>
        <p:spPr>
          <a:xfrm>
            <a:off x="8388587" y="3336404"/>
            <a:ext cx="219856" cy="413839"/>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1" name="Curved Left Arrow 110"/>
          <p:cNvSpPr/>
          <p:nvPr/>
        </p:nvSpPr>
        <p:spPr>
          <a:xfrm>
            <a:off x="8388587" y="4138850"/>
            <a:ext cx="219856" cy="413839"/>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2" name="Curved Left Arrow 111"/>
          <p:cNvSpPr/>
          <p:nvPr/>
        </p:nvSpPr>
        <p:spPr>
          <a:xfrm>
            <a:off x="8388587" y="4941295"/>
            <a:ext cx="219856" cy="413839"/>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Tree>
    <p:custDataLst>
      <p:tags r:id="rId1"/>
    </p:custDataLst>
    <p:extLst>
      <p:ext uri="{BB962C8B-B14F-4D97-AF65-F5344CB8AC3E}">
        <p14:creationId xmlns:p14="http://schemas.microsoft.com/office/powerpoint/2010/main" val="20495558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ACLs</a:t>
            </a:r>
          </a:p>
        </p:txBody>
      </p:sp>
      <p:sp>
        <p:nvSpPr>
          <p:cNvPr id="3" name="Content Placeholder 2"/>
          <p:cNvSpPr>
            <a:spLocks noGrp="1"/>
          </p:cNvSpPr>
          <p:nvPr>
            <p:ph idx="1"/>
          </p:nvPr>
        </p:nvSpPr>
        <p:spPr>
          <a:xfrm>
            <a:off x="238539" y="1440305"/>
            <a:ext cx="11340548" cy="4913308"/>
          </a:xfrm>
        </p:spPr>
        <p:txBody>
          <a:bodyPr>
            <a:normAutofit/>
          </a:bodyPr>
          <a:lstStyle/>
          <a:p>
            <a:pPr marL="457200" lvl="1" indent="-457200">
              <a:spcBef>
                <a:spcPts val="2400"/>
              </a:spcBef>
              <a:spcAft>
                <a:spcPts val="800"/>
              </a:spcAft>
            </a:pPr>
            <a:r>
              <a:rPr lang="en-US" sz="2800" dirty="0"/>
              <a:t>A network ACL is a </a:t>
            </a: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virtual</a:t>
            </a:r>
            <a:r>
              <a:rPr lang="en-US" sz="2800" dirty="0">
                <a:solidFill>
                  <a:srgbClr val="FF9933"/>
                </a:solidFill>
                <a:latin typeface="Amazon Ember" panose="020B0603020204020204" pitchFamily="34" charset="0"/>
                <a:ea typeface="Amazon Ember" panose="020B0603020204020204" pitchFamily="34" charset="0"/>
                <a:cs typeface="Amazon Ember" panose="020B0603020204020204" pitchFamily="34" charset="0"/>
              </a:rPr>
              <a:t> </a:t>
            </a: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firewall</a:t>
            </a:r>
            <a:r>
              <a:rPr lang="en-US" sz="2800" dirty="0">
                <a:solidFill>
                  <a:srgbClr val="FF9933"/>
                </a:solidFill>
                <a:latin typeface="Amazon Ember" panose="020B0603020204020204" pitchFamily="34" charset="0"/>
                <a:ea typeface="Amazon Ember" panose="020B0603020204020204" pitchFamily="34" charset="0"/>
                <a:cs typeface="Amazon Ember" panose="020B0603020204020204" pitchFamily="34" charset="0"/>
              </a:rPr>
              <a:t> </a:t>
            </a:r>
            <a:r>
              <a:rPr lang="en-US" sz="2800" dirty="0"/>
              <a:t>that controls traffic in and out of a subnet.</a:t>
            </a:r>
          </a:p>
          <a:p>
            <a:pPr marL="457200" lvl="1" indent="-457200">
              <a:spcBef>
                <a:spcPts val="2400"/>
              </a:spcBef>
              <a:spcAft>
                <a:spcPts val="800"/>
              </a:spcAft>
              <a:buClr>
                <a:schemeClr val="bg2">
                  <a:lumMod val="10000"/>
                </a:schemeClr>
              </a:buClr>
            </a:pP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Allow all </a:t>
            </a:r>
            <a:r>
              <a:rPr lang="en-US" sz="2800" dirty="0"/>
              <a:t>incoming/outgoing traffic by default and use </a:t>
            </a: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stateless</a:t>
            </a:r>
            <a:r>
              <a:rPr lang="en-US" sz="2800" dirty="0"/>
              <a:t> rules to allow or deny traffic.</a:t>
            </a:r>
          </a:p>
          <a:p>
            <a:pPr marL="457200" lvl="1" indent="-457200">
              <a:spcBef>
                <a:spcPts val="2400"/>
              </a:spcBef>
              <a:spcAft>
                <a:spcPts val="800"/>
              </a:spcAft>
              <a:buClr>
                <a:schemeClr val="bg2">
                  <a:lumMod val="10000"/>
                </a:schemeClr>
              </a:buClr>
            </a:pPr>
            <a:r>
              <a:rPr lang="en-US" sz="2800" dirty="0"/>
              <a:t>"Stateless rules" inspect all inbound and outbound traffic and do not keep track of connections.</a:t>
            </a:r>
          </a:p>
          <a:p>
            <a:pPr marL="457200" lvl="1" indent="-457200">
              <a:spcBef>
                <a:spcPts val="2400"/>
              </a:spcBef>
              <a:spcAft>
                <a:spcPts val="800"/>
              </a:spcAft>
              <a:buClr>
                <a:schemeClr val="bg2">
                  <a:lumMod val="10000"/>
                </a:schemeClr>
              </a:buClr>
            </a:pPr>
            <a:r>
              <a:rPr lang="en-US" sz="2800" dirty="0"/>
              <a:t>An allow rule must be explicitly created.</a:t>
            </a:r>
          </a:p>
        </p:txBody>
      </p:sp>
    </p:spTree>
    <p:custDataLst>
      <p:tags r:id="rId1"/>
    </p:custDataLst>
    <p:extLst>
      <p:ext uri="{BB962C8B-B14F-4D97-AF65-F5344CB8AC3E}">
        <p14:creationId xmlns:p14="http://schemas.microsoft.com/office/powerpoint/2010/main" val="11790400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Directing Traffic to Your VPC</a:t>
            </a:r>
          </a:p>
        </p:txBody>
      </p:sp>
      <p:sp>
        <p:nvSpPr>
          <p:cNvPr id="3" name="Content Placeholder 2"/>
          <p:cNvSpPr>
            <a:spLocks noGrp="1"/>
          </p:cNvSpPr>
          <p:nvPr>
            <p:ph idx="1"/>
          </p:nvPr>
        </p:nvSpPr>
        <p:spPr>
          <a:xfrm>
            <a:off x="238539" y="1440305"/>
            <a:ext cx="7679869" cy="4913308"/>
          </a:xfrm>
        </p:spPr>
        <p:txBody>
          <a:bodyPr>
            <a:normAutofit/>
          </a:bodyPr>
          <a:lstStyle/>
          <a:p>
            <a:pPr marL="0" lvl="1" indent="0">
              <a:spcBef>
                <a:spcPts val="2400"/>
              </a:spcBef>
              <a:spcAft>
                <a:spcPts val="800"/>
              </a:spcAft>
              <a:buNone/>
            </a:pPr>
            <a:r>
              <a:rPr lang="en-US" sz="2800" dirty="0"/>
              <a:t>Internet gateways:</a:t>
            </a:r>
          </a:p>
          <a:p>
            <a:pPr marL="457200" lvl="1" indent="-457200">
              <a:spcBef>
                <a:spcPts val="2400"/>
              </a:spcBef>
              <a:spcAft>
                <a:spcPts val="800"/>
              </a:spcAft>
            </a:pPr>
            <a:r>
              <a:rPr lang="en-US" sz="2800" dirty="0"/>
              <a:t>Allow communication from internet into VPC.</a:t>
            </a:r>
          </a:p>
          <a:p>
            <a:pPr marL="457200" lvl="1" indent="-457200">
              <a:spcBef>
                <a:spcPts val="2400"/>
              </a:spcBef>
              <a:spcAft>
                <a:spcPts val="800"/>
              </a:spcAft>
            </a:pPr>
            <a:r>
              <a:rPr lang="en-US" sz="2800" dirty="0"/>
              <a:t>Are horizontally scaled, redundant, and highly available by default.</a:t>
            </a:r>
          </a:p>
          <a:p>
            <a:pPr marL="457200" lvl="1" indent="-457200">
              <a:spcBef>
                <a:spcPts val="2400"/>
              </a:spcBef>
              <a:spcAft>
                <a:spcPts val="800"/>
              </a:spcAft>
            </a:pPr>
            <a:r>
              <a:rPr lang="en-US" sz="2800" dirty="0"/>
              <a:t>Provide a target in your subnet route tables for internet-routable traffic.</a:t>
            </a:r>
          </a:p>
        </p:txBody>
      </p:sp>
      <p:sp>
        <p:nvSpPr>
          <p:cNvPr id="4" name="Rounded Rectangle 3"/>
          <p:cNvSpPr/>
          <p:nvPr/>
        </p:nvSpPr>
        <p:spPr>
          <a:xfrm>
            <a:off x="8513080" y="4729026"/>
            <a:ext cx="2767843" cy="124193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TextBox 37"/>
          <p:cNvSpPr txBox="1">
            <a:spLocks noChangeArrowheads="1"/>
          </p:cNvSpPr>
          <p:nvPr/>
        </p:nvSpPr>
        <p:spPr bwMode="auto">
          <a:xfrm>
            <a:off x="8513224" y="5463095"/>
            <a:ext cx="2145801" cy="502573"/>
          </a:xfrm>
          <a:prstGeom prst="rect">
            <a:avLst/>
          </a:prstGeom>
          <a:noFill/>
          <a:ln w="9525">
            <a:noFill/>
            <a:miter lim="800000"/>
            <a:headEnd/>
            <a:tailEnd/>
          </a:ln>
        </p:spPr>
        <p:txBody>
          <a:bodyPr wrap="square">
            <a:spAutoFit/>
          </a:bodyPr>
          <a:lstStyle/>
          <a:p>
            <a:r>
              <a:rPr lang="en-US" sz="1333"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10.0.10.0/24</a:t>
            </a:r>
          </a:p>
          <a:p>
            <a:r>
              <a:rPr lang="en-US" sz="1333" dirty="0">
                <a:latin typeface="Amazon Ember" panose="020B0603020204020204" pitchFamily="34" charset="0"/>
                <a:ea typeface="Amazon Ember" panose="020B0603020204020204" pitchFamily="34" charset="0"/>
                <a:cs typeface="Amazon Ember" panose="020B0603020204020204" pitchFamily="34" charset="0"/>
              </a:rPr>
              <a:t>Public Subnet </a:t>
            </a:r>
          </a:p>
        </p:txBody>
      </p:sp>
      <p:pic>
        <p:nvPicPr>
          <p:cNvPr id="6" name="Picture 5" descr="EC2-Instance.png"/>
          <p:cNvPicPr>
            <a:picLocks noChangeAspect="1"/>
          </p:cNvPicPr>
          <p:nvPr/>
        </p:nvPicPr>
        <p:blipFill rotWithShape="1">
          <a:blip r:embed="rId4">
            <a:extLst>
              <a:ext uri="{28A0092B-C50C-407E-A947-70E740481C1C}">
                <a14:useLocalDpi xmlns:a14="http://schemas.microsoft.com/office/drawing/2010/main" val="0"/>
              </a:ext>
            </a:extLst>
          </a:blip>
          <a:srcRect l="6689" r="7706"/>
          <a:stretch/>
        </p:blipFill>
        <p:spPr>
          <a:xfrm>
            <a:off x="9094060" y="4827330"/>
            <a:ext cx="541816" cy="633816"/>
          </a:xfrm>
          <a:prstGeom prst="rect">
            <a:avLst/>
          </a:prstGeom>
        </p:spPr>
      </p:pic>
      <p:pic>
        <p:nvPicPr>
          <p:cNvPr id="7" name="Picture 6"/>
          <p:cNvPicPr>
            <a:picLocks noChangeAspect="1"/>
          </p:cNvPicPr>
          <p:nvPr/>
        </p:nvPicPr>
        <p:blipFill>
          <a:blip r:embed="rId5"/>
          <a:stretch>
            <a:fillRect/>
          </a:stretch>
        </p:blipFill>
        <p:spPr>
          <a:xfrm>
            <a:off x="8611844" y="4545390"/>
            <a:ext cx="232399" cy="259740"/>
          </a:xfrm>
          <a:prstGeom prst="rect">
            <a:avLst/>
          </a:prstGeom>
        </p:spPr>
      </p:pic>
      <p:sp>
        <p:nvSpPr>
          <p:cNvPr id="8" name="TextBox 37"/>
          <p:cNvSpPr txBox="1">
            <a:spLocks noChangeArrowheads="1"/>
          </p:cNvSpPr>
          <p:nvPr/>
        </p:nvSpPr>
        <p:spPr bwMode="auto">
          <a:xfrm>
            <a:off x="9619723" y="4840692"/>
            <a:ext cx="1330275" cy="297454"/>
          </a:xfrm>
          <a:prstGeom prst="rect">
            <a:avLst/>
          </a:prstGeom>
          <a:noFill/>
          <a:ln w="9525">
            <a:noFill/>
            <a:miter lim="800000"/>
            <a:headEnd/>
            <a:tailEnd/>
          </a:ln>
        </p:spPr>
        <p:txBody>
          <a:bodyPr wrap="square">
            <a:spAutoFit/>
          </a:bodyPr>
          <a:lstStyle/>
          <a:p>
            <a:r>
              <a:rPr lang="en-US" sz="1333" b="1" dirty="0">
                <a:latin typeface="Amazon Ember" panose="020B0603020204020204" pitchFamily="34" charset="0"/>
                <a:ea typeface="Amazon Ember" panose="020B0603020204020204" pitchFamily="34" charset="0"/>
                <a:cs typeface="Amazon Ember" panose="020B0603020204020204" pitchFamily="34" charset="0"/>
              </a:rPr>
              <a:t>Instance A</a:t>
            </a:r>
          </a:p>
        </p:txBody>
      </p:sp>
      <p:cxnSp>
        <p:nvCxnSpPr>
          <p:cNvPr id="9" name="Elbow Connector 8"/>
          <p:cNvCxnSpPr>
            <a:stCxn id="6" idx="0"/>
          </p:cNvCxnSpPr>
          <p:nvPr/>
        </p:nvCxnSpPr>
        <p:spPr>
          <a:xfrm rot="5400000" flipH="1" flipV="1">
            <a:off x="9502350" y="3461645"/>
            <a:ext cx="1228304" cy="1503068"/>
          </a:xfrm>
          <a:prstGeom prst="bentConnector3">
            <a:avLst>
              <a:gd name="adj1" fmla="val 50000"/>
            </a:avLst>
          </a:prstGeom>
          <a:ln>
            <a:solidFill>
              <a:srgbClr val="4F81BD"/>
            </a:solidFill>
          </a:ln>
        </p:spPr>
        <p:style>
          <a:lnRef idx="2">
            <a:schemeClr val="accent1"/>
          </a:lnRef>
          <a:fillRef idx="0">
            <a:schemeClr val="accent1"/>
          </a:fillRef>
          <a:effectRef idx="1">
            <a:schemeClr val="accent1"/>
          </a:effectRef>
          <a:fontRef idx="minor">
            <a:schemeClr val="tx1"/>
          </a:fontRef>
        </p:style>
      </p:cxnSp>
      <p:sp>
        <p:nvSpPr>
          <p:cNvPr id="13" name="TextBox 37"/>
          <p:cNvSpPr txBox="1">
            <a:spLocks noChangeArrowheads="1"/>
          </p:cNvSpPr>
          <p:nvPr/>
        </p:nvSpPr>
        <p:spPr bwMode="auto">
          <a:xfrm>
            <a:off x="9605423" y="5092681"/>
            <a:ext cx="2250696" cy="297454"/>
          </a:xfrm>
          <a:prstGeom prst="rect">
            <a:avLst/>
          </a:prstGeom>
          <a:noFill/>
          <a:ln w="9525">
            <a:noFill/>
            <a:miter lim="800000"/>
            <a:headEnd/>
            <a:tailEnd/>
          </a:ln>
        </p:spPr>
        <p:txBody>
          <a:bodyPr wrap="square">
            <a:spAutoFit/>
          </a:bodyPr>
          <a:lstStyle/>
          <a:p>
            <a:r>
              <a:rPr lang="en-US" sz="1333" b="1" dirty="0">
                <a:latin typeface="Amazon Ember" panose="020B0603020204020204" pitchFamily="34" charset="0"/>
                <a:ea typeface="Amazon Ember" panose="020B0603020204020204" pitchFamily="34" charset="0"/>
                <a:cs typeface="Amazon Ember" panose="020B0603020204020204" pitchFamily="34" charset="0"/>
              </a:rPr>
              <a:t>with public IP</a:t>
            </a:r>
          </a:p>
        </p:txBody>
      </p:sp>
      <p:sp>
        <p:nvSpPr>
          <p:cNvPr id="14" name="Rounded Rectangle 13"/>
          <p:cNvSpPr/>
          <p:nvPr/>
        </p:nvSpPr>
        <p:spPr>
          <a:xfrm>
            <a:off x="8165421" y="3318498"/>
            <a:ext cx="3346545" cy="2996075"/>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37"/>
          <p:cNvSpPr txBox="1">
            <a:spLocks noChangeArrowheads="1"/>
          </p:cNvSpPr>
          <p:nvPr/>
        </p:nvSpPr>
        <p:spPr bwMode="auto">
          <a:xfrm>
            <a:off x="8728043" y="3024222"/>
            <a:ext cx="2145801" cy="297454"/>
          </a:xfrm>
          <a:prstGeom prst="rect">
            <a:avLst/>
          </a:prstGeom>
          <a:noFill/>
          <a:ln w="9525">
            <a:noFill/>
            <a:miter lim="800000"/>
            <a:headEnd/>
            <a:tailEnd/>
          </a:ln>
        </p:spPr>
        <p:txBody>
          <a:bodyPr wrap="square">
            <a:spAutoFit/>
          </a:bodyPr>
          <a:lstStyle/>
          <a:p>
            <a:r>
              <a:rPr lang="en-US" sz="1333" b="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10.0.0.0/16</a:t>
            </a:r>
          </a:p>
        </p:txBody>
      </p:sp>
      <p:sp>
        <p:nvSpPr>
          <p:cNvPr id="11" name="Rectangle 10"/>
          <p:cNvSpPr/>
          <p:nvPr/>
        </p:nvSpPr>
        <p:spPr>
          <a:xfrm>
            <a:off x="9831919" y="3536332"/>
            <a:ext cx="1017499" cy="410241"/>
          </a:xfrm>
          <a:prstGeom prst="rect">
            <a:avLst/>
          </a:prstGeom>
          <a:noFill/>
        </p:spPr>
        <p:txBody>
          <a:bodyPr wrap="square" lIns="0" tIns="0" rIns="0" bIns="0">
            <a:sp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Internet gateway</a:t>
            </a:r>
          </a:p>
        </p:txBody>
      </p:sp>
      <p:pic>
        <p:nvPicPr>
          <p:cNvPr id="17" name="Picture 16" descr="User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80356" y="1481128"/>
            <a:ext cx="975360" cy="975360"/>
          </a:xfrm>
          <a:prstGeom prst="rect">
            <a:avLst/>
          </a:prstGeom>
        </p:spPr>
      </p:pic>
      <p:sp>
        <p:nvSpPr>
          <p:cNvPr id="18" name="TextBox 17"/>
          <p:cNvSpPr txBox="1"/>
          <p:nvPr/>
        </p:nvSpPr>
        <p:spPr>
          <a:xfrm>
            <a:off x="9422152" y="1815839"/>
            <a:ext cx="1438656" cy="207264"/>
          </a:xfrm>
          <a:prstGeom prst="rect">
            <a:avLst/>
          </a:prstGeom>
          <a:noFill/>
        </p:spPr>
        <p:txBody>
          <a:bodyPr wrap="square" lIns="0" tIns="0" rIns="0" bIns="0" rtlCol="0">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users</a:t>
            </a:r>
            <a:endParaRPr lang="en-US" sz="1333"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20" name="Straight Connector 19"/>
          <p:cNvCxnSpPr>
            <a:endCxn id="17" idx="2"/>
          </p:cNvCxnSpPr>
          <p:nvPr/>
        </p:nvCxnSpPr>
        <p:spPr>
          <a:xfrm flipV="1">
            <a:off x="10868036" y="2456488"/>
            <a:ext cx="0" cy="525779"/>
          </a:xfrm>
          <a:prstGeom prst="line">
            <a:avLst/>
          </a:prstGeom>
          <a:ln>
            <a:solidFill>
              <a:srgbClr val="4F81BD"/>
            </a:solidFill>
          </a:ln>
        </p:spPr>
        <p:style>
          <a:lnRef idx="2">
            <a:schemeClr val="accent1"/>
          </a:lnRef>
          <a:fillRef idx="0">
            <a:schemeClr val="accent1"/>
          </a:fillRef>
          <a:effectRef idx="1">
            <a:schemeClr val="accent1"/>
          </a:effectRef>
          <a:fontRef idx="minor">
            <a:schemeClr val="tx1"/>
          </a:fontRef>
        </p:style>
      </p:cxnSp>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71102" y="2991596"/>
            <a:ext cx="579395" cy="607431"/>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19487" y="3061782"/>
            <a:ext cx="587187" cy="383303"/>
          </a:xfrm>
          <a:prstGeom prst="rect">
            <a:avLst/>
          </a:prstGeom>
        </p:spPr>
      </p:pic>
    </p:spTree>
    <p:custDataLst>
      <p:tags r:id="rId1"/>
    </p:custDataLst>
    <p:extLst>
      <p:ext uri="{BB962C8B-B14F-4D97-AF65-F5344CB8AC3E}">
        <p14:creationId xmlns:p14="http://schemas.microsoft.com/office/powerpoint/2010/main" val="2590085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4288" y="1410559"/>
            <a:ext cx="2868971" cy="4853853"/>
          </a:xfrm>
          <a:prstGeom prst="rect">
            <a:avLst/>
          </a:prstGeom>
        </p:spPr>
      </p:pic>
      <p:sp>
        <p:nvSpPr>
          <p:cNvPr id="2" name="Title 1"/>
          <p:cNvSpPr>
            <a:spLocks noGrp="1"/>
          </p:cNvSpPr>
          <p:nvPr>
            <p:ph type="title"/>
          </p:nvPr>
        </p:nvSpPr>
        <p:spPr/>
        <p:txBody>
          <a:bodyPr/>
          <a:lstStyle/>
          <a:p>
            <a:r>
              <a:rPr lang="en-US" dirty="0"/>
              <a:t>How to Choose a Region?</a:t>
            </a:r>
          </a:p>
        </p:txBody>
      </p:sp>
      <p:sp>
        <p:nvSpPr>
          <p:cNvPr id="9" name="TextBox 8"/>
          <p:cNvSpPr txBox="1"/>
          <p:nvPr/>
        </p:nvSpPr>
        <p:spPr>
          <a:xfrm>
            <a:off x="4003208" y="2751430"/>
            <a:ext cx="6690849" cy="523220"/>
          </a:xfrm>
          <a:prstGeom prst="rect">
            <a:avLst/>
          </a:prstGeom>
          <a:noFill/>
        </p:spPr>
        <p:txBody>
          <a:bodyPr wrap="squar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Proximity of users to data</a:t>
            </a:r>
          </a:p>
        </p:txBody>
      </p:sp>
      <p:sp>
        <p:nvSpPr>
          <p:cNvPr id="11" name="TextBox 10"/>
          <p:cNvSpPr txBox="1"/>
          <p:nvPr/>
        </p:nvSpPr>
        <p:spPr>
          <a:xfrm>
            <a:off x="3268074" y="4422998"/>
            <a:ext cx="6922848" cy="523220"/>
          </a:xfrm>
          <a:prstGeom prst="rect">
            <a:avLst/>
          </a:prstGeom>
          <a:noFill/>
        </p:spPr>
        <p:txBody>
          <a:bodyPr wrap="squar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Availability of services and features</a:t>
            </a:r>
          </a:p>
        </p:txBody>
      </p:sp>
      <p:grpSp>
        <p:nvGrpSpPr>
          <p:cNvPr id="18" name="Group 17"/>
          <p:cNvGrpSpPr/>
          <p:nvPr/>
        </p:nvGrpSpPr>
        <p:grpSpPr>
          <a:xfrm>
            <a:off x="2365493" y="2335670"/>
            <a:ext cx="1692726" cy="1387512"/>
            <a:chOff x="-7111879" y="2587563"/>
            <a:chExt cx="1648024" cy="1435300"/>
          </a:xfrm>
        </p:grpSpPr>
        <p:pic>
          <p:nvPicPr>
            <p:cNvPr id="19" name="Picture 18"/>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6999335" y="2587563"/>
              <a:ext cx="1435300" cy="1435300"/>
            </a:xfrm>
            <a:prstGeom prst="rect">
              <a:avLst/>
            </a:prstGeom>
          </p:spPr>
        </p:pic>
        <p:sp>
          <p:nvSpPr>
            <p:cNvPr id="20" name="TextBox 19"/>
            <p:cNvSpPr txBox="1"/>
            <p:nvPr/>
          </p:nvSpPr>
          <p:spPr>
            <a:xfrm>
              <a:off x="-7111879" y="3123479"/>
              <a:ext cx="668548" cy="350214"/>
            </a:xfrm>
            <a:prstGeom prst="rect">
              <a:avLst/>
            </a:prstGeom>
            <a:noFill/>
          </p:spPr>
          <p:txBody>
            <a:bodyPr wrap="square" rtlCol="0">
              <a:spAutoFit/>
            </a:bodyPr>
            <a:lstStyle/>
            <a:p>
              <a:pPr algn="ctr"/>
              <a:r>
                <a:rPr lang="en-US" sz="1600" b="1" dirty="0"/>
                <a:t>$</a:t>
              </a:r>
            </a:p>
          </p:txBody>
        </p:sp>
        <p:sp>
          <p:nvSpPr>
            <p:cNvPr id="21" name="TextBox 20"/>
            <p:cNvSpPr txBox="1"/>
            <p:nvPr/>
          </p:nvSpPr>
          <p:spPr>
            <a:xfrm>
              <a:off x="-6132403" y="3473694"/>
              <a:ext cx="668548" cy="350214"/>
            </a:xfrm>
            <a:prstGeom prst="rect">
              <a:avLst/>
            </a:prstGeom>
            <a:noFill/>
          </p:spPr>
          <p:txBody>
            <a:bodyPr wrap="square" rtlCol="0">
              <a:spAutoFit/>
            </a:bodyPr>
            <a:lstStyle/>
            <a:p>
              <a:pPr algn="ctr"/>
              <a:r>
                <a:rPr lang="en-US" sz="1600" b="1" dirty="0"/>
                <a:t>$</a:t>
              </a:r>
            </a:p>
          </p:txBody>
        </p:sp>
        <p:sp>
          <p:nvSpPr>
            <p:cNvPr id="22" name="TextBox 21"/>
            <p:cNvSpPr txBox="1"/>
            <p:nvPr/>
          </p:nvSpPr>
          <p:spPr>
            <a:xfrm>
              <a:off x="-6132403" y="2786132"/>
              <a:ext cx="668548" cy="350214"/>
            </a:xfrm>
            <a:prstGeom prst="rect">
              <a:avLst/>
            </a:prstGeom>
            <a:noFill/>
          </p:spPr>
          <p:txBody>
            <a:bodyPr wrap="square" rtlCol="0">
              <a:spAutoFit/>
            </a:bodyPr>
            <a:lstStyle/>
            <a:p>
              <a:pPr algn="ctr"/>
              <a:r>
                <a:rPr lang="en-US" sz="1600" b="1" dirty="0"/>
                <a:t>$</a:t>
              </a:r>
            </a:p>
          </p:txBody>
        </p:sp>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98504" y="3196069"/>
              <a:ext cx="179855" cy="179855"/>
            </a:xfrm>
            <a:prstGeom prst="rect">
              <a:avLst/>
            </a:prstGeom>
          </p:spPr>
        </p:pic>
      </p:grpSp>
      <p:pic>
        <p:nvPicPr>
          <p:cNvPr id="8" name="Picture 7"/>
          <p:cNvPicPr>
            <a:picLocks noChangeAspect="1"/>
          </p:cNvPicPr>
          <p:nvPr/>
        </p:nvPicPr>
        <p:blipFill>
          <a:blip r:embed="rId7">
            <a:extLst>
              <a:ext uri="{BEBA8EAE-BF5A-486C-A8C5-ECC9F3942E4B}">
                <a14:imgProps xmlns:a14="http://schemas.microsoft.com/office/drawing/2010/main">
                  <a14:imgLayer r:embed="rId8">
                    <a14:imgEffect>
                      <a14:colorTemperature colorTemp="53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1448605" y="1286575"/>
            <a:ext cx="767428" cy="767428"/>
          </a:xfrm>
          <a:prstGeom prst="rect">
            <a:avLst/>
          </a:prstGeom>
        </p:spPr>
      </p:pic>
      <p:sp>
        <p:nvSpPr>
          <p:cNvPr id="7" name="TextBox 6"/>
          <p:cNvSpPr txBox="1"/>
          <p:nvPr/>
        </p:nvSpPr>
        <p:spPr>
          <a:xfrm>
            <a:off x="2254638" y="1389775"/>
            <a:ext cx="6970420" cy="523220"/>
          </a:xfrm>
          <a:prstGeom prst="rect">
            <a:avLst/>
          </a:prstGeom>
          <a:noFill/>
        </p:spPr>
        <p:txBody>
          <a:bodyPr wrap="squar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Data sovereignty and compliance</a:t>
            </a:r>
          </a:p>
        </p:txBody>
      </p:sp>
      <p:pic>
        <p:nvPicPr>
          <p:cNvPr id="24" name="Picture 23"/>
          <p:cNvPicPr>
            <a:picLocks noChangeAspect="1"/>
          </p:cNvPicPr>
          <p:nvPr/>
        </p:nvPicPr>
        <p:blipFill>
          <a:blip r:embed="rId9">
            <a:extLst>
              <a:ext uri="{BEBA8EAE-BF5A-486C-A8C5-ECC9F3942E4B}">
                <a14:imgProps xmlns:a14="http://schemas.microsoft.com/office/drawing/2010/main">
                  <a14:imgLayer r:embed="rId10">
                    <a14:imgEffect>
                      <a14:colorTemperature colorTemp="47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2619079" y="4348715"/>
            <a:ext cx="640080" cy="640080"/>
          </a:xfrm>
          <a:prstGeom prst="rect">
            <a:avLst/>
          </a:prstGeom>
        </p:spPr>
      </p:pic>
      <p:sp>
        <p:nvSpPr>
          <p:cNvPr id="25" name="TextBox 24"/>
          <p:cNvSpPr txBox="1"/>
          <p:nvPr/>
        </p:nvSpPr>
        <p:spPr>
          <a:xfrm>
            <a:off x="2293523" y="5717669"/>
            <a:ext cx="5103455" cy="523220"/>
          </a:xfrm>
          <a:prstGeom prst="rect">
            <a:avLst/>
          </a:prstGeom>
          <a:noFill/>
        </p:spPr>
        <p:txBody>
          <a:bodyPr wrap="squar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Cost effectiveness</a:t>
            </a:r>
          </a:p>
        </p:txBody>
      </p:sp>
      <p:pic>
        <p:nvPicPr>
          <p:cNvPr id="4" name="Picture 3"/>
          <p:cNvPicPr>
            <a:picLocks noChangeAspect="1"/>
          </p:cNvPicPr>
          <p:nvPr/>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64566" y="5610219"/>
            <a:ext cx="748189" cy="731520"/>
          </a:xfrm>
          <a:prstGeom prst="rect">
            <a:avLst/>
          </a:prstGeom>
        </p:spPr>
      </p:pic>
    </p:spTree>
    <p:custDataLst>
      <p:tags r:id="rId1"/>
    </p:custDataLst>
    <p:extLst>
      <p:ext uri="{BB962C8B-B14F-4D97-AF65-F5344CB8AC3E}">
        <p14:creationId xmlns:p14="http://schemas.microsoft.com/office/powerpoint/2010/main" val="38941835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Directing Traffic to Your VPC</a:t>
            </a:r>
          </a:p>
        </p:txBody>
      </p:sp>
      <p:sp>
        <p:nvSpPr>
          <p:cNvPr id="3" name="Content Placeholder 2"/>
          <p:cNvSpPr>
            <a:spLocks noGrp="1"/>
          </p:cNvSpPr>
          <p:nvPr>
            <p:ph idx="1"/>
          </p:nvPr>
        </p:nvSpPr>
        <p:spPr>
          <a:xfrm>
            <a:off x="238539" y="1440305"/>
            <a:ext cx="11340548" cy="4913308"/>
          </a:xfrm>
        </p:spPr>
        <p:txBody>
          <a:bodyPr>
            <a:normAutofit/>
          </a:bodyPr>
          <a:lstStyle/>
          <a:p>
            <a:pPr marL="0" lvl="1" indent="0">
              <a:spcBef>
                <a:spcPts val="2400"/>
              </a:spcBef>
              <a:spcAft>
                <a:spcPts val="800"/>
              </a:spcAft>
              <a:buNone/>
            </a:pPr>
            <a:r>
              <a:rPr lang="en-US" sz="2800" dirty="0"/>
              <a:t>To enable access to or from the internet for instances in a VPC subnet, you must:</a:t>
            </a:r>
          </a:p>
          <a:p>
            <a:pPr marL="457200" lvl="1" indent="-457200">
              <a:spcBef>
                <a:spcPts val="2400"/>
              </a:spcBef>
              <a:spcAft>
                <a:spcPts val="800"/>
              </a:spcAft>
            </a:pPr>
            <a:r>
              <a:rPr lang="en-US" sz="2800" dirty="0"/>
              <a:t>Attach an internet gateway to your VPC.</a:t>
            </a:r>
          </a:p>
          <a:p>
            <a:pPr marL="457200" lvl="1" indent="-457200">
              <a:spcBef>
                <a:spcPts val="2400"/>
              </a:spcBef>
              <a:spcAft>
                <a:spcPts val="800"/>
              </a:spcAft>
            </a:pPr>
            <a:r>
              <a:rPr lang="en-US" sz="2800" dirty="0"/>
              <a:t>Ensure that your subnet's route table points to the internet gateway.</a:t>
            </a:r>
          </a:p>
          <a:p>
            <a:pPr marL="457200" lvl="1" indent="-457200">
              <a:spcBef>
                <a:spcPts val="2400"/>
              </a:spcBef>
              <a:spcAft>
                <a:spcPts val="800"/>
              </a:spcAft>
            </a:pPr>
            <a:r>
              <a:rPr lang="en-US" sz="2800" dirty="0"/>
              <a:t>Ensure that instances in your subnet have public IP addresses or Elastic IP addresses.</a:t>
            </a:r>
          </a:p>
          <a:p>
            <a:pPr marL="457200" lvl="1" indent="-457200">
              <a:spcBef>
                <a:spcPts val="2400"/>
              </a:spcBef>
              <a:spcAft>
                <a:spcPts val="800"/>
              </a:spcAft>
            </a:pPr>
            <a:r>
              <a:rPr lang="en-US" sz="2800" dirty="0"/>
              <a:t>Ensure that your network ACLs and security groups allow the relevant traffic to flow to and from your instance.</a:t>
            </a:r>
          </a:p>
        </p:txBody>
      </p:sp>
    </p:spTree>
    <p:custDataLst>
      <p:tags r:id="rId1"/>
    </p:custDataLst>
    <p:extLst>
      <p:ext uri="{BB962C8B-B14F-4D97-AF65-F5344CB8AC3E}">
        <p14:creationId xmlns:p14="http://schemas.microsoft.com/office/powerpoint/2010/main" val="10257514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48180"/>
            <a:ext cx="11115261" cy="1074430"/>
          </a:xfrm>
        </p:spPr>
        <p:txBody>
          <a:bodyPr>
            <a:normAutofit/>
          </a:bodyPr>
          <a:lstStyle/>
          <a:p>
            <a:r>
              <a:rPr lang="en-US" sz="4000" dirty="0"/>
              <a:t>Outbound Traffic from Private Instances</a:t>
            </a:r>
          </a:p>
        </p:txBody>
      </p:sp>
      <p:sp>
        <p:nvSpPr>
          <p:cNvPr id="3" name="Content Placeholder 2"/>
          <p:cNvSpPr>
            <a:spLocks noGrp="1"/>
          </p:cNvSpPr>
          <p:nvPr>
            <p:ph idx="1"/>
          </p:nvPr>
        </p:nvSpPr>
        <p:spPr>
          <a:xfrm>
            <a:off x="238538" y="1440305"/>
            <a:ext cx="11370365" cy="4913308"/>
          </a:xfrm>
        </p:spPr>
        <p:txBody>
          <a:bodyPr>
            <a:normAutofit/>
          </a:bodyPr>
          <a:lstStyle/>
          <a:p>
            <a:pPr marL="0" lvl="1" indent="0">
              <a:spcBef>
                <a:spcPts val="2400"/>
              </a:spcBef>
              <a:spcAft>
                <a:spcPts val="800"/>
              </a:spcAft>
              <a:buNone/>
            </a:pPr>
            <a:r>
              <a:rPr lang="en-US" sz="2800" dirty="0"/>
              <a:t>Network Address Translation services:</a:t>
            </a:r>
          </a:p>
          <a:p>
            <a:pPr marL="457200" lvl="1" indent="-457200">
              <a:spcBef>
                <a:spcPts val="1800"/>
              </a:spcBef>
              <a:spcAft>
                <a:spcPts val="800"/>
              </a:spcAft>
            </a:pPr>
            <a:r>
              <a:rPr lang="en-US" sz="2800" dirty="0"/>
              <a:t>Enable instances in the private subnet to initiate outbound traffic to the internet or other AWS services.</a:t>
            </a:r>
          </a:p>
          <a:p>
            <a:pPr marL="457200" lvl="1" indent="-457200">
              <a:spcBef>
                <a:spcPts val="1800"/>
              </a:spcBef>
              <a:spcAft>
                <a:spcPts val="800"/>
              </a:spcAft>
            </a:pPr>
            <a:r>
              <a:rPr lang="en-US" sz="2800" dirty="0"/>
              <a:t>Prevent private instances from receiving inbound traffic from the internet.</a:t>
            </a:r>
          </a:p>
          <a:p>
            <a:pPr marL="457200" lvl="1" indent="-457200">
              <a:spcBef>
                <a:spcPts val="1800"/>
              </a:spcBef>
              <a:spcAft>
                <a:spcPts val="800"/>
              </a:spcAft>
            </a:pPr>
            <a:r>
              <a:rPr lang="en-US" sz="2800" dirty="0"/>
              <a:t>Two primary options:</a:t>
            </a:r>
          </a:p>
          <a:p>
            <a:pPr marL="914400" lvl="2" indent="-457200">
              <a:spcBef>
                <a:spcPts val="1800"/>
              </a:spcBef>
              <a:spcAft>
                <a:spcPts val="800"/>
              </a:spcAft>
              <a:buFont typeface="+mj-lt"/>
              <a:buAutoNum type="arabicPeriod"/>
            </a:pPr>
            <a:r>
              <a:rPr lang="en-US" sz="2200" dirty="0"/>
              <a:t>Amazon EC2 instance set up as a NAT in a public subnet</a:t>
            </a:r>
          </a:p>
          <a:p>
            <a:pPr marL="914400" lvl="2" indent="-457200">
              <a:spcBef>
                <a:spcPts val="1800"/>
              </a:spcBef>
              <a:spcAft>
                <a:spcPts val="800"/>
              </a:spcAft>
              <a:buFont typeface="+mj-lt"/>
              <a:buAutoNum type="arabicPeriod"/>
            </a:pPr>
            <a:r>
              <a:rPr lang="en-US" sz="2200" dirty="0"/>
              <a:t>NAT Gateway</a:t>
            </a:r>
          </a:p>
        </p:txBody>
      </p:sp>
      <p:sp>
        <p:nvSpPr>
          <p:cNvPr id="37" name="Oval 36"/>
          <p:cNvSpPr>
            <a:spLocks noChangeAspect="1"/>
          </p:cNvSpPr>
          <p:nvPr/>
        </p:nvSpPr>
        <p:spPr>
          <a:xfrm>
            <a:off x="637790" y="5035760"/>
            <a:ext cx="408216" cy="408216"/>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2133" b="1" dirty="0">
                <a:solidFill>
                  <a:schemeClr val="bg1">
                    <a:lumMod val="95000"/>
                  </a:schemeClr>
                </a:solidFill>
              </a:rPr>
              <a:t>1</a:t>
            </a:r>
          </a:p>
        </p:txBody>
      </p:sp>
      <p:sp>
        <p:nvSpPr>
          <p:cNvPr id="39" name="Oval 38"/>
          <p:cNvSpPr>
            <a:spLocks noChangeAspect="1"/>
          </p:cNvSpPr>
          <p:nvPr/>
        </p:nvSpPr>
        <p:spPr>
          <a:xfrm>
            <a:off x="637790" y="5674869"/>
            <a:ext cx="408216" cy="408216"/>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2133" b="1" dirty="0">
                <a:solidFill>
                  <a:schemeClr val="bg1">
                    <a:lumMod val="95000"/>
                  </a:schemeClr>
                </a:solidFill>
              </a:rPr>
              <a:t>2</a:t>
            </a:r>
          </a:p>
        </p:txBody>
      </p:sp>
    </p:spTree>
    <p:custDataLst>
      <p:tags r:id="rId1"/>
    </p:custDataLst>
    <p:extLst>
      <p:ext uri="{BB962C8B-B14F-4D97-AF65-F5344CB8AC3E}">
        <p14:creationId xmlns:p14="http://schemas.microsoft.com/office/powerpoint/2010/main" val="33779941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60506"/>
            <a:ext cx="11115261" cy="1096788"/>
          </a:xfrm>
        </p:spPr>
        <p:txBody>
          <a:bodyPr>
            <a:normAutofit/>
          </a:bodyPr>
          <a:lstStyle/>
          <a:p>
            <a:r>
              <a:rPr lang="en-US" dirty="0"/>
              <a:t>NAT Gateway Service</a:t>
            </a:r>
          </a:p>
        </p:txBody>
      </p:sp>
      <p:sp>
        <p:nvSpPr>
          <p:cNvPr id="14" name="Rounded Rectangle 13"/>
          <p:cNvSpPr/>
          <p:nvPr/>
        </p:nvSpPr>
        <p:spPr>
          <a:xfrm>
            <a:off x="8046676" y="2833329"/>
            <a:ext cx="3537045" cy="333191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Rectangle 10"/>
          <p:cNvSpPr/>
          <p:nvPr/>
        </p:nvSpPr>
        <p:spPr>
          <a:xfrm>
            <a:off x="9659467" y="2246373"/>
            <a:ext cx="1017499" cy="410241"/>
          </a:xfrm>
          <a:prstGeom prst="rect">
            <a:avLst/>
          </a:prstGeom>
          <a:noFill/>
        </p:spPr>
        <p:txBody>
          <a:bodyPr wrap="square" lIns="0" tIns="0" rIns="0" bIns="0">
            <a:sp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Internet gateway</a:t>
            </a:r>
          </a:p>
        </p:txBody>
      </p:sp>
      <p:pic>
        <p:nvPicPr>
          <p:cNvPr id="17" name="Picture 16" descr="Users.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267084" y="1209867"/>
            <a:ext cx="854803" cy="854803"/>
          </a:xfrm>
          <a:prstGeom prst="rect">
            <a:avLst/>
          </a:prstGeom>
        </p:spPr>
      </p:pic>
      <p:sp>
        <p:nvSpPr>
          <p:cNvPr id="18" name="TextBox 17"/>
          <p:cNvSpPr txBox="1"/>
          <p:nvPr/>
        </p:nvSpPr>
        <p:spPr>
          <a:xfrm>
            <a:off x="9303408" y="1648171"/>
            <a:ext cx="1438656" cy="207264"/>
          </a:xfrm>
          <a:prstGeom prst="rect">
            <a:avLst/>
          </a:prstGeom>
          <a:noFill/>
        </p:spPr>
        <p:txBody>
          <a:bodyPr wrap="square" lIns="0" tIns="0" rIns="0" bIns="0" rtlCol="0">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Users</a:t>
            </a:r>
            <a:endParaRPr lang="en-US" sz="1333"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20" name="Straight Connector 19"/>
          <p:cNvCxnSpPr>
            <a:endCxn id="17" idx="2"/>
          </p:cNvCxnSpPr>
          <p:nvPr/>
        </p:nvCxnSpPr>
        <p:spPr>
          <a:xfrm flipH="1" flipV="1">
            <a:off x="10694486" y="2064670"/>
            <a:ext cx="54806" cy="432430"/>
          </a:xfrm>
          <a:prstGeom prst="line">
            <a:avLst/>
          </a:prstGeom>
          <a:ln w="28575">
            <a:solidFill>
              <a:srgbClr val="4F81BD"/>
            </a:solidFill>
          </a:ln>
        </p:spPr>
        <p:style>
          <a:lnRef idx="2">
            <a:schemeClr val="accent1"/>
          </a:lnRef>
          <a:fillRef idx="0">
            <a:schemeClr val="accent1"/>
          </a:fillRef>
          <a:effectRef idx="1">
            <a:schemeClr val="accent1"/>
          </a:effectRef>
          <a:fontRef idx="minor">
            <a:schemeClr val="tx1"/>
          </a:fontRef>
        </p:style>
      </p:cxnSp>
      <p:sp>
        <p:nvSpPr>
          <p:cNvPr id="23" name="Rounded Rectangle 22"/>
          <p:cNvSpPr/>
          <p:nvPr/>
        </p:nvSpPr>
        <p:spPr>
          <a:xfrm>
            <a:off x="8392854" y="4665297"/>
            <a:ext cx="2849589" cy="124193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 name="TextBox 37"/>
          <p:cNvSpPr txBox="1">
            <a:spLocks noChangeArrowheads="1"/>
          </p:cNvSpPr>
          <p:nvPr/>
        </p:nvSpPr>
        <p:spPr bwMode="auto">
          <a:xfrm>
            <a:off x="9172032" y="5413288"/>
            <a:ext cx="2145801" cy="502573"/>
          </a:xfrm>
          <a:prstGeom prst="rect">
            <a:avLst/>
          </a:prstGeom>
          <a:noFill/>
          <a:ln w="9525">
            <a:noFill/>
            <a:miter lim="800000"/>
            <a:headEnd/>
            <a:tailEnd/>
          </a:ln>
        </p:spPr>
        <p:txBody>
          <a:bodyPr wrap="square">
            <a:spAutoFit/>
          </a:bodyPr>
          <a:lstStyle/>
          <a:p>
            <a:pPr algn="r"/>
            <a:r>
              <a:rPr lang="en-US" sz="1333"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10.0.20.0/24</a:t>
            </a:r>
          </a:p>
          <a:p>
            <a:pPr algn="r"/>
            <a:r>
              <a:rPr lang="en-US" sz="1333" dirty="0">
                <a:latin typeface="Amazon Ember" panose="020B0603020204020204" pitchFamily="34" charset="0"/>
                <a:ea typeface="Amazon Ember" panose="020B0603020204020204" pitchFamily="34" charset="0"/>
                <a:cs typeface="Amazon Ember" panose="020B0603020204020204" pitchFamily="34" charset="0"/>
              </a:rPr>
              <a:t>Private subnet</a:t>
            </a:r>
          </a:p>
        </p:txBody>
      </p:sp>
      <p:pic>
        <p:nvPicPr>
          <p:cNvPr id="25" name="Picture 24" descr="EC2-Instance.png"/>
          <p:cNvPicPr>
            <a:picLocks noChangeAspect="1"/>
          </p:cNvPicPr>
          <p:nvPr/>
        </p:nvPicPr>
        <p:blipFill rotWithShape="1">
          <a:blip r:embed="rId5">
            <a:extLst>
              <a:ext uri="{28A0092B-C50C-407E-A947-70E740481C1C}">
                <a14:useLocalDpi xmlns:a14="http://schemas.microsoft.com/office/drawing/2010/main" val="0"/>
              </a:ext>
            </a:extLst>
          </a:blip>
          <a:srcRect l="6689" r="7706"/>
          <a:stretch/>
        </p:blipFill>
        <p:spPr>
          <a:xfrm>
            <a:off x="8898623" y="4763600"/>
            <a:ext cx="698311" cy="816884"/>
          </a:xfrm>
          <a:prstGeom prst="rect">
            <a:avLst/>
          </a:prstGeom>
        </p:spPr>
      </p:pic>
      <p:pic>
        <p:nvPicPr>
          <p:cNvPr id="26" name="Picture 25"/>
          <p:cNvPicPr>
            <a:picLocks noChangeAspect="1"/>
          </p:cNvPicPr>
          <p:nvPr/>
        </p:nvPicPr>
        <p:blipFill>
          <a:blip r:embed="rId6"/>
          <a:stretch>
            <a:fillRect/>
          </a:stretch>
        </p:blipFill>
        <p:spPr>
          <a:xfrm>
            <a:off x="8491617" y="4549393"/>
            <a:ext cx="232399" cy="259740"/>
          </a:xfrm>
          <a:prstGeom prst="rect">
            <a:avLst/>
          </a:prstGeom>
        </p:spPr>
      </p:pic>
      <p:sp>
        <p:nvSpPr>
          <p:cNvPr id="27" name="TextBox 37"/>
          <p:cNvSpPr txBox="1">
            <a:spLocks noChangeArrowheads="1"/>
          </p:cNvSpPr>
          <p:nvPr/>
        </p:nvSpPr>
        <p:spPr bwMode="auto">
          <a:xfrm>
            <a:off x="9499496" y="4776963"/>
            <a:ext cx="1893725" cy="297454"/>
          </a:xfrm>
          <a:prstGeom prst="rect">
            <a:avLst/>
          </a:prstGeom>
          <a:noFill/>
          <a:ln w="9525">
            <a:noFill/>
            <a:miter lim="800000"/>
            <a:headEnd/>
            <a:tailEnd/>
          </a:ln>
        </p:spPr>
        <p:txBody>
          <a:bodyPr wrap="square">
            <a:spAutoFit/>
          </a:bodyPr>
          <a:lstStyle/>
          <a:p>
            <a:r>
              <a:rPr lang="en-US" sz="1333" b="1" dirty="0">
                <a:latin typeface="Amazon Ember" panose="020B0603020204020204" pitchFamily="34" charset="0"/>
                <a:ea typeface="Amazon Ember" panose="020B0603020204020204" pitchFamily="34" charset="0"/>
                <a:cs typeface="Amazon Ember" panose="020B0603020204020204" pitchFamily="34" charset="0"/>
              </a:rPr>
              <a:t>Private instance</a:t>
            </a:r>
          </a:p>
        </p:txBody>
      </p:sp>
      <p:sp>
        <p:nvSpPr>
          <p:cNvPr id="29" name="TextBox 37"/>
          <p:cNvSpPr txBox="1">
            <a:spLocks noChangeArrowheads="1"/>
          </p:cNvSpPr>
          <p:nvPr/>
        </p:nvSpPr>
        <p:spPr bwMode="auto">
          <a:xfrm>
            <a:off x="9485196" y="5028952"/>
            <a:ext cx="2250696" cy="297454"/>
          </a:xfrm>
          <a:prstGeom prst="rect">
            <a:avLst/>
          </a:prstGeom>
          <a:noFill/>
          <a:ln w="9525">
            <a:noFill/>
            <a:miter lim="800000"/>
            <a:headEnd/>
            <a:tailEnd/>
          </a:ln>
        </p:spPr>
        <p:txBody>
          <a:bodyPr wrap="square">
            <a:spAutoFit/>
          </a:bodyPr>
          <a:lstStyle/>
          <a:p>
            <a:r>
              <a:rPr lang="en-US" sz="1333" b="1" dirty="0">
                <a:latin typeface="Amazon Ember" panose="020B0603020204020204" pitchFamily="34" charset="0"/>
                <a:ea typeface="Amazon Ember" panose="020B0603020204020204" pitchFamily="34" charset="0"/>
                <a:cs typeface="Amazon Ember" panose="020B0603020204020204" pitchFamily="34" charset="0"/>
              </a:rPr>
              <a:t>with private IP</a:t>
            </a:r>
          </a:p>
        </p:txBody>
      </p:sp>
      <p:cxnSp>
        <p:nvCxnSpPr>
          <p:cNvPr id="30" name="Straight Connector 29"/>
          <p:cNvCxnSpPr>
            <a:stCxn id="25" idx="0"/>
            <a:endCxn id="32" idx="2"/>
          </p:cNvCxnSpPr>
          <p:nvPr/>
        </p:nvCxnSpPr>
        <p:spPr>
          <a:xfrm flipH="1" flipV="1">
            <a:off x="9245474" y="4262279"/>
            <a:ext cx="2305" cy="501320"/>
          </a:xfrm>
          <a:prstGeom prst="line">
            <a:avLst/>
          </a:prstGeom>
          <a:ln w="28575">
            <a:solidFill>
              <a:srgbClr val="4F81BD"/>
            </a:solidFill>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9528881" y="3390286"/>
            <a:ext cx="853440" cy="365760"/>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VPC NAT gateway</a:t>
            </a:r>
            <a:endParaRPr lang="en-US" sz="2400"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86676" y="3521537"/>
            <a:ext cx="717595" cy="740743"/>
          </a:xfrm>
          <a:prstGeom prst="rect">
            <a:avLst/>
          </a:prstGeom>
        </p:spPr>
      </p:pic>
      <p:cxnSp>
        <p:nvCxnSpPr>
          <p:cNvPr id="37" name="Elbow Connector 36"/>
          <p:cNvCxnSpPr>
            <a:stCxn id="32" idx="3"/>
          </p:cNvCxnSpPr>
          <p:nvPr/>
        </p:nvCxnSpPr>
        <p:spPr>
          <a:xfrm flipV="1">
            <a:off x="9604271" y="3113858"/>
            <a:ext cx="1145021" cy="778051"/>
          </a:xfrm>
          <a:prstGeom prst="bentConnector2">
            <a:avLst/>
          </a:prstGeom>
          <a:ln w="28575">
            <a:solidFill>
              <a:srgbClr val="4F81BD"/>
            </a:solidFill>
          </a:ln>
        </p:spPr>
        <p:style>
          <a:lnRef idx="2">
            <a:schemeClr val="accent1"/>
          </a:lnRef>
          <a:fillRef idx="0">
            <a:schemeClr val="accent1"/>
          </a:fillRef>
          <a:effectRef idx="1">
            <a:schemeClr val="accent1"/>
          </a:effectRef>
          <a:fontRef idx="minor">
            <a:schemeClr val="tx1"/>
          </a:fontRef>
        </p:style>
      </p:cxnSp>
      <p:sp>
        <p:nvSpPr>
          <p:cNvPr id="38" name="Rounded Rectangle 37"/>
          <p:cNvSpPr/>
          <p:nvPr/>
        </p:nvSpPr>
        <p:spPr>
          <a:xfrm>
            <a:off x="8394335" y="3316758"/>
            <a:ext cx="2848108" cy="124193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9" name="TextBox 37"/>
          <p:cNvSpPr txBox="1">
            <a:spLocks noChangeArrowheads="1"/>
          </p:cNvSpPr>
          <p:nvPr/>
        </p:nvSpPr>
        <p:spPr bwMode="auto">
          <a:xfrm>
            <a:off x="9882861" y="4065021"/>
            <a:ext cx="1434972" cy="502573"/>
          </a:xfrm>
          <a:prstGeom prst="rect">
            <a:avLst/>
          </a:prstGeom>
          <a:noFill/>
          <a:ln w="9525">
            <a:noFill/>
            <a:miter lim="800000"/>
            <a:headEnd/>
            <a:tailEnd/>
          </a:ln>
        </p:spPr>
        <p:txBody>
          <a:bodyPr wrap="square">
            <a:spAutoFit/>
          </a:bodyPr>
          <a:lstStyle/>
          <a:p>
            <a:pPr algn="r"/>
            <a:r>
              <a:rPr lang="en-US" sz="1333"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10.0.10.0/24</a:t>
            </a:r>
          </a:p>
          <a:p>
            <a:pPr algn="r"/>
            <a:r>
              <a:rPr lang="en-US" sz="1333" dirty="0">
                <a:latin typeface="Amazon Ember" panose="020B0603020204020204" pitchFamily="34" charset="0"/>
                <a:ea typeface="Amazon Ember" panose="020B0603020204020204" pitchFamily="34" charset="0"/>
                <a:cs typeface="Amazon Ember" panose="020B0603020204020204" pitchFamily="34" charset="0"/>
              </a:rPr>
              <a:t>Public subnet</a:t>
            </a:r>
          </a:p>
        </p:txBody>
      </p:sp>
      <p:sp>
        <p:nvSpPr>
          <p:cNvPr id="33" name="TextBox 37"/>
          <p:cNvSpPr txBox="1">
            <a:spLocks noChangeArrowheads="1"/>
          </p:cNvSpPr>
          <p:nvPr/>
        </p:nvSpPr>
        <p:spPr bwMode="auto">
          <a:xfrm>
            <a:off x="8698585" y="2554665"/>
            <a:ext cx="2145801" cy="297454"/>
          </a:xfrm>
          <a:prstGeom prst="rect">
            <a:avLst/>
          </a:prstGeom>
          <a:noFill/>
          <a:ln w="9525">
            <a:noFill/>
            <a:miter lim="800000"/>
            <a:headEnd/>
            <a:tailEnd/>
          </a:ln>
        </p:spPr>
        <p:txBody>
          <a:bodyPr wrap="square">
            <a:spAutoFit/>
          </a:bodyPr>
          <a:lstStyle/>
          <a:p>
            <a:r>
              <a:rPr lang="en-US" sz="1333" b="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10.0.0.0/16</a:t>
            </a:r>
          </a:p>
        </p:txBody>
      </p:sp>
      <p:pic>
        <p:nvPicPr>
          <p:cNvPr id="34" name="Picture 3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88895" y="2580025"/>
            <a:ext cx="587187" cy="383303"/>
          </a:xfrm>
          <a:prstGeom prst="rect">
            <a:avLst/>
          </a:prstGeom>
        </p:spPr>
      </p:pic>
      <p:pic>
        <p:nvPicPr>
          <p:cNvPr id="35" name="Picture 3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58512" y="2505665"/>
            <a:ext cx="579395" cy="607431"/>
          </a:xfrm>
          <a:prstGeom prst="rect">
            <a:avLst/>
          </a:prstGeom>
        </p:spPr>
      </p:pic>
      <p:sp>
        <p:nvSpPr>
          <p:cNvPr id="28" name="Rounded Rectangle 27"/>
          <p:cNvSpPr/>
          <p:nvPr/>
        </p:nvSpPr>
        <p:spPr>
          <a:xfrm>
            <a:off x="950604" y="3326698"/>
            <a:ext cx="2848108" cy="124193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0" name="TextBox 37"/>
          <p:cNvSpPr txBox="1">
            <a:spLocks noChangeArrowheads="1"/>
          </p:cNvSpPr>
          <p:nvPr/>
        </p:nvSpPr>
        <p:spPr bwMode="auto">
          <a:xfrm>
            <a:off x="2439129" y="4074961"/>
            <a:ext cx="1434972" cy="502573"/>
          </a:xfrm>
          <a:prstGeom prst="rect">
            <a:avLst/>
          </a:prstGeom>
          <a:noFill/>
          <a:ln w="9525">
            <a:noFill/>
            <a:miter lim="800000"/>
            <a:headEnd/>
            <a:tailEnd/>
          </a:ln>
        </p:spPr>
        <p:txBody>
          <a:bodyPr wrap="square">
            <a:spAutoFit/>
          </a:bodyPr>
          <a:lstStyle/>
          <a:p>
            <a:pPr algn="r"/>
            <a:r>
              <a:rPr lang="en-US" sz="1333"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10.0.10.0/24</a:t>
            </a:r>
          </a:p>
          <a:p>
            <a:pPr algn="r"/>
            <a:r>
              <a:rPr lang="en-US" sz="1333" dirty="0">
                <a:latin typeface="Amazon Ember" panose="020B0603020204020204" pitchFamily="34" charset="0"/>
                <a:ea typeface="Amazon Ember" panose="020B0603020204020204" pitchFamily="34" charset="0"/>
                <a:cs typeface="Amazon Ember" panose="020B0603020204020204" pitchFamily="34" charset="0"/>
              </a:rPr>
              <a:t>Public subnet</a:t>
            </a:r>
          </a:p>
        </p:txBody>
      </p:sp>
      <p:pic>
        <p:nvPicPr>
          <p:cNvPr id="41" name="Picture 40" descr="EC2-Instance.png"/>
          <p:cNvPicPr>
            <a:picLocks noChangeAspect="1"/>
          </p:cNvPicPr>
          <p:nvPr/>
        </p:nvPicPr>
        <p:blipFill rotWithShape="1">
          <a:blip r:embed="rId5">
            <a:extLst>
              <a:ext uri="{28A0092B-C50C-407E-A947-70E740481C1C}">
                <a14:useLocalDpi xmlns:a14="http://schemas.microsoft.com/office/drawing/2010/main" val="0"/>
              </a:ext>
            </a:extLst>
          </a:blip>
          <a:srcRect l="6689" r="7706"/>
          <a:stretch/>
        </p:blipFill>
        <p:spPr>
          <a:xfrm>
            <a:off x="1531584" y="3425002"/>
            <a:ext cx="541816" cy="633816"/>
          </a:xfrm>
          <a:prstGeom prst="rect">
            <a:avLst/>
          </a:prstGeom>
        </p:spPr>
      </p:pic>
      <p:sp>
        <p:nvSpPr>
          <p:cNvPr id="43" name="TextBox 37"/>
          <p:cNvSpPr txBox="1">
            <a:spLocks noChangeArrowheads="1"/>
          </p:cNvSpPr>
          <p:nvPr/>
        </p:nvSpPr>
        <p:spPr bwMode="auto">
          <a:xfrm>
            <a:off x="2057247" y="3438364"/>
            <a:ext cx="1545872" cy="297454"/>
          </a:xfrm>
          <a:prstGeom prst="rect">
            <a:avLst/>
          </a:prstGeom>
          <a:noFill/>
          <a:ln w="9525">
            <a:noFill/>
            <a:miter lim="800000"/>
            <a:headEnd/>
            <a:tailEnd/>
          </a:ln>
        </p:spPr>
        <p:txBody>
          <a:bodyPr wrap="square">
            <a:spAutoFit/>
          </a:bodyPr>
          <a:lstStyle/>
          <a:p>
            <a:r>
              <a:rPr lang="en-US" sz="1333" b="1" dirty="0">
                <a:latin typeface="Amazon Ember" panose="020B0603020204020204" pitchFamily="34" charset="0"/>
                <a:ea typeface="Amazon Ember" panose="020B0603020204020204" pitchFamily="34" charset="0"/>
                <a:cs typeface="Amazon Ember" panose="020B0603020204020204" pitchFamily="34" charset="0"/>
              </a:rPr>
              <a:t>NAT instance</a:t>
            </a:r>
          </a:p>
        </p:txBody>
      </p:sp>
      <p:cxnSp>
        <p:nvCxnSpPr>
          <p:cNvPr id="44" name="Elbow Connector 43"/>
          <p:cNvCxnSpPr>
            <a:stCxn id="41" idx="0"/>
          </p:cNvCxnSpPr>
          <p:nvPr/>
        </p:nvCxnSpPr>
        <p:spPr>
          <a:xfrm rot="5400000" flipH="1" flipV="1">
            <a:off x="2403425" y="2522868"/>
            <a:ext cx="301204" cy="1503068"/>
          </a:xfrm>
          <a:prstGeom prst="bentConnector3">
            <a:avLst>
              <a:gd name="adj1" fmla="val 66866"/>
            </a:avLst>
          </a:prstGeom>
          <a:ln w="28575">
            <a:solidFill>
              <a:srgbClr val="4F81BD"/>
            </a:solidFill>
          </a:ln>
        </p:spPr>
        <p:style>
          <a:lnRef idx="2">
            <a:schemeClr val="accent1"/>
          </a:lnRef>
          <a:fillRef idx="0">
            <a:schemeClr val="accent1"/>
          </a:fillRef>
          <a:effectRef idx="1">
            <a:schemeClr val="accent1"/>
          </a:effectRef>
          <a:fontRef idx="minor">
            <a:schemeClr val="tx1"/>
          </a:fontRef>
        </p:style>
      </p:cxnSp>
      <p:sp>
        <p:nvSpPr>
          <p:cNvPr id="45" name="TextBox 37"/>
          <p:cNvSpPr txBox="1">
            <a:spLocks noChangeArrowheads="1"/>
          </p:cNvSpPr>
          <p:nvPr/>
        </p:nvSpPr>
        <p:spPr bwMode="auto">
          <a:xfrm>
            <a:off x="2042947" y="3690353"/>
            <a:ext cx="2250696" cy="297454"/>
          </a:xfrm>
          <a:prstGeom prst="rect">
            <a:avLst/>
          </a:prstGeom>
          <a:noFill/>
          <a:ln w="9525">
            <a:noFill/>
            <a:miter lim="800000"/>
            <a:headEnd/>
            <a:tailEnd/>
          </a:ln>
        </p:spPr>
        <p:txBody>
          <a:bodyPr wrap="square">
            <a:spAutoFit/>
          </a:bodyPr>
          <a:lstStyle/>
          <a:p>
            <a:r>
              <a:rPr lang="en-US" sz="1333" b="1" dirty="0">
                <a:latin typeface="Amazon Ember" panose="020B0603020204020204" pitchFamily="34" charset="0"/>
                <a:ea typeface="Amazon Ember" panose="020B0603020204020204" pitchFamily="34" charset="0"/>
                <a:cs typeface="Amazon Ember" panose="020B0603020204020204" pitchFamily="34" charset="0"/>
              </a:rPr>
              <a:t>with public IP</a:t>
            </a:r>
          </a:p>
        </p:txBody>
      </p:sp>
      <p:sp>
        <p:nvSpPr>
          <p:cNvPr id="46" name="Rounded Rectangle 45"/>
          <p:cNvSpPr/>
          <p:nvPr/>
        </p:nvSpPr>
        <p:spPr>
          <a:xfrm>
            <a:off x="602945" y="2843269"/>
            <a:ext cx="3537045" cy="333191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7" name="TextBox 37"/>
          <p:cNvSpPr txBox="1">
            <a:spLocks noChangeArrowheads="1"/>
          </p:cNvSpPr>
          <p:nvPr/>
        </p:nvSpPr>
        <p:spPr bwMode="auto">
          <a:xfrm>
            <a:off x="1254853" y="2564605"/>
            <a:ext cx="2145801" cy="297454"/>
          </a:xfrm>
          <a:prstGeom prst="rect">
            <a:avLst/>
          </a:prstGeom>
          <a:noFill/>
          <a:ln w="9525">
            <a:noFill/>
            <a:miter lim="800000"/>
            <a:headEnd/>
            <a:tailEnd/>
          </a:ln>
        </p:spPr>
        <p:txBody>
          <a:bodyPr wrap="square">
            <a:spAutoFit/>
          </a:bodyPr>
          <a:lstStyle/>
          <a:p>
            <a:r>
              <a:rPr lang="en-US" sz="1333" b="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10.0.0.0/16</a:t>
            </a:r>
          </a:p>
        </p:txBody>
      </p:sp>
      <p:sp>
        <p:nvSpPr>
          <p:cNvPr id="48" name="Rectangle 47"/>
          <p:cNvSpPr/>
          <p:nvPr/>
        </p:nvSpPr>
        <p:spPr>
          <a:xfrm>
            <a:off x="2242167" y="2197154"/>
            <a:ext cx="1017499" cy="410241"/>
          </a:xfrm>
          <a:prstGeom prst="rect">
            <a:avLst/>
          </a:prstGeom>
          <a:noFill/>
        </p:spPr>
        <p:txBody>
          <a:bodyPr wrap="square" lIns="0" tIns="0" rIns="0" bIns="0">
            <a:sp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Internet gateway</a:t>
            </a:r>
          </a:p>
        </p:txBody>
      </p:sp>
      <p:pic>
        <p:nvPicPr>
          <p:cNvPr id="49" name="Picture 48" descr="Users.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23352" y="1219807"/>
            <a:ext cx="854803" cy="854803"/>
          </a:xfrm>
          <a:prstGeom prst="rect">
            <a:avLst/>
          </a:prstGeom>
        </p:spPr>
      </p:pic>
      <p:sp>
        <p:nvSpPr>
          <p:cNvPr id="50" name="TextBox 49"/>
          <p:cNvSpPr txBox="1"/>
          <p:nvPr/>
        </p:nvSpPr>
        <p:spPr>
          <a:xfrm>
            <a:off x="1859676" y="1658111"/>
            <a:ext cx="1438656" cy="207264"/>
          </a:xfrm>
          <a:prstGeom prst="rect">
            <a:avLst/>
          </a:prstGeom>
          <a:noFill/>
        </p:spPr>
        <p:txBody>
          <a:bodyPr wrap="square" lIns="0" tIns="0" rIns="0" bIns="0" rtlCol="0">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Users</a:t>
            </a:r>
            <a:endParaRPr lang="en-US" sz="1333"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51" name="Straight Connector 50"/>
          <p:cNvCxnSpPr>
            <a:endCxn id="49" idx="2"/>
          </p:cNvCxnSpPr>
          <p:nvPr/>
        </p:nvCxnSpPr>
        <p:spPr>
          <a:xfrm flipH="1" flipV="1">
            <a:off x="3250754" y="2074610"/>
            <a:ext cx="54806" cy="432430"/>
          </a:xfrm>
          <a:prstGeom prst="line">
            <a:avLst/>
          </a:prstGeom>
          <a:ln w="28575">
            <a:solidFill>
              <a:srgbClr val="4F81BD"/>
            </a:solidFill>
          </a:ln>
        </p:spPr>
        <p:style>
          <a:lnRef idx="2">
            <a:schemeClr val="accent1"/>
          </a:lnRef>
          <a:fillRef idx="0">
            <a:schemeClr val="accent1"/>
          </a:fillRef>
          <a:effectRef idx="1">
            <a:schemeClr val="accent1"/>
          </a:effectRef>
          <a:fontRef idx="minor">
            <a:schemeClr val="tx1"/>
          </a:fontRef>
        </p:style>
      </p:cxnSp>
      <p:sp>
        <p:nvSpPr>
          <p:cNvPr id="52" name="Rounded Rectangle 51"/>
          <p:cNvSpPr/>
          <p:nvPr/>
        </p:nvSpPr>
        <p:spPr>
          <a:xfrm>
            <a:off x="949122" y="4675237"/>
            <a:ext cx="2849589" cy="124193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3" name="TextBox 37"/>
          <p:cNvSpPr txBox="1">
            <a:spLocks noChangeArrowheads="1"/>
          </p:cNvSpPr>
          <p:nvPr/>
        </p:nvSpPr>
        <p:spPr bwMode="auto">
          <a:xfrm>
            <a:off x="1728300" y="5423228"/>
            <a:ext cx="2145801" cy="502573"/>
          </a:xfrm>
          <a:prstGeom prst="rect">
            <a:avLst/>
          </a:prstGeom>
          <a:noFill/>
          <a:ln w="9525">
            <a:noFill/>
            <a:miter lim="800000"/>
            <a:headEnd/>
            <a:tailEnd/>
          </a:ln>
        </p:spPr>
        <p:txBody>
          <a:bodyPr wrap="square">
            <a:spAutoFit/>
          </a:bodyPr>
          <a:lstStyle/>
          <a:p>
            <a:pPr algn="r"/>
            <a:r>
              <a:rPr lang="en-US" sz="1333"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10.0.20.0/24</a:t>
            </a:r>
          </a:p>
          <a:p>
            <a:pPr algn="r"/>
            <a:r>
              <a:rPr lang="en-US" sz="1333" dirty="0">
                <a:latin typeface="Amazon Ember" panose="020B0603020204020204" pitchFamily="34" charset="0"/>
                <a:ea typeface="Amazon Ember" panose="020B0603020204020204" pitchFamily="34" charset="0"/>
                <a:cs typeface="Amazon Ember" panose="020B0603020204020204" pitchFamily="34" charset="0"/>
              </a:rPr>
              <a:t>Private subnet</a:t>
            </a:r>
          </a:p>
        </p:txBody>
      </p:sp>
      <p:pic>
        <p:nvPicPr>
          <p:cNvPr id="54" name="Picture 53" descr="EC2-Instance.png"/>
          <p:cNvPicPr>
            <a:picLocks noChangeAspect="1"/>
          </p:cNvPicPr>
          <p:nvPr/>
        </p:nvPicPr>
        <p:blipFill rotWithShape="1">
          <a:blip r:embed="rId5">
            <a:extLst>
              <a:ext uri="{28A0092B-C50C-407E-A947-70E740481C1C}">
                <a14:useLocalDpi xmlns:a14="http://schemas.microsoft.com/office/drawing/2010/main" val="0"/>
              </a:ext>
            </a:extLst>
          </a:blip>
          <a:srcRect l="6689" r="7706"/>
          <a:stretch/>
        </p:blipFill>
        <p:spPr>
          <a:xfrm>
            <a:off x="1530102" y="4773541"/>
            <a:ext cx="541816" cy="633816"/>
          </a:xfrm>
          <a:prstGeom prst="rect">
            <a:avLst/>
          </a:prstGeom>
        </p:spPr>
      </p:pic>
      <p:pic>
        <p:nvPicPr>
          <p:cNvPr id="55" name="Picture 54"/>
          <p:cNvPicPr>
            <a:picLocks noChangeAspect="1"/>
          </p:cNvPicPr>
          <p:nvPr/>
        </p:nvPicPr>
        <p:blipFill>
          <a:blip r:embed="rId6"/>
          <a:stretch>
            <a:fillRect/>
          </a:stretch>
        </p:blipFill>
        <p:spPr>
          <a:xfrm>
            <a:off x="1076913" y="4559333"/>
            <a:ext cx="232399" cy="259740"/>
          </a:xfrm>
          <a:prstGeom prst="rect">
            <a:avLst/>
          </a:prstGeom>
        </p:spPr>
      </p:pic>
      <p:sp>
        <p:nvSpPr>
          <p:cNvPr id="56" name="TextBox 37"/>
          <p:cNvSpPr txBox="1">
            <a:spLocks noChangeArrowheads="1"/>
          </p:cNvSpPr>
          <p:nvPr/>
        </p:nvSpPr>
        <p:spPr bwMode="auto">
          <a:xfrm>
            <a:off x="2055765" y="4786903"/>
            <a:ext cx="1893725" cy="297454"/>
          </a:xfrm>
          <a:prstGeom prst="rect">
            <a:avLst/>
          </a:prstGeom>
          <a:noFill/>
          <a:ln w="9525">
            <a:noFill/>
            <a:miter lim="800000"/>
            <a:headEnd/>
            <a:tailEnd/>
          </a:ln>
        </p:spPr>
        <p:txBody>
          <a:bodyPr wrap="square">
            <a:spAutoFit/>
          </a:bodyPr>
          <a:lstStyle/>
          <a:p>
            <a:r>
              <a:rPr lang="en-US" sz="1333" b="1" dirty="0">
                <a:latin typeface="Amazon Ember" panose="020B0603020204020204" pitchFamily="34" charset="0"/>
                <a:ea typeface="Amazon Ember" panose="020B0603020204020204" pitchFamily="34" charset="0"/>
                <a:cs typeface="Amazon Ember" panose="020B0603020204020204" pitchFamily="34" charset="0"/>
              </a:rPr>
              <a:t>Private instance</a:t>
            </a:r>
          </a:p>
        </p:txBody>
      </p:sp>
      <p:sp>
        <p:nvSpPr>
          <p:cNvPr id="57" name="TextBox 37"/>
          <p:cNvSpPr txBox="1">
            <a:spLocks noChangeArrowheads="1"/>
          </p:cNvSpPr>
          <p:nvPr/>
        </p:nvSpPr>
        <p:spPr bwMode="auto">
          <a:xfrm>
            <a:off x="2041464" y="5038892"/>
            <a:ext cx="2250696" cy="297454"/>
          </a:xfrm>
          <a:prstGeom prst="rect">
            <a:avLst/>
          </a:prstGeom>
          <a:noFill/>
          <a:ln w="9525">
            <a:noFill/>
            <a:miter lim="800000"/>
            <a:headEnd/>
            <a:tailEnd/>
          </a:ln>
        </p:spPr>
        <p:txBody>
          <a:bodyPr wrap="square">
            <a:spAutoFit/>
          </a:bodyPr>
          <a:lstStyle/>
          <a:p>
            <a:r>
              <a:rPr lang="en-US" sz="1333" b="1" dirty="0">
                <a:latin typeface="Amazon Ember" panose="020B0603020204020204" pitchFamily="34" charset="0"/>
                <a:ea typeface="Amazon Ember" panose="020B0603020204020204" pitchFamily="34" charset="0"/>
                <a:cs typeface="Amazon Ember" panose="020B0603020204020204" pitchFamily="34" charset="0"/>
              </a:rPr>
              <a:t>with private IP</a:t>
            </a:r>
          </a:p>
        </p:txBody>
      </p:sp>
      <p:cxnSp>
        <p:nvCxnSpPr>
          <p:cNvPr id="58" name="Straight Connector 57"/>
          <p:cNvCxnSpPr>
            <a:cxnSpLocks/>
            <a:stCxn id="54" idx="0"/>
            <a:endCxn id="41" idx="2"/>
          </p:cNvCxnSpPr>
          <p:nvPr/>
        </p:nvCxnSpPr>
        <p:spPr>
          <a:xfrm flipV="1">
            <a:off x="1801010" y="4058818"/>
            <a:ext cx="1483" cy="714723"/>
          </a:xfrm>
          <a:prstGeom prst="line">
            <a:avLst/>
          </a:prstGeom>
          <a:ln w="28575">
            <a:solidFill>
              <a:srgbClr val="4F81BD"/>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a:cxnSpLocks/>
          </p:cNvCxnSpPr>
          <p:nvPr/>
        </p:nvCxnSpPr>
        <p:spPr>
          <a:xfrm flipV="1">
            <a:off x="3798711" y="3594799"/>
            <a:ext cx="586119" cy="1192104"/>
          </a:xfrm>
          <a:prstGeom prst="line">
            <a:avLst/>
          </a:prstGeom>
          <a:ln>
            <a:prstDash val="sysDot"/>
          </a:ln>
        </p:spPr>
        <p:style>
          <a:lnRef idx="2">
            <a:schemeClr val="dk1"/>
          </a:lnRef>
          <a:fillRef idx="0">
            <a:schemeClr val="dk1"/>
          </a:fillRef>
          <a:effectRef idx="1">
            <a:schemeClr val="dk1"/>
          </a:effectRef>
          <a:fontRef idx="minor">
            <a:schemeClr val="tx1"/>
          </a:fontRef>
        </p:style>
      </p:cxnSp>
      <p:graphicFrame>
        <p:nvGraphicFramePr>
          <p:cNvPr id="61" name="Table 60"/>
          <p:cNvGraphicFramePr>
            <a:graphicFrameLocks noGrp="1"/>
          </p:cNvGraphicFramePr>
          <p:nvPr>
            <p:extLst>
              <p:ext uri="{D42A27DB-BD31-4B8C-83A1-F6EECF244321}">
                <p14:modId xmlns:p14="http://schemas.microsoft.com/office/powerpoint/2010/main" val="94148367"/>
              </p:ext>
            </p:extLst>
          </p:nvPr>
        </p:nvGraphicFramePr>
        <p:xfrm>
          <a:off x="3927540" y="3014782"/>
          <a:ext cx="2128677" cy="939527"/>
        </p:xfrm>
        <a:graphic>
          <a:graphicData uri="http://schemas.openxmlformats.org/drawingml/2006/table">
            <a:tbl>
              <a:tblPr firstRow="1" bandRow="1">
                <a:effectLst>
                  <a:outerShdw blurRad="50800" dist="38100" dir="2700000" algn="tl" rotWithShape="0">
                    <a:prstClr val="black">
                      <a:alpha val="40000"/>
                    </a:prstClr>
                  </a:outerShdw>
                </a:effectLst>
                <a:tableStyleId>{5940675A-B579-460E-94D1-54222C63F5DA}</a:tableStyleId>
              </a:tblPr>
              <a:tblGrid>
                <a:gridCol w="1324344">
                  <a:extLst>
                    <a:ext uri="{9D8B030D-6E8A-4147-A177-3AD203B41FA5}">
                      <a16:colId xmlns:a16="http://schemas.microsoft.com/office/drawing/2014/main" val="20000"/>
                    </a:ext>
                  </a:extLst>
                </a:gridCol>
                <a:gridCol w="804333">
                  <a:extLst>
                    <a:ext uri="{9D8B030D-6E8A-4147-A177-3AD203B41FA5}">
                      <a16:colId xmlns:a16="http://schemas.microsoft.com/office/drawing/2014/main" val="20001"/>
                    </a:ext>
                  </a:extLst>
                </a:gridCol>
              </a:tblGrid>
              <a:tr h="294640">
                <a:tc>
                  <a:txBody>
                    <a:bodyPr/>
                    <a:lstStyle/>
                    <a:p>
                      <a:r>
                        <a:rPr lang="en-US" sz="1300" dirty="0"/>
                        <a:t>Destination</a:t>
                      </a:r>
                    </a:p>
                  </a:txBody>
                  <a:tcPr anchor="ctr">
                    <a:solidFill>
                      <a:schemeClr val="accent5">
                        <a:lumMod val="20000"/>
                        <a:lumOff val="80000"/>
                      </a:schemeClr>
                    </a:solidFill>
                  </a:tcPr>
                </a:tc>
                <a:tc>
                  <a:txBody>
                    <a:bodyPr/>
                    <a:lstStyle/>
                    <a:p>
                      <a:r>
                        <a:rPr lang="en-US" sz="1300" dirty="0"/>
                        <a:t>Target</a:t>
                      </a:r>
                    </a:p>
                  </a:txBody>
                  <a:tcPr anchor="ctr">
                    <a:solidFill>
                      <a:schemeClr val="accent5">
                        <a:lumMod val="20000"/>
                        <a:lumOff val="80000"/>
                      </a:schemeClr>
                    </a:solidFill>
                  </a:tcPr>
                </a:tc>
                <a:extLst>
                  <a:ext uri="{0D108BD9-81ED-4DB2-BD59-A6C34878D82A}">
                    <a16:rowId xmlns:a16="http://schemas.microsoft.com/office/drawing/2014/main" val="10000"/>
                  </a:ext>
                </a:extLst>
              </a:tr>
              <a:tr h="350247">
                <a:tc>
                  <a:txBody>
                    <a:bodyPr/>
                    <a:lstStyle/>
                    <a:p>
                      <a:r>
                        <a:rPr lang="en-US" sz="1300" dirty="0"/>
                        <a:t>10.0.0.0/16</a:t>
                      </a:r>
                    </a:p>
                  </a:txBody>
                  <a:tcPr anchor="ctr">
                    <a:solidFill>
                      <a:schemeClr val="bg1"/>
                    </a:solidFill>
                  </a:tcPr>
                </a:tc>
                <a:tc>
                  <a:txBody>
                    <a:bodyPr/>
                    <a:lstStyle/>
                    <a:p>
                      <a:r>
                        <a:rPr lang="en-US" sz="1300" dirty="0"/>
                        <a:t>local</a:t>
                      </a:r>
                    </a:p>
                  </a:txBody>
                  <a:tcPr anchor="ctr">
                    <a:solidFill>
                      <a:schemeClr val="bg1"/>
                    </a:solidFill>
                  </a:tcPr>
                </a:tc>
                <a:extLst>
                  <a:ext uri="{0D108BD9-81ED-4DB2-BD59-A6C34878D82A}">
                    <a16:rowId xmlns:a16="http://schemas.microsoft.com/office/drawing/2014/main" val="10001"/>
                  </a:ext>
                </a:extLst>
              </a:tr>
              <a:tr h="294640">
                <a:tc>
                  <a:txBody>
                    <a:bodyPr/>
                    <a:lstStyle/>
                    <a:p>
                      <a:r>
                        <a:rPr lang="en-US" sz="1300" dirty="0"/>
                        <a:t>0.0.0.0/0</a:t>
                      </a:r>
                    </a:p>
                  </a:txBody>
                  <a:tcPr anchor="ctr">
                    <a:solidFill>
                      <a:schemeClr val="bg1"/>
                    </a:solidFill>
                  </a:tcPr>
                </a:tc>
                <a:tc>
                  <a:txBody>
                    <a:bodyPr/>
                    <a:lstStyle/>
                    <a:p>
                      <a:r>
                        <a:rPr lang="en-US" sz="1300" b="0" dirty="0">
                          <a:solidFill>
                            <a:schemeClr val="tx1"/>
                          </a:solidFill>
                        </a:rPr>
                        <a:t>NAT</a:t>
                      </a:r>
                    </a:p>
                  </a:txBody>
                  <a:tcPr anchor="ctr">
                    <a:solidFill>
                      <a:schemeClr val="bg1"/>
                    </a:solidFill>
                  </a:tcPr>
                </a:tc>
                <a:extLst>
                  <a:ext uri="{0D108BD9-81ED-4DB2-BD59-A6C34878D82A}">
                    <a16:rowId xmlns:a16="http://schemas.microsoft.com/office/drawing/2014/main" val="10002"/>
                  </a:ext>
                </a:extLst>
              </a:tr>
            </a:tbl>
          </a:graphicData>
        </a:graphic>
      </p:graphicFrame>
      <p:pic>
        <p:nvPicPr>
          <p:cNvPr id="62" name="Picture 6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21932" y="2515605"/>
            <a:ext cx="579395" cy="607431"/>
          </a:xfrm>
          <a:prstGeom prst="rect">
            <a:avLst/>
          </a:prstGeom>
        </p:spPr>
      </p:pic>
      <p:pic>
        <p:nvPicPr>
          <p:cNvPr id="63" name="Picture 6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5163" y="2589965"/>
            <a:ext cx="587187" cy="383303"/>
          </a:xfrm>
          <a:prstGeom prst="rect">
            <a:avLst/>
          </a:prstGeom>
        </p:spPr>
      </p:pic>
      <p:cxnSp>
        <p:nvCxnSpPr>
          <p:cNvPr id="8" name="Straight Arrow Connector 7"/>
          <p:cNvCxnSpPr>
            <a:stCxn id="5" idx="0"/>
          </p:cNvCxnSpPr>
          <p:nvPr/>
        </p:nvCxnSpPr>
        <p:spPr>
          <a:xfrm flipH="1" flipV="1">
            <a:off x="4384830" y="4665297"/>
            <a:ext cx="603981" cy="423854"/>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64" idx="0"/>
          </p:cNvCxnSpPr>
          <p:nvPr/>
        </p:nvCxnSpPr>
        <p:spPr>
          <a:xfrm flipV="1">
            <a:off x="7197856" y="4675237"/>
            <a:ext cx="642790" cy="422497"/>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4260612" y="5089151"/>
            <a:ext cx="1456397" cy="1020856"/>
            <a:chOff x="4260612" y="5089151"/>
            <a:chExt cx="1456397" cy="1020856"/>
          </a:xfrm>
        </p:grpSpPr>
        <p:sp>
          <p:nvSpPr>
            <p:cNvPr id="5" name="Rectangle 4"/>
            <p:cNvSpPr/>
            <p:nvPr/>
          </p:nvSpPr>
          <p:spPr>
            <a:xfrm>
              <a:off x="4260612" y="5089151"/>
              <a:ext cx="1456397" cy="1020856"/>
            </a:xfrm>
            <a:prstGeom prst="rect">
              <a:avLst/>
            </a:prstGeom>
            <a:solidFill>
              <a:srgbClr val="FFFFCC"/>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 name="TextBox 5"/>
            <p:cNvSpPr txBox="1"/>
            <p:nvPr/>
          </p:nvSpPr>
          <p:spPr>
            <a:xfrm>
              <a:off x="4299346" y="5126817"/>
              <a:ext cx="1376834" cy="954107"/>
            </a:xfrm>
            <a:prstGeom prst="rect">
              <a:avLst/>
            </a:prstGeom>
            <a:noFill/>
          </p:spPr>
          <p:txBody>
            <a:bodyPr wrap="square" rtlCol="0">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Amazon EC2 instance as a NAT in a public subnet</a:t>
              </a:r>
            </a:p>
          </p:txBody>
        </p:sp>
      </p:grpSp>
      <p:grpSp>
        <p:nvGrpSpPr>
          <p:cNvPr id="19" name="Group 18"/>
          <p:cNvGrpSpPr/>
          <p:nvPr/>
        </p:nvGrpSpPr>
        <p:grpSpPr>
          <a:xfrm>
            <a:off x="6469657" y="5097734"/>
            <a:ext cx="1456397" cy="1020856"/>
            <a:chOff x="6469657" y="5097734"/>
            <a:chExt cx="1456397" cy="1020856"/>
          </a:xfrm>
        </p:grpSpPr>
        <p:sp>
          <p:nvSpPr>
            <p:cNvPr id="64" name="Rectangle 63"/>
            <p:cNvSpPr/>
            <p:nvPr/>
          </p:nvSpPr>
          <p:spPr>
            <a:xfrm>
              <a:off x="6469657" y="5097734"/>
              <a:ext cx="1456397" cy="1020856"/>
            </a:xfrm>
            <a:prstGeom prst="rect">
              <a:avLst/>
            </a:prstGeom>
            <a:solidFill>
              <a:srgbClr val="FFFFCC"/>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5" name="TextBox 64"/>
            <p:cNvSpPr txBox="1"/>
            <p:nvPr/>
          </p:nvSpPr>
          <p:spPr>
            <a:xfrm>
              <a:off x="6496753" y="5336346"/>
              <a:ext cx="1376834" cy="523220"/>
            </a:xfrm>
            <a:prstGeom prst="rect">
              <a:avLst/>
            </a:prstGeom>
            <a:noFill/>
          </p:spPr>
          <p:txBody>
            <a:bodyPr wrap="square" rtlCol="0">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NAT</a:t>
              </a:r>
            </a:p>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Gateway</a:t>
              </a:r>
            </a:p>
          </p:txBody>
        </p:sp>
      </p:grpSp>
      <p:sp>
        <p:nvSpPr>
          <p:cNvPr id="67" name="Oval 66"/>
          <p:cNvSpPr>
            <a:spLocks noChangeAspect="1"/>
          </p:cNvSpPr>
          <p:nvPr/>
        </p:nvSpPr>
        <p:spPr>
          <a:xfrm>
            <a:off x="5494136" y="5876816"/>
            <a:ext cx="408216" cy="408216"/>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2133" b="1" dirty="0">
                <a:solidFill>
                  <a:schemeClr val="bg1">
                    <a:lumMod val="95000"/>
                  </a:schemeClr>
                </a:solidFill>
                <a:latin typeface="Amazon Ember" panose="020B0603020204020204" pitchFamily="34" charset="0"/>
                <a:ea typeface="Amazon Ember" panose="020B0603020204020204" pitchFamily="34" charset="0"/>
                <a:cs typeface="Amazon Ember" panose="020B0603020204020204" pitchFamily="34" charset="0"/>
              </a:rPr>
              <a:t>1</a:t>
            </a:r>
          </a:p>
        </p:txBody>
      </p:sp>
      <p:sp>
        <p:nvSpPr>
          <p:cNvPr id="68" name="Oval 67"/>
          <p:cNvSpPr>
            <a:spLocks noChangeAspect="1"/>
          </p:cNvSpPr>
          <p:nvPr/>
        </p:nvSpPr>
        <p:spPr>
          <a:xfrm>
            <a:off x="6283991" y="5876816"/>
            <a:ext cx="408216" cy="408216"/>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2133" b="1" dirty="0">
                <a:solidFill>
                  <a:schemeClr val="bg1">
                    <a:lumMod val="95000"/>
                  </a:schemeClr>
                </a:solidFill>
                <a:latin typeface="Amazon Ember" panose="020B0603020204020204" pitchFamily="34" charset="0"/>
                <a:ea typeface="Amazon Ember" panose="020B0603020204020204" pitchFamily="34" charset="0"/>
                <a:cs typeface="Amazon Ember" panose="020B0603020204020204" pitchFamily="34" charset="0"/>
              </a:rPr>
              <a:t>2</a:t>
            </a:r>
          </a:p>
        </p:txBody>
      </p:sp>
      <p:graphicFrame>
        <p:nvGraphicFramePr>
          <p:cNvPr id="69" name="Table 68">
            <a:extLst>
              <a:ext uri="{FF2B5EF4-FFF2-40B4-BE49-F238E27FC236}">
                <a16:creationId xmlns:a16="http://schemas.microsoft.com/office/drawing/2014/main" id="{8C304EE0-C34B-BE4D-8E95-FDF0BBE762D4}"/>
              </a:ext>
            </a:extLst>
          </p:cNvPr>
          <p:cNvGraphicFramePr>
            <a:graphicFrameLocks noGrp="1"/>
          </p:cNvGraphicFramePr>
          <p:nvPr>
            <p:extLst>
              <p:ext uri="{D42A27DB-BD31-4B8C-83A1-F6EECF244321}">
                <p14:modId xmlns:p14="http://schemas.microsoft.com/office/powerpoint/2010/main" val="2323492496"/>
              </p:ext>
            </p:extLst>
          </p:nvPr>
        </p:nvGraphicFramePr>
        <p:xfrm>
          <a:off x="5683975" y="1816231"/>
          <a:ext cx="2128677" cy="939527"/>
        </p:xfrm>
        <a:graphic>
          <a:graphicData uri="http://schemas.openxmlformats.org/drawingml/2006/table">
            <a:tbl>
              <a:tblPr firstRow="1" bandRow="1">
                <a:effectLst>
                  <a:outerShdw blurRad="50800" dist="38100" dir="2700000" algn="tl" rotWithShape="0">
                    <a:prstClr val="black">
                      <a:alpha val="40000"/>
                    </a:prstClr>
                  </a:outerShdw>
                </a:effectLst>
                <a:tableStyleId>{5940675A-B579-460E-94D1-54222C63F5DA}</a:tableStyleId>
              </a:tblPr>
              <a:tblGrid>
                <a:gridCol w="1324344">
                  <a:extLst>
                    <a:ext uri="{9D8B030D-6E8A-4147-A177-3AD203B41FA5}">
                      <a16:colId xmlns:a16="http://schemas.microsoft.com/office/drawing/2014/main" val="20000"/>
                    </a:ext>
                  </a:extLst>
                </a:gridCol>
                <a:gridCol w="804333">
                  <a:extLst>
                    <a:ext uri="{9D8B030D-6E8A-4147-A177-3AD203B41FA5}">
                      <a16:colId xmlns:a16="http://schemas.microsoft.com/office/drawing/2014/main" val="20001"/>
                    </a:ext>
                  </a:extLst>
                </a:gridCol>
              </a:tblGrid>
              <a:tr h="294640">
                <a:tc>
                  <a:txBody>
                    <a:bodyPr/>
                    <a:lstStyle/>
                    <a:p>
                      <a:r>
                        <a:rPr lang="en-US" sz="1300" dirty="0"/>
                        <a:t>Destination</a:t>
                      </a:r>
                    </a:p>
                  </a:txBody>
                  <a:tcPr anchor="ctr">
                    <a:solidFill>
                      <a:schemeClr val="accent5">
                        <a:lumMod val="20000"/>
                        <a:lumOff val="80000"/>
                      </a:schemeClr>
                    </a:solidFill>
                  </a:tcPr>
                </a:tc>
                <a:tc>
                  <a:txBody>
                    <a:bodyPr/>
                    <a:lstStyle/>
                    <a:p>
                      <a:r>
                        <a:rPr lang="en-US" sz="1300" dirty="0"/>
                        <a:t>Target</a:t>
                      </a:r>
                    </a:p>
                  </a:txBody>
                  <a:tcPr anchor="ctr">
                    <a:solidFill>
                      <a:schemeClr val="accent5">
                        <a:lumMod val="20000"/>
                        <a:lumOff val="80000"/>
                      </a:schemeClr>
                    </a:solidFill>
                  </a:tcPr>
                </a:tc>
                <a:extLst>
                  <a:ext uri="{0D108BD9-81ED-4DB2-BD59-A6C34878D82A}">
                    <a16:rowId xmlns:a16="http://schemas.microsoft.com/office/drawing/2014/main" val="10000"/>
                  </a:ext>
                </a:extLst>
              </a:tr>
              <a:tr h="350247">
                <a:tc>
                  <a:txBody>
                    <a:bodyPr/>
                    <a:lstStyle/>
                    <a:p>
                      <a:r>
                        <a:rPr lang="en-US" sz="1300" dirty="0"/>
                        <a:t>10.0.0.0/16</a:t>
                      </a:r>
                    </a:p>
                  </a:txBody>
                  <a:tcPr anchor="ctr">
                    <a:solidFill>
                      <a:schemeClr val="bg1"/>
                    </a:solidFill>
                  </a:tcPr>
                </a:tc>
                <a:tc>
                  <a:txBody>
                    <a:bodyPr/>
                    <a:lstStyle/>
                    <a:p>
                      <a:r>
                        <a:rPr lang="en-US" sz="1300" dirty="0"/>
                        <a:t>local</a:t>
                      </a:r>
                    </a:p>
                  </a:txBody>
                  <a:tcPr anchor="ctr">
                    <a:solidFill>
                      <a:schemeClr val="bg1"/>
                    </a:solidFill>
                  </a:tcPr>
                </a:tc>
                <a:extLst>
                  <a:ext uri="{0D108BD9-81ED-4DB2-BD59-A6C34878D82A}">
                    <a16:rowId xmlns:a16="http://schemas.microsoft.com/office/drawing/2014/main" val="10001"/>
                  </a:ext>
                </a:extLst>
              </a:tr>
              <a:tr h="294640">
                <a:tc>
                  <a:txBody>
                    <a:bodyPr/>
                    <a:lstStyle/>
                    <a:p>
                      <a:r>
                        <a:rPr lang="en-US" sz="1300" dirty="0"/>
                        <a:t>0.0.0.0/0</a:t>
                      </a:r>
                    </a:p>
                  </a:txBody>
                  <a:tcPr anchor="ctr">
                    <a:solidFill>
                      <a:schemeClr val="bg1"/>
                    </a:solidFill>
                  </a:tcPr>
                </a:tc>
                <a:tc>
                  <a:txBody>
                    <a:bodyPr/>
                    <a:lstStyle/>
                    <a:p>
                      <a:r>
                        <a:rPr lang="en-US" sz="1300" b="0" dirty="0">
                          <a:solidFill>
                            <a:schemeClr val="tx1"/>
                          </a:solidFill>
                        </a:rPr>
                        <a:t>NAT</a:t>
                      </a:r>
                    </a:p>
                  </a:txBody>
                  <a:tcPr anchor="ctr">
                    <a:solidFill>
                      <a:schemeClr val="bg1"/>
                    </a:solidFill>
                  </a:tcPr>
                </a:tc>
                <a:extLst>
                  <a:ext uri="{0D108BD9-81ED-4DB2-BD59-A6C34878D82A}">
                    <a16:rowId xmlns:a16="http://schemas.microsoft.com/office/drawing/2014/main" val="10002"/>
                  </a:ext>
                </a:extLst>
              </a:tr>
            </a:tbl>
          </a:graphicData>
        </a:graphic>
      </p:graphicFrame>
      <p:cxnSp>
        <p:nvCxnSpPr>
          <p:cNvPr id="70" name="Straight Connector 69">
            <a:extLst>
              <a:ext uri="{FF2B5EF4-FFF2-40B4-BE49-F238E27FC236}">
                <a16:creationId xmlns:a16="http://schemas.microsoft.com/office/drawing/2014/main" id="{34BA1B60-D534-E748-9845-3FBA06220391}"/>
              </a:ext>
            </a:extLst>
          </p:cNvPr>
          <p:cNvCxnSpPr>
            <a:cxnSpLocks/>
          </p:cNvCxnSpPr>
          <p:nvPr/>
        </p:nvCxnSpPr>
        <p:spPr>
          <a:xfrm flipH="1" flipV="1">
            <a:off x="7018308" y="2742257"/>
            <a:ext cx="1391662" cy="2286695"/>
          </a:xfrm>
          <a:prstGeom prst="line">
            <a:avLst/>
          </a:prstGeom>
          <a:ln>
            <a:prstDash val="sysDot"/>
          </a:ln>
        </p:spPr>
        <p:style>
          <a:lnRef idx="2">
            <a:schemeClr val="dk1"/>
          </a:lnRef>
          <a:fillRef idx="0">
            <a:schemeClr val="dk1"/>
          </a:fillRef>
          <a:effectRef idx="1">
            <a:schemeClr val="dk1"/>
          </a:effectRef>
          <a:fontRef idx="minor">
            <a:schemeClr val="tx1"/>
          </a:fontRef>
        </p:style>
      </p:cxnSp>
    </p:spTree>
    <p:custDataLst>
      <p:tags r:id="rId1"/>
    </p:custDataLst>
    <p:extLst>
      <p:ext uri="{BB962C8B-B14F-4D97-AF65-F5344CB8AC3E}">
        <p14:creationId xmlns:p14="http://schemas.microsoft.com/office/powerpoint/2010/main" val="10086365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r>
              <a:rPr lang="en-US" sz="3600" dirty="0"/>
              <a:t>VPC NAT Gateways vs. NAT Instances                 on Amazon EC2</a:t>
            </a:r>
          </a:p>
        </p:txBody>
      </p:sp>
      <p:graphicFrame>
        <p:nvGraphicFramePr>
          <p:cNvPr id="4" name="Table 2"/>
          <p:cNvGraphicFramePr>
            <a:graphicFrameLocks noGrp="1"/>
          </p:cNvGraphicFramePr>
          <p:nvPr>
            <p:extLst>
              <p:ext uri="{D42A27DB-BD31-4B8C-83A1-F6EECF244321}">
                <p14:modId xmlns:p14="http://schemas.microsoft.com/office/powerpoint/2010/main" val="2997096726"/>
              </p:ext>
            </p:extLst>
          </p:nvPr>
        </p:nvGraphicFramePr>
        <p:xfrm>
          <a:off x="768367" y="1617129"/>
          <a:ext cx="9448800" cy="4359790"/>
        </p:xfrm>
        <a:graphic>
          <a:graphicData uri="http://schemas.openxmlformats.org/drawingml/2006/table">
            <a:tbl>
              <a:tblPr firstRow="1" bandRow="1">
                <a:tableStyleId>{6E25E649-3F16-4E02-A733-19D2CDBF48F0}</a:tableStyleId>
              </a:tblPr>
              <a:tblGrid>
                <a:gridCol w="3149600">
                  <a:extLst>
                    <a:ext uri="{9D8B030D-6E8A-4147-A177-3AD203B41FA5}">
                      <a16:colId xmlns:a16="http://schemas.microsoft.com/office/drawing/2014/main" val="20000"/>
                    </a:ext>
                  </a:extLst>
                </a:gridCol>
                <a:gridCol w="3149600">
                  <a:extLst>
                    <a:ext uri="{9D8B030D-6E8A-4147-A177-3AD203B41FA5}">
                      <a16:colId xmlns:a16="http://schemas.microsoft.com/office/drawing/2014/main" val="20001"/>
                    </a:ext>
                  </a:extLst>
                </a:gridCol>
                <a:gridCol w="3149600">
                  <a:extLst>
                    <a:ext uri="{9D8B030D-6E8A-4147-A177-3AD203B41FA5}">
                      <a16:colId xmlns:a16="http://schemas.microsoft.com/office/drawing/2014/main" val="20002"/>
                    </a:ext>
                  </a:extLst>
                </a:gridCol>
              </a:tblGrid>
              <a:tr h="559951">
                <a:tc>
                  <a:txBody>
                    <a:bodyPr/>
                    <a:lstStyle/>
                    <a:p>
                      <a:pPr algn="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25400" cmpd="sng">
                      <a:noFill/>
                    </a:lnB>
                    <a:lnTlToBr w="12700" cmpd="sng">
                      <a:noFill/>
                      <a:prstDash val="solid"/>
                    </a:lnTlToBr>
                    <a:lnBlToTr w="12700" cmpd="sng">
                      <a:noFill/>
                      <a:prstDash val="solid"/>
                    </a:lnBlToTr>
                    <a:noFill/>
                  </a:tcPr>
                </a:tc>
                <a:tc>
                  <a:txBody>
                    <a:bodyPr/>
                    <a:lstStyle/>
                    <a:p>
                      <a:r>
                        <a:rPr lang="en-US" sz="2400" dirty="0">
                          <a:latin typeface="Amazon Ember" panose="020B0603020204020204" pitchFamily="34" charset="0"/>
                          <a:ea typeface="Amazon Ember" panose="020B0603020204020204" pitchFamily="34" charset="0"/>
                          <a:cs typeface="Amazon Ember" panose="020B0603020204020204" pitchFamily="34" charset="0"/>
                        </a:rPr>
                        <a:t>VPC NAT gateway</a:t>
                      </a:r>
                    </a:p>
                  </a:txBody>
                  <a:tcPr marL="121920" marR="121920" marT="60960" marB="6096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sz="2400" dirty="0">
                          <a:latin typeface="Amazon Ember" panose="020B0603020204020204" pitchFamily="34" charset="0"/>
                          <a:ea typeface="Amazon Ember" panose="020B0603020204020204" pitchFamily="34" charset="0"/>
                          <a:cs typeface="Amazon Ember" panose="020B0603020204020204" pitchFamily="34" charset="0"/>
                        </a:rPr>
                        <a:t>NAT instance</a:t>
                      </a:r>
                    </a:p>
                  </a:txBody>
                  <a:tcPr marL="121920" marR="121920" marT="60960" marB="6096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772160">
                <a:tc>
                  <a:txBody>
                    <a:bodyPr/>
                    <a:lstStyle/>
                    <a:p>
                      <a:pPr algn="r"/>
                      <a:r>
                        <a:rPr lang="en-US" sz="2100" dirty="0">
                          <a:latin typeface="Amazon Ember" panose="020B0603020204020204" pitchFamily="34" charset="0"/>
                          <a:ea typeface="Amazon Ember" panose="020B0603020204020204" pitchFamily="34" charset="0"/>
                          <a:cs typeface="Amazon Ember" panose="020B0603020204020204" pitchFamily="34" charset="0"/>
                        </a:rPr>
                        <a:t>Availability</a:t>
                      </a:r>
                    </a:p>
                  </a:txBody>
                  <a:tcPr marL="121920" marR="121920" marT="60960" marB="6096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noFill/>
                  </a:tcPr>
                </a:tc>
                <a:tc>
                  <a:txBody>
                    <a:bodyPr/>
                    <a:lstStyle/>
                    <a:p>
                      <a:r>
                        <a:rPr lang="en-US" sz="2100" dirty="0">
                          <a:latin typeface="Amazon Ember" panose="020B0603020204020204" pitchFamily="34" charset="0"/>
                          <a:ea typeface="Amazon Ember" panose="020B0603020204020204" pitchFamily="34" charset="0"/>
                          <a:cs typeface="Amazon Ember" panose="020B0603020204020204" pitchFamily="34" charset="0"/>
                        </a:rPr>
                        <a:t>Highly available by default</a:t>
                      </a:r>
                    </a:p>
                  </a:txBody>
                  <a:tcPr marL="121920" marR="121920" marT="60960" marB="60960" anchor="ctr">
                    <a:lnL w="12700" cap="flat" cmpd="sng" algn="ctr">
                      <a:solidFill>
                        <a:schemeClr val="tx1"/>
                      </a:solidFill>
                      <a:prstDash val="solid"/>
                      <a:round/>
                      <a:headEnd type="none" w="med" len="med"/>
                      <a:tailEnd type="none" w="med" len="med"/>
                    </a:lnL>
                  </a:tcPr>
                </a:tc>
                <a:tc>
                  <a:txBody>
                    <a:bodyPr/>
                    <a:lstStyle/>
                    <a:p>
                      <a:r>
                        <a:rPr lang="en-US" sz="2100" dirty="0">
                          <a:latin typeface="Amazon Ember" panose="020B0603020204020204" pitchFamily="34" charset="0"/>
                          <a:ea typeface="Amazon Ember" panose="020B0603020204020204" pitchFamily="34" charset="0"/>
                          <a:cs typeface="Amazon Ember" panose="020B0603020204020204" pitchFamily="34" charset="0"/>
                        </a:rPr>
                        <a:t>Use script to manage failover</a:t>
                      </a:r>
                    </a:p>
                  </a:txBody>
                  <a:tcPr marL="121920" marR="121920" marT="60960" marB="6096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772160">
                <a:tc>
                  <a:txBody>
                    <a:bodyPr/>
                    <a:lstStyle/>
                    <a:p>
                      <a:pPr algn="r"/>
                      <a:r>
                        <a:rPr lang="en-US" sz="2100" dirty="0">
                          <a:latin typeface="Amazon Ember" panose="020B0603020204020204" pitchFamily="34" charset="0"/>
                          <a:ea typeface="Amazon Ember" panose="020B0603020204020204" pitchFamily="34" charset="0"/>
                          <a:cs typeface="Amazon Ember" panose="020B0603020204020204" pitchFamily="34" charset="0"/>
                        </a:rPr>
                        <a:t>Bandwidth</a:t>
                      </a:r>
                    </a:p>
                  </a:txBody>
                  <a:tcPr marL="121920" marR="121920" marT="60960" marB="6096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r>
                        <a:rPr lang="en-US" sz="2100" dirty="0">
                          <a:latin typeface="Amazon Ember" panose="020B0603020204020204" pitchFamily="34" charset="0"/>
                          <a:ea typeface="Amazon Ember" panose="020B0603020204020204" pitchFamily="34" charset="0"/>
                          <a:cs typeface="Amazon Ember" panose="020B0603020204020204" pitchFamily="34" charset="0"/>
                        </a:rPr>
                        <a:t>Bursts to 10 Gbps</a:t>
                      </a:r>
                    </a:p>
                  </a:txBody>
                  <a:tcPr marL="121920" marR="121920" marT="60960" marB="60960" anchor="ctr">
                    <a:lnL w="12700" cap="flat" cmpd="sng" algn="ctr">
                      <a:solidFill>
                        <a:schemeClr val="tx1"/>
                      </a:solidFill>
                      <a:prstDash val="solid"/>
                      <a:round/>
                      <a:headEnd type="none" w="med" len="med"/>
                      <a:tailEnd type="none" w="med" len="med"/>
                    </a:lnL>
                  </a:tcPr>
                </a:tc>
                <a:tc>
                  <a:txBody>
                    <a:bodyPr/>
                    <a:lstStyle/>
                    <a:p>
                      <a:r>
                        <a:rPr lang="en-US" sz="2100" dirty="0">
                          <a:latin typeface="Amazon Ember" panose="020B0603020204020204" pitchFamily="34" charset="0"/>
                          <a:ea typeface="Amazon Ember" panose="020B0603020204020204" pitchFamily="34" charset="0"/>
                          <a:cs typeface="Amazon Ember" panose="020B0603020204020204" pitchFamily="34" charset="0"/>
                        </a:rPr>
                        <a:t>Based</a:t>
                      </a:r>
                      <a:r>
                        <a:rPr lang="en-US" sz="2100" baseline="0" dirty="0">
                          <a:latin typeface="Amazon Ember" panose="020B0603020204020204" pitchFamily="34" charset="0"/>
                          <a:ea typeface="Amazon Ember" panose="020B0603020204020204" pitchFamily="34" charset="0"/>
                          <a:cs typeface="Amazon Ember" panose="020B0603020204020204" pitchFamily="34" charset="0"/>
                        </a:rPr>
                        <a:t> on bandwidth of instance type</a:t>
                      </a:r>
                      <a:endParaRPr lang="en-US" sz="2100" dirty="0">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494453">
                <a:tc>
                  <a:txBody>
                    <a:bodyPr/>
                    <a:lstStyle/>
                    <a:p>
                      <a:pPr algn="r"/>
                      <a:r>
                        <a:rPr lang="en-US" sz="2100" dirty="0">
                          <a:latin typeface="Amazon Ember" panose="020B0603020204020204" pitchFamily="34" charset="0"/>
                          <a:ea typeface="Amazon Ember" panose="020B0603020204020204" pitchFamily="34" charset="0"/>
                          <a:cs typeface="Amazon Ember" panose="020B0603020204020204" pitchFamily="34" charset="0"/>
                        </a:rPr>
                        <a:t>Maintenance</a:t>
                      </a:r>
                    </a:p>
                  </a:txBody>
                  <a:tcPr marL="121920" marR="121920" marT="60960" marB="6096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r>
                        <a:rPr lang="en-US" sz="2100" dirty="0">
                          <a:latin typeface="Amazon Ember" panose="020B0603020204020204" pitchFamily="34" charset="0"/>
                          <a:ea typeface="Amazon Ember" panose="020B0603020204020204" pitchFamily="34" charset="0"/>
                          <a:cs typeface="Amazon Ember" panose="020B0603020204020204" pitchFamily="34" charset="0"/>
                        </a:rPr>
                        <a:t>Managed by AWS</a:t>
                      </a:r>
                    </a:p>
                  </a:txBody>
                  <a:tcPr marL="121920" marR="121920" marT="60960" marB="60960" anchor="ctr">
                    <a:lnL w="12700" cap="flat" cmpd="sng" algn="ctr">
                      <a:solidFill>
                        <a:schemeClr val="tx1"/>
                      </a:solidFill>
                      <a:prstDash val="solid"/>
                      <a:round/>
                      <a:headEnd type="none" w="med" len="med"/>
                      <a:tailEnd type="none" w="med" len="med"/>
                    </a:lnL>
                  </a:tcPr>
                </a:tc>
                <a:tc>
                  <a:txBody>
                    <a:bodyPr/>
                    <a:lstStyle/>
                    <a:p>
                      <a:r>
                        <a:rPr lang="en-US" sz="2100" dirty="0">
                          <a:latin typeface="Amazon Ember" panose="020B0603020204020204" pitchFamily="34" charset="0"/>
                          <a:ea typeface="Amazon Ember" panose="020B0603020204020204" pitchFamily="34" charset="0"/>
                          <a:cs typeface="Amazon Ember" panose="020B0603020204020204" pitchFamily="34" charset="0"/>
                        </a:rPr>
                        <a:t>Managed by you</a:t>
                      </a:r>
                    </a:p>
                  </a:txBody>
                  <a:tcPr marL="121920" marR="121920" marT="60960" marB="6096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772160">
                <a:tc>
                  <a:txBody>
                    <a:bodyPr/>
                    <a:lstStyle/>
                    <a:p>
                      <a:pPr algn="r"/>
                      <a:r>
                        <a:rPr lang="en-US" sz="2100" dirty="0">
                          <a:latin typeface="Amazon Ember" panose="020B0603020204020204" pitchFamily="34" charset="0"/>
                          <a:ea typeface="Amazon Ember" panose="020B0603020204020204" pitchFamily="34" charset="0"/>
                          <a:cs typeface="Amazon Ember" panose="020B0603020204020204" pitchFamily="34" charset="0"/>
                        </a:rPr>
                        <a:t>Security</a:t>
                      </a:r>
                    </a:p>
                  </a:txBody>
                  <a:tcPr marL="121920" marR="121920" marT="60960" marB="6096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r>
                        <a:rPr lang="en-US" sz="2100" baseline="0" dirty="0">
                          <a:latin typeface="Amazon Ember" panose="020B0603020204020204" pitchFamily="34" charset="0"/>
                          <a:ea typeface="Amazon Ember" panose="020B0603020204020204" pitchFamily="34" charset="0"/>
                          <a:cs typeface="Amazon Ember" panose="020B0603020204020204" pitchFamily="34" charset="0"/>
                        </a:rPr>
                        <a:t>NACLs</a:t>
                      </a:r>
                      <a:endParaRPr lang="en-US" sz="2100" dirty="0">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tcPr>
                </a:tc>
                <a:tc>
                  <a:txBody>
                    <a:bodyPr/>
                    <a:lstStyle/>
                    <a:p>
                      <a:r>
                        <a:rPr lang="en-US" sz="2100" dirty="0">
                          <a:latin typeface="Amazon Ember" panose="020B0603020204020204" pitchFamily="34" charset="0"/>
                          <a:ea typeface="Amazon Ember" panose="020B0603020204020204" pitchFamily="34" charset="0"/>
                          <a:cs typeface="Amazon Ember" panose="020B0603020204020204" pitchFamily="34" charset="0"/>
                        </a:rPr>
                        <a:t>Security</a:t>
                      </a:r>
                      <a:r>
                        <a:rPr lang="en-US" sz="2100" baseline="0" dirty="0">
                          <a:latin typeface="Amazon Ember" panose="020B0603020204020204" pitchFamily="34" charset="0"/>
                          <a:ea typeface="Amazon Ember" panose="020B0603020204020204" pitchFamily="34" charset="0"/>
                          <a:cs typeface="Amazon Ember" panose="020B0603020204020204" pitchFamily="34" charset="0"/>
                        </a:rPr>
                        <a:t> groups and NACLs</a:t>
                      </a:r>
                      <a:endParaRPr lang="en-US" sz="2100" dirty="0">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r h="494453">
                <a:tc>
                  <a:txBody>
                    <a:bodyPr/>
                    <a:lstStyle/>
                    <a:p>
                      <a:pPr algn="r"/>
                      <a:r>
                        <a:rPr lang="en-US" sz="2100" dirty="0">
                          <a:latin typeface="Amazon Ember" panose="020B0603020204020204" pitchFamily="34" charset="0"/>
                          <a:ea typeface="Amazon Ember" panose="020B0603020204020204" pitchFamily="34" charset="0"/>
                          <a:cs typeface="Amazon Ember" panose="020B0603020204020204" pitchFamily="34" charset="0"/>
                        </a:rPr>
                        <a:t>Port forwarding</a:t>
                      </a:r>
                    </a:p>
                  </a:txBody>
                  <a:tcPr marL="121920" marR="121920" marT="60960" marB="6096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100" dirty="0">
                          <a:latin typeface="Amazon Ember" panose="020B0603020204020204" pitchFamily="34" charset="0"/>
                          <a:ea typeface="Amazon Ember" panose="020B0603020204020204" pitchFamily="34" charset="0"/>
                          <a:cs typeface="Amazon Ember" panose="020B0603020204020204" pitchFamily="34" charset="0"/>
                        </a:rPr>
                        <a:t>Not supported</a:t>
                      </a:r>
                    </a:p>
                  </a:txBody>
                  <a:tcPr marL="121920" marR="121920" marT="60960" marB="60960" anchor="ctr">
                    <a:lnL w="12700" cap="flat" cmpd="sng" algn="ctr">
                      <a:solidFill>
                        <a:schemeClr val="tx1"/>
                      </a:solidFill>
                      <a:prstDash val="solid"/>
                      <a:round/>
                      <a:headEnd type="none" w="med" len="med"/>
                      <a:tailEnd type="none" w="med" len="med"/>
                    </a:lnL>
                  </a:tcPr>
                </a:tc>
                <a:tc>
                  <a:txBody>
                    <a:bodyPr/>
                    <a:lstStyle/>
                    <a:p>
                      <a:r>
                        <a:rPr lang="en-US" sz="2100" dirty="0">
                          <a:latin typeface="Amazon Ember" panose="020B0603020204020204" pitchFamily="34" charset="0"/>
                          <a:ea typeface="Amazon Ember" panose="020B0603020204020204" pitchFamily="34" charset="0"/>
                          <a:cs typeface="Amazon Ember" panose="020B0603020204020204" pitchFamily="34" charset="0"/>
                        </a:rPr>
                        <a:t>Supported</a:t>
                      </a:r>
                    </a:p>
                  </a:txBody>
                  <a:tcPr marL="121920" marR="121920" marT="60960" marB="6096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494453">
                <a:tc>
                  <a:txBody>
                    <a:bodyPr/>
                    <a:lstStyle/>
                    <a:p>
                      <a:pPr algn="r"/>
                      <a:r>
                        <a:rPr lang="en-US" sz="2100" dirty="0">
                          <a:latin typeface="Amazon Ember" panose="020B0603020204020204" pitchFamily="34" charset="0"/>
                          <a:ea typeface="Amazon Ember" panose="020B0603020204020204" pitchFamily="34" charset="0"/>
                          <a:cs typeface="Amazon Ember" panose="020B0603020204020204" pitchFamily="34" charset="0"/>
                        </a:rPr>
                        <a:t>Scope</a:t>
                      </a:r>
                    </a:p>
                  </a:txBody>
                  <a:tcPr marL="121920" marR="121920" marT="60960" marB="6096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100" dirty="0">
                          <a:latin typeface="Amazon Ember" panose="020B0603020204020204" pitchFamily="34" charset="0"/>
                          <a:ea typeface="Amazon Ember" panose="020B0603020204020204" pitchFamily="34" charset="0"/>
                          <a:cs typeface="Amazon Ember" panose="020B0603020204020204" pitchFamily="34" charset="0"/>
                        </a:rPr>
                        <a:t>Availability Zone</a:t>
                      </a:r>
                    </a:p>
                  </a:txBody>
                  <a:tcPr marL="121920" marR="121920" marT="60960" marB="6096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US" sz="2100" dirty="0">
                          <a:latin typeface="Amazon Ember" panose="020B0603020204020204" pitchFamily="34" charset="0"/>
                          <a:ea typeface="Amazon Ember" panose="020B0603020204020204" pitchFamily="34" charset="0"/>
                          <a:cs typeface="Amazon Ember" panose="020B0603020204020204" pitchFamily="34" charset="0"/>
                        </a:rPr>
                        <a:t>Availability Zone</a:t>
                      </a:r>
                    </a:p>
                  </a:txBody>
                  <a:tcPr marL="121920" marR="121920" marT="60960" marB="6096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ustDataLst>
      <p:tags r:id="rId1"/>
    </p:custDataLst>
    <p:extLst>
      <p:ext uri="{BB962C8B-B14F-4D97-AF65-F5344CB8AC3E}">
        <p14:creationId xmlns:p14="http://schemas.microsoft.com/office/powerpoint/2010/main" val="33967160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dirty="0"/>
              <a:t>Subnets, Gateways, and Routes</a:t>
            </a:r>
          </a:p>
        </p:txBody>
      </p:sp>
      <p:grpSp>
        <p:nvGrpSpPr>
          <p:cNvPr id="271" name="Group 21"/>
          <p:cNvGrpSpPr>
            <a:grpSpLocks/>
          </p:cNvGrpSpPr>
          <p:nvPr/>
        </p:nvGrpSpPr>
        <p:grpSpPr bwMode="auto">
          <a:xfrm>
            <a:off x="7317514" y="2971634"/>
            <a:ext cx="1612434" cy="2016001"/>
            <a:chOff x="545458" y="4783771"/>
            <a:chExt cx="2293787" cy="1733798"/>
          </a:xfrm>
        </p:grpSpPr>
        <p:sp>
          <p:nvSpPr>
            <p:cNvPr id="272" name="Rounded Rectangle 271"/>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73" name="Rounded Rectangle 272"/>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274" name="Group 21"/>
          <p:cNvGrpSpPr>
            <a:grpSpLocks/>
          </p:cNvGrpSpPr>
          <p:nvPr/>
        </p:nvGrpSpPr>
        <p:grpSpPr bwMode="auto">
          <a:xfrm>
            <a:off x="4635614" y="2998091"/>
            <a:ext cx="1551632" cy="440345"/>
            <a:chOff x="545458" y="4783771"/>
            <a:chExt cx="2293787" cy="1733798"/>
          </a:xfrm>
        </p:grpSpPr>
        <p:sp>
          <p:nvSpPr>
            <p:cNvPr id="275" name="Rounded Rectangle 274"/>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76" name="Rounded Rectangle 275"/>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277" name="Rounded Rectangle 276"/>
          <p:cNvSpPr/>
          <p:nvPr/>
        </p:nvSpPr>
        <p:spPr>
          <a:xfrm>
            <a:off x="3347454" y="2333371"/>
            <a:ext cx="5983315" cy="3252072"/>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78" name="Group 277"/>
          <p:cNvGrpSpPr/>
          <p:nvPr/>
        </p:nvGrpSpPr>
        <p:grpSpPr>
          <a:xfrm>
            <a:off x="4226663" y="4148881"/>
            <a:ext cx="5018648" cy="1353624"/>
            <a:chOff x="1879579" y="3627142"/>
            <a:chExt cx="5138658" cy="1676703"/>
          </a:xfrm>
        </p:grpSpPr>
        <p:sp>
          <p:nvSpPr>
            <p:cNvPr id="279" name="Rounded Rectangle 278"/>
            <p:cNvSpPr/>
            <p:nvPr/>
          </p:nvSpPr>
          <p:spPr>
            <a:xfrm>
              <a:off x="1879579" y="3627142"/>
              <a:ext cx="5138658" cy="1628324"/>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80" name="TextBox 279"/>
            <p:cNvSpPr txBox="1"/>
            <p:nvPr/>
          </p:nvSpPr>
          <p:spPr>
            <a:xfrm>
              <a:off x="3699921" y="5017919"/>
              <a:ext cx="1228047" cy="285926"/>
            </a:xfrm>
            <a:prstGeom prst="rect">
              <a:avLst/>
            </a:prstGeom>
            <a:noFill/>
          </p:spPr>
          <p:txBody>
            <a:bodyPr wrap="none" rtlCol="0">
              <a:spAutoFit/>
            </a:bodyPr>
            <a:lstStyle/>
            <a:p>
              <a:pPr algn="ctr"/>
              <a:r>
                <a:rPr lang="en-US" sz="9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p:txBody>
        </p:sp>
      </p:grpSp>
      <p:sp>
        <p:nvSpPr>
          <p:cNvPr id="281" name="Rounded Rectangle 280"/>
          <p:cNvSpPr/>
          <p:nvPr/>
        </p:nvSpPr>
        <p:spPr>
          <a:xfrm>
            <a:off x="7110899" y="2883766"/>
            <a:ext cx="1969458" cy="9314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82" name="Rounded Rectangle 281"/>
          <p:cNvSpPr/>
          <p:nvPr/>
        </p:nvSpPr>
        <p:spPr>
          <a:xfrm>
            <a:off x="7068621" y="4333203"/>
            <a:ext cx="2024150" cy="101864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83" name="Rounded Rectangle 282"/>
          <p:cNvSpPr/>
          <p:nvPr/>
        </p:nvSpPr>
        <p:spPr>
          <a:xfrm>
            <a:off x="2417416" y="1994688"/>
            <a:ext cx="7339240" cy="3663507"/>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84" name="TextBox 37"/>
          <p:cNvSpPr txBox="1">
            <a:spLocks noChangeArrowheads="1"/>
          </p:cNvSpPr>
          <p:nvPr/>
        </p:nvSpPr>
        <p:spPr bwMode="auto">
          <a:xfrm>
            <a:off x="7276020" y="4979075"/>
            <a:ext cx="1609351" cy="400110"/>
          </a:xfrm>
          <a:prstGeom prst="rect">
            <a:avLst/>
          </a:prstGeom>
          <a:noFill/>
          <a:ln w="9525">
            <a:noFill/>
            <a:miter lim="800000"/>
            <a:headEnd/>
            <a:tailEnd/>
          </a:ln>
        </p:spPr>
        <p:txBody>
          <a:bodyPr wrap="square">
            <a:spAutoFit/>
          </a:bodyPr>
          <a:lstStyle/>
          <a:p>
            <a:r>
              <a:rPr lang="en-US" sz="1000"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10.0.2.0/23</a:t>
            </a:r>
          </a:p>
          <a:p>
            <a:r>
              <a:rPr lang="en-US" sz="1000" dirty="0">
                <a:latin typeface="Amazon Ember" panose="020B0603020204020204" pitchFamily="34" charset="0"/>
                <a:ea typeface="Amazon Ember" panose="020B0603020204020204" pitchFamily="34" charset="0"/>
                <a:cs typeface="Amazon Ember" panose="020B0603020204020204" pitchFamily="34" charset="0"/>
              </a:rPr>
              <a:t>Private subnet</a:t>
            </a:r>
          </a:p>
        </p:txBody>
      </p:sp>
      <p:sp>
        <p:nvSpPr>
          <p:cNvPr id="285" name="TextBox 37"/>
          <p:cNvSpPr txBox="1">
            <a:spLocks noChangeArrowheads="1"/>
          </p:cNvSpPr>
          <p:nvPr/>
        </p:nvSpPr>
        <p:spPr bwMode="auto">
          <a:xfrm>
            <a:off x="7304679" y="3398324"/>
            <a:ext cx="1609351" cy="400110"/>
          </a:xfrm>
          <a:prstGeom prst="rect">
            <a:avLst/>
          </a:prstGeom>
          <a:noFill/>
          <a:ln w="9525">
            <a:noFill/>
            <a:miter lim="800000"/>
            <a:headEnd/>
            <a:tailEnd/>
          </a:ln>
        </p:spPr>
        <p:txBody>
          <a:bodyPr wrap="square">
            <a:spAutoFit/>
          </a:bodyPr>
          <a:lstStyle/>
          <a:p>
            <a:r>
              <a:rPr lang="en-US" sz="1000"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10.0.4.0/23</a:t>
            </a:r>
          </a:p>
          <a:p>
            <a:r>
              <a:rPr lang="en-US" sz="1000" dirty="0">
                <a:latin typeface="Amazon Ember" panose="020B0603020204020204" pitchFamily="34" charset="0"/>
                <a:ea typeface="Amazon Ember" panose="020B0603020204020204" pitchFamily="34" charset="0"/>
                <a:cs typeface="Amazon Ember" panose="020B0603020204020204" pitchFamily="34" charset="0"/>
              </a:rPr>
              <a:t>Private subnet</a:t>
            </a:r>
          </a:p>
        </p:txBody>
      </p:sp>
      <p:pic>
        <p:nvPicPr>
          <p:cNvPr id="286" name="Picture 285" descr="EC2-Instance.png"/>
          <p:cNvPicPr>
            <a:picLocks noChangeAspect="1"/>
          </p:cNvPicPr>
          <p:nvPr/>
        </p:nvPicPr>
        <p:blipFill rotWithShape="1">
          <a:blip r:embed="rId4">
            <a:extLst>
              <a:ext uri="{28A0092B-C50C-407E-A947-70E740481C1C}">
                <a14:useLocalDpi xmlns:a14="http://schemas.microsoft.com/office/drawing/2010/main" val="0"/>
              </a:ext>
            </a:extLst>
          </a:blip>
          <a:srcRect l="6689" r="7706"/>
          <a:stretch/>
        </p:blipFill>
        <p:spPr>
          <a:xfrm>
            <a:off x="7384004" y="4466912"/>
            <a:ext cx="406362" cy="475362"/>
          </a:xfrm>
          <a:prstGeom prst="rect">
            <a:avLst/>
          </a:prstGeom>
        </p:spPr>
      </p:pic>
      <p:pic>
        <p:nvPicPr>
          <p:cNvPr id="287" name="Picture 286"/>
          <p:cNvPicPr>
            <a:picLocks noChangeAspect="1"/>
          </p:cNvPicPr>
          <p:nvPr/>
        </p:nvPicPr>
        <p:blipFill>
          <a:blip r:embed="rId5"/>
          <a:stretch>
            <a:fillRect/>
          </a:stretch>
        </p:blipFill>
        <p:spPr>
          <a:xfrm>
            <a:off x="7231091" y="2778204"/>
            <a:ext cx="174299" cy="194805"/>
          </a:xfrm>
          <a:prstGeom prst="rect">
            <a:avLst/>
          </a:prstGeom>
        </p:spPr>
      </p:pic>
      <p:pic>
        <p:nvPicPr>
          <p:cNvPr id="288" name="Picture 287"/>
          <p:cNvPicPr>
            <a:picLocks noChangeAspect="1"/>
          </p:cNvPicPr>
          <p:nvPr/>
        </p:nvPicPr>
        <p:blipFill>
          <a:blip r:embed="rId5"/>
          <a:stretch>
            <a:fillRect/>
          </a:stretch>
        </p:blipFill>
        <p:spPr>
          <a:xfrm>
            <a:off x="7115919" y="4253954"/>
            <a:ext cx="174299" cy="194805"/>
          </a:xfrm>
          <a:prstGeom prst="rect">
            <a:avLst/>
          </a:prstGeom>
        </p:spPr>
      </p:pic>
      <p:grpSp>
        <p:nvGrpSpPr>
          <p:cNvPr id="289" name="Group 288"/>
          <p:cNvGrpSpPr/>
          <p:nvPr/>
        </p:nvGrpSpPr>
        <p:grpSpPr>
          <a:xfrm>
            <a:off x="4226663" y="2703337"/>
            <a:ext cx="5018648" cy="1353624"/>
            <a:chOff x="1879579" y="3627142"/>
            <a:chExt cx="4888113" cy="1676703"/>
          </a:xfrm>
        </p:grpSpPr>
        <p:sp>
          <p:nvSpPr>
            <p:cNvPr id="290" name="Rounded Rectangle 289"/>
            <p:cNvSpPr/>
            <p:nvPr/>
          </p:nvSpPr>
          <p:spPr>
            <a:xfrm>
              <a:off x="1879579" y="3627142"/>
              <a:ext cx="4888113" cy="1628324"/>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91" name="TextBox 290"/>
            <p:cNvSpPr txBox="1"/>
            <p:nvPr/>
          </p:nvSpPr>
          <p:spPr>
            <a:xfrm>
              <a:off x="3729858" y="5017919"/>
              <a:ext cx="1168171" cy="285926"/>
            </a:xfrm>
            <a:prstGeom prst="rect">
              <a:avLst/>
            </a:prstGeom>
            <a:noFill/>
          </p:spPr>
          <p:txBody>
            <a:bodyPr wrap="none" rtlCol="0">
              <a:spAutoFit/>
            </a:bodyPr>
            <a:lstStyle/>
            <a:p>
              <a:pPr algn="ctr"/>
              <a:r>
                <a:rPr lang="en-US" sz="9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p:txBody>
        </p:sp>
      </p:grpSp>
      <p:sp>
        <p:nvSpPr>
          <p:cNvPr id="292" name="Rounded Rectangle 291"/>
          <p:cNvSpPr/>
          <p:nvPr/>
        </p:nvSpPr>
        <p:spPr>
          <a:xfrm>
            <a:off x="4560288" y="2887886"/>
            <a:ext cx="2024150" cy="9314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93" name="TextBox 37"/>
          <p:cNvSpPr txBox="1">
            <a:spLocks noChangeArrowheads="1"/>
          </p:cNvSpPr>
          <p:nvPr/>
        </p:nvSpPr>
        <p:spPr bwMode="auto">
          <a:xfrm>
            <a:off x="4574069" y="3414385"/>
            <a:ext cx="1609351" cy="400110"/>
          </a:xfrm>
          <a:prstGeom prst="rect">
            <a:avLst/>
          </a:prstGeom>
          <a:noFill/>
          <a:ln w="9525">
            <a:noFill/>
            <a:miter lim="800000"/>
            <a:headEnd/>
            <a:tailEnd/>
          </a:ln>
        </p:spPr>
        <p:txBody>
          <a:bodyPr wrap="square">
            <a:spAutoFit/>
          </a:bodyPr>
          <a:lstStyle/>
          <a:p>
            <a:r>
              <a:rPr lang="en-US" sz="1000"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10.0.0.0/24</a:t>
            </a:r>
          </a:p>
          <a:p>
            <a:r>
              <a:rPr lang="en-US" sz="1000" dirty="0">
                <a:latin typeface="Amazon Ember" panose="020B0603020204020204" pitchFamily="34" charset="0"/>
                <a:ea typeface="Amazon Ember" panose="020B0603020204020204" pitchFamily="34" charset="0"/>
                <a:cs typeface="Amazon Ember" panose="020B0603020204020204" pitchFamily="34" charset="0"/>
              </a:rPr>
              <a:t>Public Subnet </a:t>
            </a:r>
          </a:p>
        </p:txBody>
      </p:sp>
      <p:pic>
        <p:nvPicPr>
          <p:cNvPr id="294" name="Picture 293" descr="EC2-Instance.png"/>
          <p:cNvPicPr>
            <a:picLocks noChangeAspect="1"/>
          </p:cNvPicPr>
          <p:nvPr/>
        </p:nvPicPr>
        <p:blipFill rotWithShape="1">
          <a:blip r:embed="rId4">
            <a:extLst>
              <a:ext uri="{28A0092B-C50C-407E-A947-70E740481C1C}">
                <a14:useLocalDpi xmlns:a14="http://schemas.microsoft.com/office/drawing/2010/main" val="0"/>
              </a:ext>
            </a:extLst>
          </a:blip>
          <a:srcRect l="6689" r="7706"/>
          <a:stretch/>
        </p:blipFill>
        <p:spPr>
          <a:xfrm>
            <a:off x="4646984" y="2980664"/>
            <a:ext cx="406362" cy="475362"/>
          </a:xfrm>
          <a:prstGeom prst="rect">
            <a:avLst/>
          </a:prstGeom>
        </p:spPr>
      </p:pic>
      <p:pic>
        <p:nvPicPr>
          <p:cNvPr id="295" name="Picture 294"/>
          <p:cNvPicPr>
            <a:picLocks noChangeAspect="1"/>
          </p:cNvPicPr>
          <p:nvPr/>
        </p:nvPicPr>
        <p:blipFill>
          <a:blip r:embed="rId5"/>
          <a:stretch>
            <a:fillRect/>
          </a:stretch>
        </p:blipFill>
        <p:spPr>
          <a:xfrm>
            <a:off x="4626300" y="2790798"/>
            <a:ext cx="174299" cy="194805"/>
          </a:xfrm>
          <a:prstGeom prst="rect">
            <a:avLst/>
          </a:prstGeom>
        </p:spPr>
      </p:pic>
      <p:pic>
        <p:nvPicPr>
          <p:cNvPr id="296" name="Picture 295" descr="EC2-Instance.png"/>
          <p:cNvPicPr>
            <a:picLocks noChangeAspect="1"/>
          </p:cNvPicPr>
          <p:nvPr/>
        </p:nvPicPr>
        <p:blipFill rotWithShape="1">
          <a:blip r:embed="rId4">
            <a:extLst>
              <a:ext uri="{28A0092B-C50C-407E-A947-70E740481C1C}">
                <a14:useLocalDpi xmlns:a14="http://schemas.microsoft.com/office/drawing/2010/main" val="0"/>
              </a:ext>
            </a:extLst>
          </a:blip>
          <a:srcRect l="6689" r="7706"/>
          <a:stretch/>
        </p:blipFill>
        <p:spPr>
          <a:xfrm>
            <a:off x="7384004" y="2976406"/>
            <a:ext cx="406362" cy="475362"/>
          </a:xfrm>
          <a:prstGeom prst="rect">
            <a:avLst/>
          </a:prstGeom>
        </p:spPr>
      </p:pic>
      <p:sp>
        <p:nvSpPr>
          <p:cNvPr id="297" name="TextBox 37"/>
          <p:cNvSpPr txBox="1">
            <a:spLocks noChangeArrowheads="1"/>
          </p:cNvSpPr>
          <p:nvPr/>
        </p:nvSpPr>
        <p:spPr bwMode="auto">
          <a:xfrm>
            <a:off x="7781541" y="3015782"/>
            <a:ext cx="1221279" cy="400110"/>
          </a:xfrm>
          <a:prstGeom prst="rect">
            <a:avLst/>
          </a:prstGeom>
          <a:noFill/>
          <a:ln w="9525">
            <a:noFill/>
            <a:miter lim="800000"/>
            <a:headEnd/>
            <a:tailEnd/>
          </a:ln>
        </p:spPr>
        <p:txBody>
          <a:bodyPr wrap="square">
            <a:spAutoFit/>
          </a:bodyPr>
          <a:lstStyle/>
          <a:p>
            <a:r>
              <a:rPr lang="en-US" sz="1000" b="1" dirty="0">
                <a:latin typeface="Amazon Ember" panose="020B0603020204020204" pitchFamily="34" charset="0"/>
                <a:ea typeface="Amazon Ember" panose="020B0603020204020204" pitchFamily="34" charset="0"/>
                <a:cs typeface="Amazon Ember" panose="020B0603020204020204" pitchFamily="34" charset="0"/>
              </a:rPr>
              <a:t>Private Instance</a:t>
            </a:r>
          </a:p>
          <a:p>
            <a:r>
              <a:rPr lang="en-US" sz="1000" b="1" dirty="0">
                <a:latin typeface="Amazon Ember" panose="020B0603020204020204" pitchFamily="34" charset="0"/>
                <a:ea typeface="Amazon Ember" panose="020B0603020204020204" pitchFamily="34" charset="0"/>
                <a:cs typeface="Amazon Ember" panose="020B0603020204020204" pitchFamily="34" charset="0"/>
              </a:rPr>
              <a:t>Private IP</a:t>
            </a:r>
          </a:p>
        </p:txBody>
      </p:sp>
      <p:sp>
        <p:nvSpPr>
          <p:cNvPr id="298" name="TextBox 37"/>
          <p:cNvSpPr txBox="1">
            <a:spLocks noChangeArrowheads="1"/>
          </p:cNvSpPr>
          <p:nvPr/>
        </p:nvSpPr>
        <p:spPr bwMode="auto">
          <a:xfrm>
            <a:off x="4945981" y="2971635"/>
            <a:ext cx="1148032" cy="246221"/>
          </a:xfrm>
          <a:prstGeom prst="rect">
            <a:avLst/>
          </a:prstGeom>
          <a:noFill/>
          <a:ln w="9525">
            <a:noFill/>
            <a:miter lim="800000"/>
            <a:headEnd/>
            <a:tailEnd/>
          </a:ln>
        </p:spPr>
        <p:txBody>
          <a:bodyPr wrap="square">
            <a:spAutoFit/>
          </a:bodyPr>
          <a:lstStyle/>
          <a:p>
            <a:r>
              <a:rPr lang="en-US" sz="1000" b="1" dirty="0">
                <a:latin typeface="Amazon Ember" panose="020B0603020204020204" pitchFamily="34" charset="0"/>
                <a:ea typeface="Amazon Ember" panose="020B0603020204020204" pitchFamily="34" charset="0"/>
                <a:cs typeface="Amazon Ember" panose="020B0603020204020204" pitchFamily="34" charset="0"/>
              </a:rPr>
              <a:t>NAT  Instance</a:t>
            </a:r>
          </a:p>
        </p:txBody>
      </p:sp>
      <p:sp>
        <p:nvSpPr>
          <p:cNvPr id="299" name="TextBox 37"/>
          <p:cNvSpPr txBox="1">
            <a:spLocks noChangeArrowheads="1"/>
          </p:cNvSpPr>
          <p:nvPr/>
        </p:nvSpPr>
        <p:spPr bwMode="auto">
          <a:xfrm>
            <a:off x="7726292" y="4509198"/>
            <a:ext cx="1228954" cy="400110"/>
          </a:xfrm>
          <a:prstGeom prst="rect">
            <a:avLst/>
          </a:prstGeom>
          <a:noFill/>
          <a:ln w="9525">
            <a:noFill/>
            <a:miter lim="800000"/>
            <a:headEnd/>
            <a:tailEnd/>
          </a:ln>
        </p:spPr>
        <p:txBody>
          <a:bodyPr wrap="square">
            <a:spAutoFit/>
          </a:bodyPr>
          <a:lstStyle/>
          <a:p>
            <a:r>
              <a:rPr lang="en-US" sz="1000" b="1" dirty="0">
                <a:latin typeface="Amazon Ember" panose="020B0603020204020204" pitchFamily="34" charset="0"/>
                <a:ea typeface="Amazon Ember" panose="020B0603020204020204" pitchFamily="34" charset="0"/>
                <a:cs typeface="Amazon Ember" panose="020B0603020204020204" pitchFamily="34" charset="0"/>
              </a:rPr>
              <a:t>Private Instance</a:t>
            </a:r>
          </a:p>
          <a:p>
            <a:r>
              <a:rPr lang="en-US" sz="1000" b="1" dirty="0">
                <a:latin typeface="Amazon Ember" panose="020B0603020204020204" pitchFamily="34" charset="0"/>
                <a:ea typeface="Amazon Ember" panose="020B0603020204020204" pitchFamily="34" charset="0"/>
                <a:cs typeface="Amazon Ember" panose="020B0603020204020204" pitchFamily="34" charset="0"/>
              </a:rPr>
              <a:t>Private IP</a:t>
            </a:r>
          </a:p>
        </p:txBody>
      </p:sp>
      <p:cxnSp>
        <p:nvCxnSpPr>
          <p:cNvPr id="300" name="Elbow Connector 299"/>
          <p:cNvCxnSpPr/>
          <p:nvPr/>
        </p:nvCxnSpPr>
        <p:spPr>
          <a:xfrm rot="5400000" flipH="1" flipV="1">
            <a:off x="5925366" y="2148204"/>
            <a:ext cx="396205" cy="1083160"/>
          </a:xfrm>
          <a:prstGeom prst="bentConnector3">
            <a:avLst>
              <a:gd name="adj1" fmla="val 28531"/>
            </a:avLst>
          </a:prstGeom>
          <a:ln w="28575">
            <a:solidFill>
              <a:srgbClr val="4F81BD"/>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301" name="Picture 300" descr="DynamoDB.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651176" y="2616560"/>
            <a:ext cx="665402" cy="665402"/>
          </a:xfrm>
          <a:prstGeom prst="rect">
            <a:avLst/>
          </a:prstGeom>
        </p:spPr>
      </p:pic>
      <p:sp>
        <p:nvSpPr>
          <p:cNvPr id="302" name="TextBox 37"/>
          <p:cNvSpPr txBox="1">
            <a:spLocks noChangeArrowheads="1"/>
          </p:cNvSpPr>
          <p:nvPr/>
        </p:nvSpPr>
        <p:spPr bwMode="auto">
          <a:xfrm>
            <a:off x="2524056" y="3235546"/>
            <a:ext cx="905881" cy="246221"/>
          </a:xfrm>
          <a:prstGeom prst="rect">
            <a:avLst/>
          </a:prstGeom>
          <a:noFill/>
          <a:ln w="9525">
            <a:noFill/>
            <a:miter lim="800000"/>
            <a:headEnd/>
            <a:tailEnd/>
          </a:ln>
        </p:spPr>
        <p:txBody>
          <a:bodyPr wrap="square">
            <a:spAutoFit/>
          </a:body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DynamoDB</a:t>
            </a:r>
          </a:p>
        </p:txBody>
      </p:sp>
      <p:cxnSp>
        <p:nvCxnSpPr>
          <p:cNvPr id="303" name="Elbow Connector 302"/>
          <p:cNvCxnSpPr>
            <a:endCxn id="301" idx="0"/>
          </p:cNvCxnSpPr>
          <p:nvPr/>
        </p:nvCxnSpPr>
        <p:spPr>
          <a:xfrm rot="10800000" flipV="1">
            <a:off x="2983877" y="2269088"/>
            <a:ext cx="3456990" cy="347472"/>
          </a:xfrm>
          <a:prstGeom prst="bentConnector2">
            <a:avLst/>
          </a:prstGeom>
          <a:ln w="28575">
            <a:solidFill>
              <a:srgbClr val="4F81BD"/>
            </a:solidFill>
            <a:tailEnd type="triangle"/>
          </a:ln>
        </p:spPr>
        <p:style>
          <a:lnRef idx="2">
            <a:schemeClr val="accent1"/>
          </a:lnRef>
          <a:fillRef idx="0">
            <a:schemeClr val="accent1"/>
          </a:fillRef>
          <a:effectRef idx="1">
            <a:schemeClr val="accent1"/>
          </a:effectRef>
          <a:fontRef idx="minor">
            <a:schemeClr val="tx1"/>
          </a:fontRef>
        </p:style>
      </p:cxnSp>
      <p:sp>
        <p:nvSpPr>
          <p:cNvPr id="304" name="TextBox 37"/>
          <p:cNvSpPr txBox="1">
            <a:spLocks noChangeArrowheads="1"/>
          </p:cNvSpPr>
          <p:nvPr/>
        </p:nvSpPr>
        <p:spPr bwMode="auto">
          <a:xfrm>
            <a:off x="2522422" y="5354899"/>
            <a:ext cx="861141" cy="246221"/>
          </a:xfrm>
          <a:prstGeom prst="rect">
            <a:avLst/>
          </a:prstGeom>
          <a:noFill/>
          <a:ln w="9525">
            <a:noFill/>
            <a:miter lim="800000"/>
            <a:headEnd/>
            <a:tailEnd/>
          </a:ln>
        </p:spPr>
        <p:txBody>
          <a:bodyPr wrap="square">
            <a:spAutoFit/>
          </a:bodyPr>
          <a:lstStyle/>
          <a:p>
            <a:r>
              <a:rPr lang="en-US" sz="1000" b="1" dirty="0">
                <a:latin typeface="Amazon Ember" panose="020B0603020204020204" pitchFamily="34" charset="0"/>
                <a:ea typeface="Amazon Ember" panose="020B0603020204020204" pitchFamily="34" charset="0"/>
                <a:cs typeface="Amazon Ember" panose="020B0603020204020204" pitchFamily="34" charset="0"/>
              </a:rPr>
              <a:t>Region</a:t>
            </a:r>
          </a:p>
        </p:txBody>
      </p:sp>
      <p:sp>
        <p:nvSpPr>
          <p:cNvPr id="305" name="TextBox 37"/>
          <p:cNvSpPr txBox="1">
            <a:spLocks noChangeArrowheads="1"/>
          </p:cNvSpPr>
          <p:nvPr/>
        </p:nvSpPr>
        <p:spPr bwMode="auto">
          <a:xfrm>
            <a:off x="4935256" y="3160627"/>
            <a:ext cx="1688022" cy="246221"/>
          </a:xfrm>
          <a:prstGeom prst="rect">
            <a:avLst/>
          </a:prstGeom>
          <a:noFill/>
          <a:ln w="9525">
            <a:noFill/>
            <a:miter lim="800000"/>
            <a:headEnd/>
            <a:tailEnd/>
          </a:ln>
        </p:spPr>
        <p:txBody>
          <a:bodyPr wrap="square">
            <a:spAutoFit/>
          </a:bodyPr>
          <a:lstStyle/>
          <a:p>
            <a:r>
              <a:rPr lang="en-US" sz="1000" b="1" dirty="0">
                <a:latin typeface="Amazon Ember" panose="020B0603020204020204" pitchFamily="34" charset="0"/>
                <a:ea typeface="Amazon Ember" panose="020B0603020204020204" pitchFamily="34" charset="0"/>
                <a:cs typeface="Amazon Ember" panose="020B0603020204020204" pitchFamily="34" charset="0"/>
              </a:rPr>
              <a:t>Public IP</a:t>
            </a:r>
          </a:p>
        </p:txBody>
      </p:sp>
      <p:cxnSp>
        <p:nvCxnSpPr>
          <p:cNvPr id="306" name="Elbow Connector 305"/>
          <p:cNvCxnSpPr/>
          <p:nvPr/>
        </p:nvCxnSpPr>
        <p:spPr>
          <a:xfrm rot="5400000" flipH="1" flipV="1">
            <a:off x="8101649" y="362263"/>
            <a:ext cx="237929" cy="3113153"/>
          </a:xfrm>
          <a:prstGeom prst="bentConnector2">
            <a:avLst/>
          </a:prstGeom>
          <a:ln w="28575">
            <a:solidFill>
              <a:srgbClr val="4F81BD"/>
            </a:solidFill>
          </a:ln>
        </p:spPr>
        <p:style>
          <a:lnRef idx="2">
            <a:schemeClr val="accent1"/>
          </a:lnRef>
          <a:fillRef idx="0">
            <a:schemeClr val="accent1"/>
          </a:fillRef>
          <a:effectRef idx="1">
            <a:schemeClr val="accent1"/>
          </a:effectRef>
          <a:fontRef idx="minor">
            <a:schemeClr val="tx1"/>
          </a:fontRef>
        </p:style>
      </p:cxnSp>
      <p:pic>
        <p:nvPicPr>
          <p:cNvPr id="307" name="Picture 306"/>
          <p:cNvPicPr>
            <a:picLocks noChangeAspect="1"/>
          </p:cNvPicPr>
          <p:nvPr/>
        </p:nvPicPr>
        <p:blipFill>
          <a:blip r:embed="rId7"/>
          <a:stretch>
            <a:fillRect/>
          </a:stretch>
        </p:blipFill>
        <p:spPr>
          <a:xfrm>
            <a:off x="9629634" y="1514089"/>
            <a:ext cx="731347" cy="480600"/>
          </a:xfrm>
          <a:prstGeom prst="rect">
            <a:avLst/>
          </a:prstGeom>
        </p:spPr>
      </p:pic>
      <p:sp>
        <p:nvSpPr>
          <p:cNvPr id="308" name="TextBox 37"/>
          <p:cNvSpPr txBox="1">
            <a:spLocks noChangeArrowheads="1"/>
          </p:cNvSpPr>
          <p:nvPr/>
        </p:nvSpPr>
        <p:spPr bwMode="auto">
          <a:xfrm>
            <a:off x="3970722" y="2312026"/>
            <a:ext cx="1609351" cy="246221"/>
          </a:xfrm>
          <a:prstGeom prst="rect">
            <a:avLst/>
          </a:prstGeom>
          <a:noFill/>
          <a:ln w="9525">
            <a:noFill/>
            <a:miter lim="800000"/>
            <a:headEnd/>
            <a:tailEnd/>
          </a:ln>
        </p:spPr>
        <p:txBody>
          <a:bodyPr wrap="square">
            <a:spAutoFit/>
          </a:bodyPr>
          <a:lstStyle/>
          <a:p>
            <a:r>
              <a:rPr lang="en-US" sz="1000" b="1"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10.0.0.0/20</a:t>
            </a:r>
          </a:p>
        </p:txBody>
      </p:sp>
      <p:pic>
        <p:nvPicPr>
          <p:cNvPr id="309" name="Picture 308" descr="VPC-Rou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99991" y="4959297"/>
            <a:ext cx="405644" cy="405644"/>
          </a:xfrm>
          <a:prstGeom prst="rect">
            <a:avLst/>
          </a:prstGeom>
        </p:spPr>
      </p:pic>
      <p:sp>
        <p:nvSpPr>
          <p:cNvPr id="310" name="TextBox 37"/>
          <p:cNvSpPr txBox="1">
            <a:spLocks noChangeArrowheads="1"/>
          </p:cNvSpPr>
          <p:nvPr/>
        </p:nvSpPr>
        <p:spPr bwMode="auto">
          <a:xfrm>
            <a:off x="10200342" y="5039008"/>
            <a:ext cx="905881" cy="246221"/>
          </a:xfrm>
          <a:prstGeom prst="rect">
            <a:avLst/>
          </a:prstGeom>
          <a:noFill/>
          <a:ln w="9525">
            <a:noFill/>
            <a:miter lim="800000"/>
            <a:headEnd/>
            <a:tailEnd/>
          </a:ln>
        </p:spPr>
        <p:txBody>
          <a:bodyPr wrap="square">
            <a:spAutoFit/>
          </a:body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route table</a:t>
            </a:r>
          </a:p>
        </p:txBody>
      </p:sp>
      <p:pic>
        <p:nvPicPr>
          <p:cNvPr id="311" name="Picture 310" descr="VPC-Rou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83166" y="3858525"/>
            <a:ext cx="485179" cy="485179"/>
          </a:xfrm>
          <a:prstGeom prst="rect">
            <a:avLst/>
          </a:prstGeom>
        </p:spPr>
      </p:pic>
      <p:cxnSp>
        <p:nvCxnSpPr>
          <p:cNvPr id="312" name="Straight Connector 311"/>
          <p:cNvCxnSpPr/>
          <p:nvPr/>
        </p:nvCxnSpPr>
        <p:spPr>
          <a:xfrm flipH="1" flipV="1">
            <a:off x="4502623" y="3796429"/>
            <a:ext cx="958924" cy="304686"/>
          </a:xfrm>
          <a:prstGeom prst="line">
            <a:avLst/>
          </a:prstGeom>
          <a:ln>
            <a:prstDash val="sysDot"/>
          </a:ln>
        </p:spPr>
        <p:style>
          <a:lnRef idx="2">
            <a:schemeClr val="dk1"/>
          </a:lnRef>
          <a:fillRef idx="0">
            <a:schemeClr val="dk1"/>
          </a:fillRef>
          <a:effectRef idx="1">
            <a:schemeClr val="dk1"/>
          </a:effectRef>
          <a:fontRef idx="minor">
            <a:schemeClr val="tx1"/>
          </a:fontRef>
        </p:style>
      </p:cxnSp>
      <p:cxnSp>
        <p:nvCxnSpPr>
          <p:cNvPr id="313" name="Straight Connector 312"/>
          <p:cNvCxnSpPr/>
          <p:nvPr/>
        </p:nvCxnSpPr>
        <p:spPr>
          <a:xfrm flipH="1">
            <a:off x="4502623" y="4101115"/>
            <a:ext cx="958924" cy="381429"/>
          </a:xfrm>
          <a:prstGeom prst="line">
            <a:avLst/>
          </a:prstGeom>
          <a:ln>
            <a:prstDash val="sysDot"/>
          </a:ln>
        </p:spPr>
        <p:style>
          <a:lnRef idx="2">
            <a:schemeClr val="dk1"/>
          </a:lnRef>
          <a:fillRef idx="0">
            <a:schemeClr val="dk1"/>
          </a:fillRef>
          <a:effectRef idx="1">
            <a:schemeClr val="dk1"/>
          </a:effectRef>
          <a:fontRef idx="minor">
            <a:schemeClr val="tx1"/>
          </a:fontRef>
        </p:style>
      </p:cxnSp>
      <p:graphicFrame>
        <p:nvGraphicFramePr>
          <p:cNvPr id="314" name="Table 313"/>
          <p:cNvGraphicFramePr>
            <a:graphicFrameLocks noGrp="1"/>
          </p:cNvGraphicFramePr>
          <p:nvPr>
            <p:extLst>
              <p:ext uri="{D42A27DB-BD31-4B8C-83A1-F6EECF244321}">
                <p14:modId xmlns:p14="http://schemas.microsoft.com/office/powerpoint/2010/main" val="3800844965"/>
              </p:ext>
            </p:extLst>
          </p:nvPr>
        </p:nvGraphicFramePr>
        <p:xfrm>
          <a:off x="2864777" y="3791510"/>
          <a:ext cx="1596508" cy="704645"/>
        </p:xfrm>
        <a:graphic>
          <a:graphicData uri="http://schemas.openxmlformats.org/drawingml/2006/table">
            <a:tbl>
              <a:tblPr firstRow="1" bandRow="1">
                <a:effectLst>
                  <a:outerShdw blurRad="50800" dist="38100" dir="2700000" algn="tl" rotWithShape="0">
                    <a:prstClr val="black">
                      <a:alpha val="40000"/>
                    </a:prstClr>
                  </a:outerShdw>
                </a:effectLst>
                <a:tableStyleId>{5940675A-B579-460E-94D1-54222C63F5DA}</a:tableStyleId>
              </a:tblPr>
              <a:tblGrid>
                <a:gridCol w="993258">
                  <a:extLst>
                    <a:ext uri="{9D8B030D-6E8A-4147-A177-3AD203B41FA5}">
                      <a16:colId xmlns:a16="http://schemas.microsoft.com/office/drawing/2014/main" val="20000"/>
                    </a:ext>
                  </a:extLst>
                </a:gridCol>
                <a:gridCol w="603250">
                  <a:extLst>
                    <a:ext uri="{9D8B030D-6E8A-4147-A177-3AD203B41FA5}">
                      <a16:colId xmlns:a16="http://schemas.microsoft.com/office/drawing/2014/main" val="20001"/>
                    </a:ext>
                  </a:extLst>
                </a:gridCol>
              </a:tblGrid>
              <a:tr h="194310">
                <a:tc>
                  <a:txBody>
                    <a:bodyPr/>
                    <a:lstStyle/>
                    <a:p>
                      <a:r>
                        <a:rPr lang="en-US" sz="1000" dirty="0"/>
                        <a:t>Destination</a:t>
                      </a:r>
                    </a:p>
                  </a:txBody>
                  <a:tcPr marL="68580" marR="68580" marT="34290" marB="34290" anchor="ctr">
                    <a:solidFill>
                      <a:schemeClr val="accent5">
                        <a:lumMod val="20000"/>
                        <a:lumOff val="80000"/>
                      </a:schemeClr>
                    </a:solidFill>
                  </a:tcPr>
                </a:tc>
                <a:tc>
                  <a:txBody>
                    <a:bodyPr/>
                    <a:lstStyle/>
                    <a:p>
                      <a:r>
                        <a:rPr lang="en-US" sz="1000" dirty="0"/>
                        <a:t>Target</a:t>
                      </a:r>
                    </a:p>
                  </a:txBody>
                  <a:tcPr marL="68580" marR="68580" marT="34290" marB="34290" anchor="ctr">
                    <a:solidFill>
                      <a:schemeClr val="accent5">
                        <a:lumMod val="20000"/>
                        <a:lumOff val="80000"/>
                      </a:schemeClr>
                    </a:solidFill>
                  </a:tcPr>
                </a:tc>
                <a:extLst>
                  <a:ext uri="{0D108BD9-81ED-4DB2-BD59-A6C34878D82A}">
                    <a16:rowId xmlns:a16="http://schemas.microsoft.com/office/drawing/2014/main" val="10000"/>
                  </a:ext>
                </a:extLst>
              </a:tr>
              <a:tr h="262685">
                <a:tc>
                  <a:txBody>
                    <a:bodyPr/>
                    <a:lstStyle/>
                    <a:p>
                      <a:r>
                        <a:rPr lang="en-US" sz="1000" dirty="0"/>
                        <a:t>10.0.0.0/20</a:t>
                      </a:r>
                    </a:p>
                  </a:txBody>
                  <a:tcPr marL="68580" marR="68580" marT="34290" marB="34290" anchor="ctr">
                    <a:solidFill>
                      <a:schemeClr val="bg1"/>
                    </a:solidFill>
                  </a:tcPr>
                </a:tc>
                <a:tc>
                  <a:txBody>
                    <a:bodyPr/>
                    <a:lstStyle/>
                    <a:p>
                      <a:r>
                        <a:rPr lang="en-US" sz="1000" dirty="0"/>
                        <a:t>local</a:t>
                      </a:r>
                    </a:p>
                  </a:txBody>
                  <a:tcPr marL="68580" marR="68580" marT="34290" marB="34290" anchor="ctr">
                    <a:solidFill>
                      <a:schemeClr val="bg1"/>
                    </a:solidFill>
                  </a:tcPr>
                </a:tc>
                <a:extLst>
                  <a:ext uri="{0D108BD9-81ED-4DB2-BD59-A6C34878D82A}">
                    <a16:rowId xmlns:a16="http://schemas.microsoft.com/office/drawing/2014/main" val="10001"/>
                  </a:ext>
                </a:extLst>
              </a:tr>
              <a:tr h="194310">
                <a:tc>
                  <a:txBody>
                    <a:bodyPr/>
                    <a:lstStyle/>
                    <a:p>
                      <a:r>
                        <a:rPr lang="en-US" sz="1000" dirty="0"/>
                        <a:t>0.0.0.0/0</a:t>
                      </a:r>
                    </a:p>
                  </a:txBody>
                  <a:tcPr marL="68580" marR="68580" marT="34290" marB="34290" anchor="ctr">
                    <a:solidFill>
                      <a:schemeClr val="bg1"/>
                    </a:solidFill>
                  </a:tcPr>
                </a:tc>
                <a:tc>
                  <a:txBody>
                    <a:bodyPr/>
                    <a:lstStyle/>
                    <a:p>
                      <a:r>
                        <a:rPr lang="en-US" sz="1000" b="0" dirty="0">
                          <a:solidFill>
                            <a:schemeClr val="tx1"/>
                          </a:solidFill>
                        </a:rPr>
                        <a:t>NAT</a:t>
                      </a:r>
                    </a:p>
                  </a:txBody>
                  <a:tcPr marL="68580" marR="68580" marT="34290" marB="34290" anchor="ctr">
                    <a:solidFill>
                      <a:schemeClr val="bg1"/>
                    </a:solidFill>
                  </a:tcPr>
                </a:tc>
                <a:extLst>
                  <a:ext uri="{0D108BD9-81ED-4DB2-BD59-A6C34878D82A}">
                    <a16:rowId xmlns:a16="http://schemas.microsoft.com/office/drawing/2014/main" val="10002"/>
                  </a:ext>
                </a:extLst>
              </a:tr>
            </a:tbl>
          </a:graphicData>
        </a:graphic>
      </p:graphicFrame>
      <p:pic>
        <p:nvPicPr>
          <p:cNvPr id="315" name="Picture 314" descr="VPC-Rou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36864" y="2536035"/>
            <a:ext cx="459400" cy="459400"/>
          </a:xfrm>
          <a:prstGeom prst="rect">
            <a:avLst/>
          </a:prstGeom>
        </p:spPr>
      </p:pic>
      <p:graphicFrame>
        <p:nvGraphicFramePr>
          <p:cNvPr id="316" name="Table 315"/>
          <p:cNvGraphicFramePr>
            <a:graphicFrameLocks noGrp="1"/>
          </p:cNvGraphicFramePr>
          <p:nvPr>
            <p:extLst>
              <p:ext uri="{D42A27DB-BD31-4B8C-83A1-F6EECF244321}">
                <p14:modId xmlns:p14="http://schemas.microsoft.com/office/powerpoint/2010/main" val="1547860519"/>
              </p:ext>
            </p:extLst>
          </p:nvPr>
        </p:nvGraphicFramePr>
        <p:xfrm>
          <a:off x="4728541" y="1628726"/>
          <a:ext cx="1596508" cy="704645"/>
        </p:xfrm>
        <a:graphic>
          <a:graphicData uri="http://schemas.openxmlformats.org/drawingml/2006/table">
            <a:tbl>
              <a:tblPr firstRow="1" bandRow="1">
                <a:effectLst>
                  <a:outerShdw blurRad="50800" dist="38100" dir="2700000" algn="tl" rotWithShape="0">
                    <a:prstClr val="black">
                      <a:alpha val="40000"/>
                    </a:prstClr>
                  </a:outerShdw>
                </a:effectLst>
                <a:tableStyleId>{5940675A-B579-460E-94D1-54222C63F5DA}</a:tableStyleId>
              </a:tblPr>
              <a:tblGrid>
                <a:gridCol w="993258">
                  <a:extLst>
                    <a:ext uri="{9D8B030D-6E8A-4147-A177-3AD203B41FA5}">
                      <a16:colId xmlns:a16="http://schemas.microsoft.com/office/drawing/2014/main" val="20000"/>
                    </a:ext>
                  </a:extLst>
                </a:gridCol>
                <a:gridCol w="603250">
                  <a:extLst>
                    <a:ext uri="{9D8B030D-6E8A-4147-A177-3AD203B41FA5}">
                      <a16:colId xmlns:a16="http://schemas.microsoft.com/office/drawing/2014/main" val="20001"/>
                    </a:ext>
                  </a:extLst>
                </a:gridCol>
              </a:tblGrid>
              <a:tr h="194310">
                <a:tc>
                  <a:txBody>
                    <a:bodyPr/>
                    <a:lstStyle/>
                    <a:p>
                      <a:r>
                        <a:rPr lang="en-US" sz="1000" dirty="0"/>
                        <a:t>Destination</a:t>
                      </a:r>
                    </a:p>
                  </a:txBody>
                  <a:tcPr marL="68580" marR="68580" marT="34290" marB="34290" anchor="ctr">
                    <a:solidFill>
                      <a:schemeClr val="accent5">
                        <a:lumMod val="20000"/>
                        <a:lumOff val="80000"/>
                      </a:schemeClr>
                    </a:solidFill>
                  </a:tcPr>
                </a:tc>
                <a:tc>
                  <a:txBody>
                    <a:bodyPr/>
                    <a:lstStyle/>
                    <a:p>
                      <a:r>
                        <a:rPr lang="en-US" sz="1000" dirty="0"/>
                        <a:t>Target</a:t>
                      </a:r>
                    </a:p>
                  </a:txBody>
                  <a:tcPr marL="68580" marR="68580" marT="34290" marB="34290" anchor="ctr">
                    <a:solidFill>
                      <a:schemeClr val="accent5">
                        <a:lumMod val="20000"/>
                        <a:lumOff val="80000"/>
                      </a:schemeClr>
                    </a:solidFill>
                  </a:tcPr>
                </a:tc>
                <a:extLst>
                  <a:ext uri="{0D108BD9-81ED-4DB2-BD59-A6C34878D82A}">
                    <a16:rowId xmlns:a16="http://schemas.microsoft.com/office/drawing/2014/main" val="10000"/>
                  </a:ext>
                </a:extLst>
              </a:tr>
              <a:tr h="262685">
                <a:tc>
                  <a:txBody>
                    <a:bodyPr/>
                    <a:lstStyle/>
                    <a:p>
                      <a:r>
                        <a:rPr lang="en-US" sz="1000" dirty="0"/>
                        <a:t>10.0.0.0/20</a:t>
                      </a:r>
                    </a:p>
                  </a:txBody>
                  <a:tcPr marL="68580" marR="68580" marT="34290" marB="34290" anchor="ctr">
                    <a:solidFill>
                      <a:schemeClr val="bg1"/>
                    </a:solidFill>
                  </a:tcPr>
                </a:tc>
                <a:tc>
                  <a:txBody>
                    <a:bodyPr/>
                    <a:lstStyle/>
                    <a:p>
                      <a:r>
                        <a:rPr lang="en-US" sz="1000" dirty="0"/>
                        <a:t>local</a:t>
                      </a:r>
                    </a:p>
                  </a:txBody>
                  <a:tcPr marL="68580" marR="68580" marT="34290" marB="34290" anchor="ctr">
                    <a:solidFill>
                      <a:schemeClr val="bg1"/>
                    </a:solidFill>
                  </a:tcPr>
                </a:tc>
                <a:extLst>
                  <a:ext uri="{0D108BD9-81ED-4DB2-BD59-A6C34878D82A}">
                    <a16:rowId xmlns:a16="http://schemas.microsoft.com/office/drawing/2014/main" val="10001"/>
                  </a:ext>
                </a:extLst>
              </a:tr>
              <a:tr h="194310">
                <a:tc>
                  <a:txBody>
                    <a:bodyPr/>
                    <a:lstStyle/>
                    <a:p>
                      <a:r>
                        <a:rPr lang="en-US" sz="1000" dirty="0"/>
                        <a:t>0.0.0.0/0</a:t>
                      </a:r>
                    </a:p>
                  </a:txBody>
                  <a:tcPr marL="68580" marR="68580" marT="34290" marB="34290" anchor="ctr">
                    <a:solidFill>
                      <a:schemeClr val="bg1"/>
                    </a:solidFill>
                  </a:tcPr>
                </a:tc>
                <a:tc>
                  <a:txBody>
                    <a:bodyPr/>
                    <a:lstStyle/>
                    <a:p>
                      <a:r>
                        <a:rPr lang="en-US" sz="1000" b="0" dirty="0">
                          <a:solidFill>
                            <a:schemeClr val="tx1"/>
                          </a:solidFill>
                        </a:rPr>
                        <a:t>IGW</a:t>
                      </a:r>
                    </a:p>
                  </a:txBody>
                  <a:tcPr marL="68580" marR="68580" marT="34290" marB="34290" anchor="ctr">
                    <a:solidFill>
                      <a:schemeClr val="bg1"/>
                    </a:solidFill>
                  </a:tcPr>
                </a:tc>
                <a:extLst>
                  <a:ext uri="{0D108BD9-81ED-4DB2-BD59-A6C34878D82A}">
                    <a16:rowId xmlns:a16="http://schemas.microsoft.com/office/drawing/2014/main" val="10002"/>
                  </a:ext>
                </a:extLst>
              </a:tr>
            </a:tbl>
          </a:graphicData>
        </a:graphic>
      </p:graphicFrame>
      <p:cxnSp>
        <p:nvCxnSpPr>
          <p:cNvPr id="317" name="Straight Connector 316"/>
          <p:cNvCxnSpPr/>
          <p:nvPr/>
        </p:nvCxnSpPr>
        <p:spPr>
          <a:xfrm flipH="1" flipV="1">
            <a:off x="6329956" y="1625913"/>
            <a:ext cx="179159" cy="990647"/>
          </a:xfrm>
          <a:prstGeom prst="line">
            <a:avLst/>
          </a:prstGeom>
          <a:ln>
            <a:prstDash val="sysDot"/>
          </a:ln>
        </p:spPr>
        <p:style>
          <a:lnRef idx="2">
            <a:schemeClr val="dk1"/>
          </a:lnRef>
          <a:fillRef idx="0">
            <a:schemeClr val="dk1"/>
          </a:fillRef>
          <a:effectRef idx="1">
            <a:schemeClr val="dk1"/>
          </a:effectRef>
          <a:fontRef idx="minor">
            <a:schemeClr val="tx1"/>
          </a:fontRef>
        </p:style>
      </p:cxnSp>
      <p:cxnSp>
        <p:nvCxnSpPr>
          <p:cNvPr id="318" name="Straight Connector 317"/>
          <p:cNvCxnSpPr/>
          <p:nvPr/>
        </p:nvCxnSpPr>
        <p:spPr>
          <a:xfrm flipH="1" flipV="1">
            <a:off x="4733650" y="2323273"/>
            <a:ext cx="1775465" cy="305953"/>
          </a:xfrm>
          <a:prstGeom prst="line">
            <a:avLst/>
          </a:prstGeom>
          <a:ln>
            <a:prstDash val="sysDot"/>
          </a:ln>
        </p:spPr>
        <p:style>
          <a:lnRef idx="2">
            <a:schemeClr val="dk1"/>
          </a:lnRef>
          <a:fillRef idx="0">
            <a:schemeClr val="dk1"/>
          </a:fillRef>
          <a:effectRef idx="1">
            <a:schemeClr val="dk1"/>
          </a:effectRef>
          <a:fontRef idx="minor">
            <a:schemeClr val="tx1"/>
          </a:fontRef>
        </p:style>
      </p:cxnSp>
      <p:pic>
        <p:nvPicPr>
          <p:cNvPr id="319" name="Picture 3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38250" y="2036108"/>
            <a:ext cx="434546" cy="455573"/>
          </a:xfrm>
          <a:prstGeom prst="rect">
            <a:avLst/>
          </a:prstGeom>
        </p:spPr>
      </p:pic>
      <p:sp>
        <p:nvSpPr>
          <p:cNvPr id="320" name="Rectangle 319"/>
          <p:cNvSpPr/>
          <p:nvPr/>
        </p:nvSpPr>
        <p:spPr>
          <a:xfrm>
            <a:off x="6735782" y="2151945"/>
            <a:ext cx="763124" cy="307777"/>
          </a:xfrm>
          <a:prstGeom prst="rect">
            <a:avLst/>
          </a:prstGeom>
          <a:noFill/>
        </p:spPr>
        <p:txBody>
          <a:bodyPr wrap="square" lIns="0" tIns="0" rIns="0" bIns="0">
            <a:spAutoFit/>
          </a:bodyPr>
          <a:lstStyle/>
          <a:p>
            <a:pPr algn="ctr"/>
            <a:r>
              <a:rPr lang="en-US" sz="1000" b="1" dirty="0">
                <a:latin typeface="Amazon Ember" panose="020B0603020204020204" pitchFamily="34" charset="0"/>
                <a:ea typeface="Amazon Ember" panose="020B0603020204020204" pitchFamily="34" charset="0"/>
                <a:cs typeface="Amazon Ember" panose="020B0603020204020204" pitchFamily="34" charset="0"/>
              </a:rPr>
              <a:t>Internet gateway</a:t>
            </a:r>
          </a:p>
        </p:txBody>
      </p:sp>
      <p:cxnSp>
        <p:nvCxnSpPr>
          <p:cNvPr id="321" name="Straight Arrow Connector 320"/>
          <p:cNvCxnSpPr>
            <a:stCxn id="281" idx="1"/>
            <a:endCxn id="292" idx="3"/>
          </p:cNvCxnSpPr>
          <p:nvPr/>
        </p:nvCxnSpPr>
        <p:spPr>
          <a:xfrm flipH="1">
            <a:off x="6584438" y="3349491"/>
            <a:ext cx="526461" cy="4120"/>
          </a:xfrm>
          <a:prstGeom prst="straightConnector1">
            <a:avLst/>
          </a:prstGeom>
          <a:ln w="28575">
            <a:solidFill>
              <a:srgbClr val="4F81BD"/>
            </a:solidFill>
            <a:tailEnd type="triangle"/>
          </a:ln>
        </p:spPr>
        <p:style>
          <a:lnRef idx="2">
            <a:schemeClr val="accent1"/>
          </a:lnRef>
          <a:fillRef idx="0">
            <a:schemeClr val="accent1"/>
          </a:fillRef>
          <a:effectRef idx="1">
            <a:schemeClr val="accent1"/>
          </a:effectRef>
          <a:fontRef idx="minor">
            <a:schemeClr val="tx1"/>
          </a:fontRef>
        </p:style>
      </p:cxnSp>
      <p:pic>
        <p:nvPicPr>
          <p:cNvPr id="322" name="Picture 321" descr="VPC-Rou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00000">
            <a:off x="6647049" y="3124232"/>
            <a:ext cx="459400" cy="459400"/>
          </a:xfrm>
          <a:prstGeom prst="rect">
            <a:avLst/>
          </a:prstGeom>
        </p:spPr>
      </p:pic>
      <p:cxnSp>
        <p:nvCxnSpPr>
          <p:cNvPr id="323" name="Straight Connector 322"/>
          <p:cNvCxnSpPr/>
          <p:nvPr/>
        </p:nvCxnSpPr>
        <p:spPr>
          <a:xfrm flipV="1">
            <a:off x="6912182" y="2636548"/>
            <a:ext cx="2292152" cy="558227"/>
          </a:xfrm>
          <a:prstGeom prst="line">
            <a:avLst/>
          </a:prstGeom>
          <a:ln>
            <a:prstDash val="sysDot"/>
          </a:ln>
        </p:spPr>
        <p:style>
          <a:lnRef idx="2">
            <a:schemeClr val="dk1"/>
          </a:lnRef>
          <a:fillRef idx="0">
            <a:schemeClr val="dk1"/>
          </a:fillRef>
          <a:effectRef idx="1">
            <a:schemeClr val="dk1"/>
          </a:effectRef>
          <a:fontRef idx="minor">
            <a:schemeClr val="tx1"/>
          </a:fontRef>
        </p:style>
      </p:cxnSp>
      <p:graphicFrame>
        <p:nvGraphicFramePr>
          <p:cNvPr id="324" name="Table 323"/>
          <p:cNvGraphicFramePr>
            <a:graphicFrameLocks noGrp="1"/>
          </p:cNvGraphicFramePr>
          <p:nvPr>
            <p:extLst>
              <p:ext uri="{D42A27DB-BD31-4B8C-83A1-F6EECF244321}">
                <p14:modId xmlns:p14="http://schemas.microsoft.com/office/powerpoint/2010/main" val="887725427"/>
              </p:ext>
            </p:extLst>
          </p:nvPr>
        </p:nvGraphicFramePr>
        <p:xfrm>
          <a:off x="7609757" y="1938241"/>
          <a:ext cx="1596508" cy="704645"/>
        </p:xfrm>
        <a:graphic>
          <a:graphicData uri="http://schemas.openxmlformats.org/drawingml/2006/table">
            <a:tbl>
              <a:tblPr firstRow="1" bandRow="1">
                <a:effectLst>
                  <a:outerShdw blurRad="50800" dist="38100" dir="2700000" algn="tl" rotWithShape="0">
                    <a:prstClr val="black">
                      <a:alpha val="40000"/>
                    </a:prstClr>
                  </a:outerShdw>
                </a:effectLst>
                <a:tableStyleId>{5940675A-B579-460E-94D1-54222C63F5DA}</a:tableStyleId>
              </a:tblPr>
              <a:tblGrid>
                <a:gridCol w="993258">
                  <a:extLst>
                    <a:ext uri="{9D8B030D-6E8A-4147-A177-3AD203B41FA5}">
                      <a16:colId xmlns:a16="http://schemas.microsoft.com/office/drawing/2014/main" val="20000"/>
                    </a:ext>
                  </a:extLst>
                </a:gridCol>
                <a:gridCol w="603250">
                  <a:extLst>
                    <a:ext uri="{9D8B030D-6E8A-4147-A177-3AD203B41FA5}">
                      <a16:colId xmlns:a16="http://schemas.microsoft.com/office/drawing/2014/main" val="20001"/>
                    </a:ext>
                  </a:extLst>
                </a:gridCol>
              </a:tblGrid>
              <a:tr h="194310">
                <a:tc>
                  <a:txBody>
                    <a:bodyPr/>
                    <a:lstStyle/>
                    <a:p>
                      <a:r>
                        <a:rPr lang="en-US" sz="1000" dirty="0"/>
                        <a:t>Destination</a:t>
                      </a:r>
                    </a:p>
                  </a:txBody>
                  <a:tcPr marL="68580" marR="68580" marT="34290" marB="34290" anchor="ctr">
                    <a:solidFill>
                      <a:schemeClr val="accent5">
                        <a:lumMod val="20000"/>
                        <a:lumOff val="80000"/>
                      </a:schemeClr>
                    </a:solidFill>
                  </a:tcPr>
                </a:tc>
                <a:tc>
                  <a:txBody>
                    <a:bodyPr/>
                    <a:lstStyle/>
                    <a:p>
                      <a:r>
                        <a:rPr lang="en-US" sz="1000" dirty="0"/>
                        <a:t>Target</a:t>
                      </a:r>
                    </a:p>
                  </a:txBody>
                  <a:tcPr marL="68580" marR="68580" marT="34290" marB="34290" anchor="ctr">
                    <a:solidFill>
                      <a:schemeClr val="accent5">
                        <a:lumMod val="20000"/>
                        <a:lumOff val="80000"/>
                      </a:schemeClr>
                    </a:solidFill>
                  </a:tcPr>
                </a:tc>
                <a:extLst>
                  <a:ext uri="{0D108BD9-81ED-4DB2-BD59-A6C34878D82A}">
                    <a16:rowId xmlns:a16="http://schemas.microsoft.com/office/drawing/2014/main" val="10000"/>
                  </a:ext>
                </a:extLst>
              </a:tr>
              <a:tr h="262685">
                <a:tc>
                  <a:txBody>
                    <a:bodyPr/>
                    <a:lstStyle/>
                    <a:p>
                      <a:r>
                        <a:rPr lang="en-US" sz="1000" dirty="0"/>
                        <a:t>10.0.0.0/20</a:t>
                      </a:r>
                    </a:p>
                  </a:txBody>
                  <a:tcPr marL="68580" marR="68580" marT="34290" marB="34290" anchor="ctr">
                    <a:solidFill>
                      <a:schemeClr val="bg1"/>
                    </a:solidFill>
                  </a:tcPr>
                </a:tc>
                <a:tc>
                  <a:txBody>
                    <a:bodyPr/>
                    <a:lstStyle/>
                    <a:p>
                      <a:r>
                        <a:rPr lang="en-US" sz="1000" dirty="0"/>
                        <a:t>local</a:t>
                      </a:r>
                    </a:p>
                  </a:txBody>
                  <a:tcPr marL="68580" marR="68580" marT="34290" marB="34290" anchor="ctr">
                    <a:solidFill>
                      <a:schemeClr val="bg1"/>
                    </a:solidFill>
                  </a:tcPr>
                </a:tc>
                <a:extLst>
                  <a:ext uri="{0D108BD9-81ED-4DB2-BD59-A6C34878D82A}">
                    <a16:rowId xmlns:a16="http://schemas.microsoft.com/office/drawing/2014/main" val="10001"/>
                  </a:ext>
                </a:extLst>
              </a:tr>
              <a:tr h="194310">
                <a:tc>
                  <a:txBody>
                    <a:bodyPr/>
                    <a:lstStyle/>
                    <a:p>
                      <a:r>
                        <a:rPr lang="en-US" sz="1000" dirty="0"/>
                        <a:t>0.0.0.0/0</a:t>
                      </a:r>
                    </a:p>
                  </a:txBody>
                  <a:tcPr marL="68580" marR="68580" marT="34290" marB="34290" anchor="ctr">
                    <a:solidFill>
                      <a:schemeClr val="bg1"/>
                    </a:solidFill>
                  </a:tcPr>
                </a:tc>
                <a:tc>
                  <a:txBody>
                    <a:bodyPr/>
                    <a:lstStyle/>
                    <a:p>
                      <a:r>
                        <a:rPr lang="en-US" sz="1000" b="0" dirty="0">
                          <a:solidFill>
                            <a:schemeClr val="tx1"/>
                          </a:solidFill>
                        </a:rPr>
                        <a:t>NAT</a:t>
                      </a:r>
                    </a:p>
                  </a:txBody>
                  <a:tcPr marL="68580" marR="68580" marT="34290" marB="34290" anchor="ctr">
                    <a:solidFill>
                      <a:schemeClr val="bg1"/>
                    </a:solidFill>
                  </a:tcPr>
                </a:tc>
                <a:extLst>
                  <a:ext uri="{0D108BD9-81ED-4DB2-BD59-A6C34878D82A}">
                    <a16:rowId xmlns:a16="http://schemas.microsoft.com/office/drawing/2014/main" val="10002"/>
                  </a:ext>
                </a:extLst>
              </a:tr>
            </a:tbl>
          </a:graphicData>
        </a:graphic>
      </p:graphicFrame>
      <p:cxnSp>
        <p:nvCxnSpPr>
          <p:cNvPr id="325" name="Straight Connector 324"/>
          <p:cNvCxnSpPr/>
          <p:nvPr/>
        </p:nvCxnSpPr>
        <p:spPr>
          <a:xfrm flipV="1">
            <a:off x="6884886" y="1948396"/>
            <a:ext cx="702875" cy="1266851"/>
          </a:xfrm>
          <a:prstGeom prst="line">
            <a:avLst/>
          </a:prstGeom>
          <a:ln>
            <a:prstDash val="sysDot"/>
          </a:ln>
        </p:spPr>
        <p:style>
          <a:lnRef idx="2">
            <a:schemeClr val="dk1"/>
          </a:lnRef>
          <a:fillRef idx="0">
            <a:schemeClr val="dk1"/>
          </a:fillRef>
          <a:effectRef idx="1">
            <a:schemeClr val="dk1"/>
          </a:effectRef>
          <a:fontRef idx="minor">
            <a:schemeClr val="tx1"/>
          </a:fontRef>
        </p:style>
      </p:cxnSp>
      <p:pic>
        <p:nvPicPr>
          <p:cNvPr id="326" name="Picture 3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00599" y="2290264"/>
            <a:ext cx="410947" cy="268257"/>
          </a:xfrm>
          <a:prstGeom prst="rect">
            <a:avLst/>
          </a:prstGeom>
        </p:spPr>
      </p:pic>
      <p:cxnSp>
        <p:nvCxnSpPr>
          <p:cNvPr id="327" name="Elbow Connector 326"/>
          <p:cNvCxnSpPr>
            <a:stCxn id="282" idx="0"/>
            <a:endCxn id="293" idx="2"/>
          </p:cNvCxnSpPr>
          <p:nvPr/>
        </p:nvCxnSpPr>
        <p:spPr>
          <a:xfrm rot="16200000" flipV="1">
            <a:off x="6470367" y="2722873"/>
            <a:ext cx="518708" cy="2701951"/>
          </a:xfrm>
          <a:prstGeom prst="bentConnector3">
            <a:avLst>
              <a:gd name="adj1" fmla="val 50000"/>
            </a:avLst>
          </a:prstGeom>
          <a:ln w="28575">
            <a:solidFill>
              <a:srgbClr val="4F81BD"/>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328" name="TextBox 34"/>
          <p:cNvSpPr txBox="1">
            <a:spLocks noChangeArrowheads="1"/>
          </p:cNvSpPr>
          <p:nvPr/>
        </p:nvSpPr>
        <p:spPr bwMode="auto">
          <a:xfrm>
            <a:off x="7726292" y="4928021"/>
            <a:ext cx="1555750" cy="230832"/>
          </a:xfrm>
          <a:prstGeom prst="rect">
            <a:avLst/>
          </a:prstGeom>
          <a:noFill/>
          <a:ln w="9525">
            <a:noFill/>
            <a:miter lim="800000"/>
            <a:headEnd/>
            <a:tailEnd/>
          </a:ln>
        </p:spPr>
        <p:txBody>
          <a:bodyPr>
            <a:spAutoFit/>
          </a:bodyPr>
          <a:lstStyle/>
          <a:p>
            <a:pPr algn="ctr"/>
            <a:r>
              <a:rPr lang="en-US" sz="9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security group</a:t>
            </a:r>
          </a:p>
        </p:txBody>
      </p:sp>
      <p:sp>
        <p:nvSpPr>
          <p:cNvPr id="329" name="TextBox 34"/>
          <p:cNvSpPr txBox="1">
            <a:spLocks noChangeArrowheads="1"/>
          </p:cNvSpPr>
          <p:nvPr/>
        </p:nvSpPr>
        <p:spPr bwMode="auto">
          <a:xfrm>
            <a:off x="4726760" y="2817482"/>
            <a:ext cx="1555750" cy="230832"/>
          </a:xfrm>
          <a:prstGeom prst="rect">
            <a:avLst/>
          </a:prstGeom>
          <a:noFill/>
          <a:ln w="9525">
            <a:noFill/>
            <a:miter lim="800000"/>
            <a:headEnd/>
            <a:tailEnd/>
          </a:ln>
        </p:spPr>
        <p:txBody>
          <a:bodyPr>
            <a:spAutoFit/>
          </a:bodyPr>
          <a:lstStyle/>
          <a:p>
            <a:pPr algn="ctr"/>
            <a:r>
              <a:rPr lang="en-US" sz="900" b="1"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security group</a:t>
            </a:r>
          </a:p>
        </p:txBody>
      </p:sp>
    </p:spTree>
    <p:custDataLst>
      <p:tags r:id="rId1"/>
    </p:custDataLst>
    <p:extLst>
      <p:ext uri="{BB962C8B-B14F-4D97-AF65-F5344CB8AC3E}">
        <p14:creationId xmlns:p14="http://schemas.microsoft.com/office/powerpoint/2010/main" val="20402945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2483524"/>
            <a:ext cx="11095836" cy="1923038"/>
          </a:xfrm>
        </p:spPr>
        <p:txBody>
          <a:bodyPr>
            <a:noAutofit/>
          </a:bodyPr>
          <a:lstStyle/>
          <a:p>
            <a:r>
              <a:rPr lang="en-US" sz="4800" dirty="0"/>
              <a:t>How should you monitor your VPC traffic?</a:t>
            </a:r>
          </a:p>
        </p:txBody>
      </p:sp>
    </p:spTree>
    <p:custDataLst>
      <p:tags r:id="rId1"/>
    </p:custDataLst>
    <p:extLst>
      <p:ext uri="{BB962C8B-B14F-4D97-AF65-F5344CB8AC3E}">
        <p14:creationId xmlns:p14="http://schemas.microsoft.com/office/powerpoint/2010/main" val="14775399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VPC Flow Logs</a:t>
            </a:r>
          </a:p>
        </p:txBody>
      </p:sp>
      <p:sp>
        <p:nvSpPr>
          <p:cNvPr id="3" name="Content Placeholder 2"/>
          <p:cNvSpPr>
            <a:spLocks noGrp="1"/>
          </p:cNvSpPr>
          <p:nvPr>
            <p:ph idx="1"/>
          </p:nvPr>
        </p:nvSpPr>
        <p:spPr>
          <a:xfrm>
            <a:off x="238539" y="1440305"/>
            <a:ext cx="5635487" cy="4913308"/>
          </a:xfrm>
        </p:spPr>
        <p:txBody>
          <a:bodyPr/>
          <a:lstStyle/>
          <a:p>
            <a:pPr marL="457200" lvl="1" indent="-457200">
              <a:spcBef>
                <a:spcPts val="1800"/>
              </a:spcBef>
              <a:spcAft>
                <a:spcPts val="800"/>
              </a:spcAft>
            </a:pPr>
            <a:r>
              <a:rPr lang="en-US" sz="2800" dirty="0"/>
              <a:t>Captures traffic flow details in your VPC</a:t>
            </a:r>
          </a:p>
          <a:p>
            <a:pPr marL="914400" lvl="2" indent="-457200">
              <a:spcBef>
                <a:spcPts val="1800"/>
              </a:spcBef>
              <a:spcAft>
                <a:spcPts val="800"/>
              </a:spcAft>
            </a:pPr>
            <a:r>
              <a:rPr lang="en-US" sz="2400" dirty="0"/>
              <a:t>Accepted and rejected traffic</a:t>
            </a:r>
          </a:p>
          <a:p>
            <a:pPr marL="457200" lvl="1" indent="-457200">
              <a:spcBef>
                <a:spcPts val="1800"/>
              </a:spcBef>
              <a:spcAft>
                <a:spcPts val="800"/>
              </a:spcAft>
            </a:pPr>
            <a:r>
              <a:rPr lang="en-US" sz="2800" dirty="0"/>
              <a:t>Can be enabled for VPCs, subnets, and ENIs</a:t>
            </a:r>
          </a:p>
          <a:p>
            <a:pPr marL="457200" lvl="1" indent="-457200">
              <a:spcBef>
                <a:spcPts val="1800"/>
              </a:spcBef>
              <a:spcAft>
                <a:spcPts val="800"/>
              </a:spcAft>
            </a:pPr>
            <a:r>
              <a:rPr lang="en-US" sz="2800" dirty="0"/>
              <a:t>Logs published to </a:t>
            </a:r>
            <a:r>
              <a:rPr lang="en-US" sz="2800" dirty="0" err="1"/>
              <a:t>CloudWatch</a:t>
            </a:r>
            <a:r>
              <a:rPr lang="en-US" sz="2800" dirty="0"/>
              <a:t> Logs</a:t>
            </a:r>
          </a:p>
          <a:p>
            <a:pPr lvl="2">
              <a:spcBef>
                <a:spcPts val="1600"/>
              </a:spcBef>
            </a:pPr>
            <a:endParaRPr lang="en-US" sz="2667" dirty="0"/>
          </a:p>
        </p:txBody>
      </p:sp>
      <p:sp>
        <p:nvSpPr>
          <p:cNvPr id="5" name="Rectangle 4"/>
          <p:cNvSpPr/>
          <p:nvPr/>
        </p:nvSpPr>
        <p:spPr>
          <a:xfrm>
            <a:off x="6482261" y="2160999"/>
            <a:ext cx="5017888" cy="3447547"/>
          </a:xfrm>
          <a:prstGeom prst="rect">
            <a:avLst/>
          </a:prstGeom>
          <a:solidFill>
            <a:schemeClr val="bg2"/>
          </a:solidFill>
          <a:ln w="38100">
            <a:solidFill>
              <a:schemeClr val="tx1"/>
            </a:solidFill>
          </a:ln>
          <a:effectLst>
            <a:outerShdw blurRad="50800" dist="38100" dir="2700000" algn="tl" rotWithShape="0">
              <a:prstClr val="black">
                <a:alpha val="40000"/>
              </a:prstClr>
            </a:outerShdw>
          </a:effectLst>
        </p:spPr>
        <p:txBody>
          <a:bodyPr wrap="square" lIns="243840" tIns="121920" rIns="243840" bIns="121920">
            <a:spAutoFit/>
          </a:bodyPr>
          <a:lstStyle/>
          <a:p>
            <a:pPr lvl="0">
              <a:spcBef>
                <a:spcPct val="20000"/>
              </a:spcBef>
            </a:pPr>
            <a:r>
              <a:rPr lang="en-US" sz="2667"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Use cases:</a:t>
            </a:r>
          </a:p>
          <a:p>
            <a:pPr marL="461422" lvl="1" indent="-457189">
              <a:spcBef>
                <a:spcPct val="20000"/>
              </a:spcBef>
              <a:buClr>
                <a:schemeClr val="bg2">
                  <a:lumMod val="10000"/>
                </a:schemeClr>
              </a:buClr>
              <a:buSzPct val="125000"/>
              <a:buFont typeface="Arial" panose="020B0604020202020204" pitchFamily="34" charset="0"/>
              <a:buChar char="•"/>
            </a:pPr>
            <a:r>
              <a:rPr lang="en-US" sz="2667"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Troubleshoot connectivity issues.</a:t>
            </a:r>
          </a:p>
          <a:p>
            <a:pPr marL="461422" lvl="1" indent="-457189">
              <a:spcBef>
                <a:spcPct val="20000"/>
              </a:spcBef>
              <a:buClr>
                <a:schemeClr val="bg2">
                  <a:lumMod val="10000"/>
                </a:schemeClr>
              </a:buClr>
              <a:buSzPct val="125000"/>
              <a:buFont typeface="Arial" panose="020B0604020202020204" pitchFamily="34" charset="0"/>
              <a:buChar char="•"/>
            </a:pPr>
            <a:r>
              <a:rPr lang="en-US" sz="2667"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Test network access rules.</a:t>
            </a:r>
          </a:p>
          <a:p>
            <a:pPr marL="461422" lvl="1" indent="-457189">
              <a:spcBef>
                <a:spcPct val="20000"/>
              </a:spcBef>
              <a:buClr>
                <a:schemeClr val="bg2">
                  <a:lumMod val="10000"/>
                </a:schemeClr>
              </a:buClr>
              <a:buSzPct val="125000"/>
              <a:buFont typeface="Arial" panose="020B0604020202020204" pitchFamily="34" charset="0"/>
              <a:buChar char="•"/>
            </a:pPr>
            <a:r>
              <a:rPr lang="en-US" sz="2667"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Monitor traffic.</a:t>
            </a:r>
          </a:p>
          <a:p>
            <a:pPr marL="461422" lvl="1" indent="-457189">
              <a:spcBef>
                <a:spcPct val="20000"/>
              </a:spcBef>
              <a:buClr>
                <a:schemeClr val="bg2">
                  <a:lumMod val="10000"/>
                </a:schemeClr>
              </a:buClr>
              <a:buSzPct val="125000"/>
              <a:buFont typeface="Arial" panose="020B0604020202020204" pitchFamily="34" charset="0"/>
              <a:buChar char="•"/>
            </a:pPr>
            <a:r>
              <a:rPr lang="en-US" sz="2667"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Detect and investigate security incidents.</a:t>
            </a:r>
          </a:p>
        </p:txBody>
      </p:sp>
    </p:spTree>
    <p:custDataLst>
      <p:tags r:id="rId1"/>
    </p:custDataLst>
    <p:extLst>
      <p:ext uri="{BB962C8B-B14F-4D97-AF65-F5344CB8AC3E}">
        <p14:creationId xmlns:p14="http://schemas.microsoft.com/office/powerpoint/2010/main" val="4140933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763364"/>
            <a:ext cx="11095836" cy="1557630"/>
          </a:xfrm>
        </p:spPr>
        <p:txBody>
          <a:bodyPr>
            <a:noAutofit/>
          </a:bodyPr>
          <a:lstStyle/>
          <a:p>
            <a:r>
              <a:rPr lang="en-US" sz="4800" dirty="0"/>
              <a:t>Part 7: Can you connect multiple VPCs             to each other?</a:t>
            </a:r>
          </a:p>
        </p:txBody>
      </p:sp>
    </p:spTree>
    <p:custDataLst>
      <p:tags r:id="rId1"/>
    </p:custDataLst>
    <p:extLst>
      <p:ext uri="{BB962C8B-B14F-4D97-AF65-F5344CB8AC3E}">
        <p14:creationId xmlns:p14="http://schemas.microsoft.com/office/powerpoint/2010/main" val="36282301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14540"/>
            <a:ext cx="11115261" cy="779463"/>
          </a:xfrm>
        </p:spPr>
        <p:txBody>
          <a:bodyPr>
            <a:normAutofit/>
          </a:bodyPr>
          <a:lstStyle/>
          <a:p>
            <a:r>
              <a:rPr lang="en-US" dirty="0"/>
              <a:t>VPN Hub And Spoke Architecture</a:t>
            </a:r>
          </a:p>
        </p:txBody>
      </p:sp>
      <p:sp>
        <p:nvSpPr>
          <p:cNvPr id="68" name="Content Placeholder 2"/>
          <p:cNvSpPr>
            <a:spLocks noGrp="1"/>
          </p:cNvSpPr>
          <p:nvPr>
            <p:ph idx="1"/>
          </p:nvPr>
        </p:nvSpPr>
        <p:spPr>
          <a:xfrm>
            <a:off x="238539" y="1293344"/>
            <a:ext cx="5805661" cy="4913308"/>
          </a:xfrm>
        </p:spPr>
        <p:txBody>
          <a:bodyPr>
            <a:normAutofit/>
          </a:bodyPr>
          <a:lstStyle/>
          <a:p>
            <a:pPr marL="0" lvl="1" indent="0">
              <a:spcBef>
                <a:spcPts val="0"/>
              </a:spcBef>
              <a:spcAft>
                <a:spcPts val="800"/>
              </a:spcAft>
              <a:buNone/>
            </a:pPr>
            <a:r>
              <a:rPr lang="en-US" sz="2800" dirty="0"/>
              <a:t>Customer gateway </a:t>
            </a:r>
          </a:p>
          <a:p>
            <a:pPr marL="746125" lvl="2" indent="-457200">
              <a:spcBef>
                <a:spcPts val="0"/>
              </a:spcBef>
              <a:spcAft>
                <a:spcPts val="800"/>
              </a:spcAft>
            </a:pPr>
            <a:r>
              <a:rPr lang="en-US" sz="2400" dirty="0"/>
              <a:t>One per VPN tunnel</a:t>
            </a:r>
          </a:p>
          <a:p>
            <a:pPr marL="746125" lvl="2" indent="-457200">
              <a:spcBef>
                <a:spcPts val="0"/>
              </a:spcBef>
              <a:spcAft>
                <a:spcPts val="800"/>
              </a:spcAft>
            </a:pPr>
            <a:r>
              <a:rPr lang="en-US" sz="2400" dirty="0"/>
              <a:t>One public IP address per customer gateway</a:t>
            </a:r>
          </a:p>
          <a:p>
            <a:pPr marL="746125" lvl="2" indent="-457200">
              <a:spcBef>
                <a:spcPts val="0"/>
              </a:spcBef>
              <a:spcAft>
                <a:spcPts val="800"/>
              </a:spcAft>
            </a:pPr>
            <a:r>
              <a:rPr lang="en-US" sz="2400" dirty="0"/>
              <a:t>AWS provides two tunnel destinations per Region</a:t>
            </a:r>
          </a:p>
          <a:p>
            <a:pPr marL="914400" lvl="2" indent="-457200">
              <a:spcBef>
                <a:spcPts val="0"/>
              </a:spcBef>
              <a:spcAft>
                <a:spcPts val="800"/>
              </a:spcAft>
            </a:pPr>
            <a:endParaRPr lang="en-US" dirty="0"/>
          </a:p>
        </p:txBody>
      </p:sp>
      <p:sp>
        <p:nvSpPr>
          <p:cNvPr id="7" name="Rounded Rectangle 6"/>
          <p:cNvSpPr/>
          <p:nvPr/>
        </p:nvSpPr>
        <p:spPr>
          <a:xfrm>
            <a:off x="1597376" y="3827529"/>
            <a:ext cx="9985471" cy="2645651"/>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TextBox 37"/>
          <p:cNvSpPr txBox="1">
            <a:spLocks noChangeArrowheads="1"/>
          </p:cNvSpPr>
          <p:nvPr/>
        </p:nvSpPr>
        <p:spPr bwMode="auto">
          <a:xfrm>
            <a:off x="3356255" y="6070897"/>
            <a:ext cx="1964256" cy="338554"/>
          </a:xfrm>
          <a:prstGeom prst="rect">
            <a:avLst/>
          </a:prstGeom>
          <a:noFill/>
          <a:ln w="9525">
            <a:noFill/>
            <a:miter lim="800000"/>
            <a:headEnd/>
            <a:tailEnd/>
          </a:ln>
        </p:spPr>
        <p:txBody>
          <a:bodyPr wrap="square">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AWS Region</a:t>
            </a:r>
          </a:p>
        </p:txBody>
      </p:sp>
      <p:grpSp>
        <p:nvGrpSpPr>
          <p:cNvPr id="20" name="Group 3"/>
          <p:cNvGrpSpPr/>
          <p:nvPr/>
        </p:nvGrpSpPr>
        <p:grpSpPr>
          <a:xfrm>
            <a:off x="6730025" y="1547883"/>
            <a:ext cx="4003489" cy="1444001"/>
            <a:chOff x="4676775" y="4879368"/>
            <a:chExt cx="1752600" cy="1733550"/>
          </a:xfrm>
          <a:solidFill>
            <a:schemeClr val="bg1"/>
          </a:solidFill>
        </p:grpSpPr>
        <p:sp>
          <p:nvSpPr>
            <p:cNvPr id="22" name="Rounded Rectangle 9"/>
            <p:cNvSpPr/>
            <p:nvPr/>
          </p:nvSpPr>
          <p:spPr>
            <a:xfrm>
              <a:off x="4676775" y="4879368"/>
              <a:ext cx="1752600" cy="1733550"/>
            </a:xfrm>
            <a:prstGeom prst="roundRect">
              <a:avLst>
                <a:gd name="adj" fmla="val 9818"/>
              </a:avLst>
            </a:prstGeom>
            <a:grp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 name="TextBox 37"/>
            <p:cNvSpPr txBox="1">
              <a:spLocks noChangeArrowheads="1"/>
            </p:cNvSpPr>
            <p:nvPr/>
          </p:nvSpPr>
          <p:spPr bwMode="auto">
            <a:xfrm>
              <a:off x="4775200" y="5983301"/>
              <a:ext cx="1555750" cy="357099"/>
            </a:xfrm>
            <a:prstGeom prst="rect">
              <a:avLst/>
            </a:prstGeom>
            <a:noFill/>
            <a:ln w="9525">
              <a:noFill/>
              <a:miter lim="800000"/>
              <a:headEnd/>
              <a:tailEnd/>
            </a:ln>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Corporate data center</a:t>
              </a:r>
            </a:p>
          </p:txBody>
        </p:sp>
      </p:grpSp>
      <p:pic>
        <p:nvPicPr>
          <p:cNvPr id="21" name="Picture 20" descr="Requester-.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47662" y="1243639"/>
            <a:ext cx="778583" cy="812449"/>
          </a:xfrm>
          <a:prstGeom prst="rect">
            <a:avLst/>
          </a:prstGeom>
        </p:spPr>
      </p:pic>
      <p:grpSp>
        <p:nvGrpSpPr>
          <p:cNvPr id="40" name="Group 18"/>
          <p:cNvGrpSpPr/>
          <p:nvPr/>
        </p:nvGrpSpPr>
        <p:grpSpPr>
          <a:xfrm>
            <a:off x="1727067" y="4272077"/>
            <a:ext cx="1843472" cy="1638531"/>
            <a:chOff x="334332" y="1397583"/>
            <a:chExt cx="1382604" cy="1228898"/>
          </a:xfrm>
        </p:grpSpPr>
        <p:sp>
          <p:nvSpPr>
            <p:cNvPr id="5" name="Rounded Rectangle 28"/>
            <p:cNvSpPr/>
            <p:nvPr/>
          </p:nvSpPr>
          <p:spPr>
            <a:xfrm>
              <a:off x="336789" y="1397583"/>
              <a:ext cx="1380147" cy="1228898"/>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2" name="TextBox 44"/>
            <p:cNvSpPr txBox="1"/>
            <p:nvPr/>
          </p:nvSpPr>
          <p:spPr>
            <a:xfrm>
              <a:off x="334332" y="1775505"/>
              <a:ext cx="1382603" cy="438581"/>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Public-facing applications</a:t>
              </a:r>
            </a:p>
          </p:txBody>
        </p:sp>
      </p:grpSp>
      <p:grpSp>
        <p:nvGrpSpPr>
          <p:cNvPr id="24" name="Group 23"/>
          <p:cNvGrpSpPr/>
          <p:nvPr/>
        </p:nvGrpSpPr>
        <p:grpSpPr>
          <a:xfrm>
            <a:off x="3664791" y="4272077"/>
            <a:ext cx="1843472" cy="1638531"/>
            <a:chOff x="1781988" y="1397583"/>
            <a:chExt cx="1382604" cy="1228898"/>
          </a:xfrm>
        </p:grpSpPr>
        <p:sp>
          <p:nvSpPr>
            <p:cNvPr id="13" name="Rounded Rectangle 12"/>
            <p:cNvSpPr/>
            <p:nvPr/>
          </p:nvSpPr>
          <p:spPr>
            <a:xfrm>
              <a:off x="1784445" y="1397583"/>
              <a:ext cx="1380147" cy="1228898"/>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TextBox 14"/>
            <p:cNvSpPr txBox="1"/>
            <p:nvPr/>
          </p:nvSpPr>
          <p:spPr>
            <a:xfrm>
              <a:off x="1781988" y="1775505"/>
              <a:ext cx="1382603" cy="438581"/>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Internal company app 1</a:t>
              </a:r>
            </a:p>
          </p:txBody>
        </p:sp>
      </p:grpSp>
      <p:grpSp>
        <p:nvGrpSpPr>
          <p:cNvPr id="25" name="Group 24"/>
          <p:cNvGrpSpPr/>
          <p:nvPr/>
        </p:nvGrpSpPr>
        <p:grpSpPr>
          <a:xfrm>
            <a:off x="5602515" y="4272077"/>
            <a:ext cx="1843472" cy="1638531"/>
            <a:chOff x="1781988" y="1397583"/>
            <a:chExt cx="1382604" cy="1228898"/>
          </a:xfrm>
        </p:grpSpPr>
        <p:sp>
          <p:nvSpPr>
            <p:cNvPr id="26" name="Rounded Rectangle 25"/>
            <p:cNvSpPr/>
            <p:nvPr/>
          </p:nvSpPr>
          <p:spPr>
            <a:xfrm>
              <a:off x="1784445" y="1397583"/>
              <a:ext cx="1380147" cy="1228898"/>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8" name="TextBox 27"/>
            <p:cNvSpPr txBox="1"/>
            <p:nvPr/>
          </p:nvSpPr>
          <p:spPr>
            <a:xfrm>
              <a:off x="1781988" y="1775505"/>
              <a:ext cx="1382603" cy="438581"/>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Internal company app 2</a:t>
              </a:r>
            </a:p>
          </p:txBody>
        </p:sp>
      </p:grpSp>
      <p:grpSp>
        <p:nvGrpSpPr>
          <p:cNvPr id="30" name="Group 29"/>
          <p:cNvGrpSpPr/>
          <p:nvPr/>
        </p:nvGrpSpPr>
        <p:grpSpPr>
          <a:xfrm>
            <a:off x="7540239" y="4272077"/>
            <a:ext cx="1843472" cy="1638531"/>
            <a:chOff x="1781988" y="1397583"/>
            <a:chExt cx="1382604" cy="1228898"/>
          </a:xfrm>
        </p:grpSpPr>
        <p:sp>
          <p:nvSpPr>
            <p:cNvPr id="31" name="Rounded Rectangle 30"/>
            <p:cNvSpPr/>
            <p:nvPr/>
          </p:nvSpPr>
          <p:spPr>
            <a:xfrm>
              <a:off x="1784445" y="1397583"/>
              <a:ext cx="1380147" cy="1228898"/>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Box 32"/>
            <p:cNvSpPr txBox="1"/>
            <p:nvPr/>
          </p:nvSpPr>
          <p:spPr>
            <a:xfrm>
              <a:off x="1781988" y="1775505"/>
              <a:ext cx="1382603" cy="438581"/>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Internal company app 3</a:t>
              </a:r>
            </a:p>
          </p:txBody>
        </p:sp>
      </p:grpSp>
      <p:grpSp>
        <p:nvGrpSpPr>
          <p:cNvPr id="35" name="Group 34"/>
          <p:cNvGrpSpPr/>
          <p:nvPr/>
        </p:nvGrpSpPr>
        <p:grpSpPr>
          <a:xfrm>
            <a:off x="9477962" y="4272077"/>
            <a:ext cx="1843472" cy="1638531"/>
            <a:chOff x="1781988" y="1397583"/>
            <a:chExt cx="1382604" cy="1228898"/>
          </a:xfrm>
        </p:grpSpPr>
        <p:sp>
          <p:nvSpPr>
            <p:cNvPr id="36" name="Rounded Rectangle 35"/>
            <p:cNvSpPr/>
            <p:nvPr/>
          </p:nvSpPr>
          <p:spPr>
            <a:xfrm>
              <a:off x="1784445" y="1397583"/>
              <a:ext cx="1380147" cy="1228898"/>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8" name="TextBox 37"/>
            <p:cNvSpPr txBox="1"/>
            <p:nvPr/>
          </p:nvSpPr>
          <p:spPr>
            <a:xfrm>
              <a:off x="1781988" y="1775505"/>
              <a:ext cx="1382603" cy="438581"/>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Internal company app 4</a:t>
              </a:r>
            </a:p>
          </p:txBody>
        </p:sp>
      </p:grpSp>
      <p:pic>
        <p:nvPicPr>
          <p:cNvPr id="41" name="Picture 40" descr="Traditional-Servers.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59920" y="1847854"/>
            <a:ext cx="661736" cy="661736"/>
          </a:xfrm>
          <a:prstGeom prst="rect">
            <a:avLst/>
          </a:prstGeom>
        </p:spPr>
      </p:pic>
      <p:pic>
        <p:nvPicPr>
          <p:cNvPr id="42" name="Picture 41" descr="Traditional-Servers.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301588" y="1847854"/>
            <a:ext cx="661736" cy="661736"/>
          </a:xfrm>
          <a:prstGeom prst="rect">
            <a:avLst/>
          </a:prstGeom>
        </p:spPr>
      </p:pic>
      <p:pic>
        <p:nvPicPr>
          <p:cNvPr id="43" name="Picture 42" descr="Traditional-Servers.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943256" y="1847854"/>
            <a:ext cx="661736" cy="661736"/>
          </a:xfrm>
          <a:prstGeom prst="rect">
            <a:avLst/>
          </a:prstGeom>
        </p:spPr>
      </p:pic>
      <p:pic>
        <p:nvPicPr>
          <p:cNvPr id="44" name="Picture 43" descr="Traditional-Servers.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584923" y="1847854"/>
            <a:ext cx="661736" cy="661736"/>
          </a:xfrm>
          <a:prstGeom prst="rect">
            <a:avLst/>
          </a:prstGeom>
        </p:spPr>
      </p:pic>
      <p:cxnSp>
        <p:nvCxnSpPr>
          <p:cNvPr id="46" name="Straight Arrow Connector 45"/>
          <p:cNvCxnSpPr/>
          <p:nvPr/>
        </p:nvCxnSpPr>
        <p:spPr>
          <a:xfrm flipV="1">
            <a:off x="4819203" y="3159832"/>
            <a:ext cx="2623509" cy="909913"/>
          </a:xfrm>
          <a:prstGeom prst="straightConnector1">
            <a:avLst/>
          </a:prstGeom>
          <a:ln>
            <a:solidFill>
              <a:srgbClr val="00206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47" name="Picture 46" descr="VPC-Rout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76500" y="2768141"/>
            <a:ext cx="527479" cy="527479"/>
          </a:xfrm>
          <a:prstGeom prst="rect">
            <a:avLst/>
          </a:prstGeom>
        </p:spPr>
      </p:pic>
      <p:pic>
        <p:nvPicPr>
          <p:cNvPr id="48" name="Picture 47" descr="VPC-Rout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91802" y="2768141"/>
            <a:ext cx="527479" cy="527479"/>
          </a:xfrm>
          <a:prstGeom prst="rect">
            <a:avLst/>
          </a:prstGeom>
        </p:spPr>
      </p:pic>
      <p:pic>
        <p:nvPicPr>
          <p:cNvPr id="49" name="Picture 48" descr="VPC-Rout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07105" y="2768141"/>
            <a:ext cx="527479" cy="527479"/>
          </a:xfrm>
          <a:prstGeom prst="rect">
            <a:avLst/>
          </a:prstGeom>
        </p:spPr>
      </p:pic>
      <p:pic>
        <p:nvPicPr>
          <p:cNvPr id="50" name="Picture 49" descr="VPC-Rout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22408" y="2768141"/>
            <a:ext cx="527479" cy="527479"/>
          </a:xfrm>
          <a:prstGeom prst="rect">
            <a:avLst/>
          </a:prstGeom>
        </p:spPr>
      </p:pic>
      <p:cxnSp>
        <p:nvCxnSpPr>
          <p:cNvPr id="53" name="Straight Arrow Connector 52"/>
          <p:cNvCxnSpPr/>
          <p:nvPr/>
        </p:nvCxnSpPr>
        <p:spPr>
          <a:xfrm flipV="1">
            <a:off x="6756927" y="3170355"/>
            <a:ext cx="1398512" cy="899391"/>
          </a:xfrm>
          <a:prstGeom prst="straightConnector1">
            <a:avLst/>
          </a:prstGeom>
          <a:ln>
            <a:solidFill>
              <a:srgbClr val="00206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V="1">
            <a:off x="8694652" y="3159832"/>
            <a:ext cx="171436" cy="909913"/>
          </a:xfrm>
          <a:prstGeom prst="straightConnector1">
            <a:avLst/>
          </a:prstGeom>
          <a:ln>
            <a:solidFill>
              <a:srgbClr val="00206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H="1" flipV="1">
            <a:off x="9769214" y="3149686"/>
            <a:ext cx="863160" cy="920059"/>
          </a:xfrm>
          <a:prstGeom prst="straightConnector1">
            <a:avLst/>
          </a:prstGeom>
          <a:ln>
            <a:solidFill>
              <a:srgbClr val="00206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64" name="Picture 63" descr="VPN-Connectio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44765" y="3231858"/>
            <a:ext cx="574137" cy="574137"/>
          </a:xfrm>
          <a:prstGeom prst="rect">
            <a:avLst/>
          </a:prstGeom>
        </p:spPr>
      </p:pic>
      <p:pic>
        <p:nvPicPr>
          <p:cNvPr id="65" name="Picture 64" descr="VPN-Connectio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86352" y="3261672"/>
            <a:ext cx="574137" cy="574137"/>
          </a:xfrm>
          <a:prstGeom prst="rect">
            <a:avLst/>
          </a:prstGeom>
        </p:spPr>
      </p:pic>
      <p:pic>
        <p:nvPicPr>
          <p:cNvPr id="66" name="Picture 65" descr="VPN-Connectio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11611" y="3261672"/>
            <a:ext cx="574137" cy="574137"/>
          </a:xfrm>
          <a:prstGeom prst="rect">
            <a:avLst/>
          </a:prstGeom>
        </p:spPr>
      </p:pic>
      <p:pic>
        <p:nvPicPr>
          <p:cNvPr id="67" name="Picture 66" descr="VPN-Connectio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06095" y="3217559"/>
            <a:ext cx="574137" cy="574137"/>
          </a:xfrm>
          <a:prstGeom prst="rect">
            <a:avLst/>
          </a:prstGeom>
        </p:spPr>
      </p:pic>
      <p:pic>
        <p:nvPicPr>
          <p:cNvPr id="70" name="Picture 69" descr="VPN-Gateway-.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78671" y="3983734"/>
            <a:ext cx="527505" cy="527505"/>
          </a:xfrm>
          <a:prstGeom prst="rect">
            <a:avLst/>
          </a:prstGeom>
        </p:spPr>
      </p:pic>
      <p:pic>
        <p:nvPicPr>
          <p:cNvPr id="71" name="Picture 70" descr="VPN-Gateway-.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44412" y="3997558"/>
            <a:ext cx="527505" cy="527505"/>
          </a:xfrm>
          <a:prstGeom prst="rect">
            <a:avLst/>
          </a:prstGeom>
        </p:spPr>
      </p:pic>
      <p:pic>
        <p:nvPicPr>
          <p:cNvPr id="72" name="Picture 71" descr="VPN-Gateway-.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86852" y="4023112"/>
            <a:ext cx="527505" cy="527505"/>
          </a:xfrm>
          <a:prstGeom prst="rect">
            <a:avLst/>
          </a:prstGeom>
        </p:spPr>
      </p:pic>
      <p:pic>
        <p:nvPicPr>
          <p:cNvPr id="73" name="Picture 72" descr="VPN-Gateway-.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66148" y="3997558"/>
            <a:ext cx="527505" cy="527505"/>
          </a:xfrm>
          <a:prstGeom prst="rect">
            <a:avLst/>
          </a:prstGeom>
        </p:spPr>
      </p:pic>
      <p:pic>
        <p:nvPicPr>
          <p:cNvPr id="51" name="Picture 5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01056" y="4045828"/>
            <a:ext cx="587187" cy="383303"/>
          </a:xfrm>
          <a:prstGeom prst="rect">
            <a:avLst/>
          </a:prstGeom>
        </p:spPr>
      </p:pic>
      <p:pic>
        <p:nvPicPr>
          <p:cNvPr id="52" name="Picture 5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99963" y="4052391"/>
            <a:ext cx="587187" cy="383303"/>
          </a:xfrm>
          <a:prstGeom prst="rect">
            <a:avLst/>
          </a:prstGeom>
        </p:spPr>
      </p:pic>
      <p:pic>
        <p:nvPicPr>
          <p:cNvPr id="54" name="Picture 5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13172" y="4038335"/>
            <a:ext cx="587187" cy="383303"/>
          </a:xfrm>
          <a:prstGeom prst="rect">
            <a:avLst/>
          </a:prstGeom>
        </p:spPr>
      </p:pic>
      <p:pic>
        <p:nvPicPr>
          <p:cNvPr id="55" name="Picture 5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71768" y="4035617"/>
            <a:ext cx="587187" cy="383303"/>
          </a:xfrm>
          <a:prstGeom prst="rect">
            <a:avLst/>
          </a:prstGeom>
        </p:spPr>
      </p:pic>
      <p:pic>
        <p:nvPicPr>
          <p:cNvPr id="57" name="Picture 5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97823" y="4048299"/>
            <a:ext cx="587187" cy="383303"/>
          </a:xfrm>
          <a:prstGeom prst="rect">
            <a:avLst/>
          </a:prstGeom>
        </p:spPr>
      </p:pic>
      <p:pic>
        <p:nvPicPr>
          <p:cNvPr id="58" name="Picture 5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66086" y="4004065"/>
            <a:ext cx="482315" cy="505653"/>
          </a:xfrm>
          <a:prstGeom prst="rect">
            <a:avLst/>
          </a:prstGeom>
        </p:spPr>
      </p:pic>
    </p:spTree>
    <p:custDataLst>
      <p:tags r:id="rId1"/>
    </p:custDataLst>
    <p:extLst>
      <p:ext uri="{BB962C8B-B14F-4D97-AF65-F5344CB8AC3E}">
        <p14:creationId xmlns:p14="http://schemas.microsoft.com/office/powerpoint/2010/main" val="35537860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Resolution: VPC Peering</a:t>
            </a:r>
          </a:p>
        </p:txBody>
      </p:sp>
      <p:sp>
        <p:nvSpPr>
          <p:cNvPr id="3" name="Content Placeholder 2"/>
          <p:cNvSpPr>
            <a:spLocks noGrp="1"/>
          </p:cNvSpPr>
          <p:nvPr>
            <p:ph idx="1"/>
          </p:nvPr>
        </p:nvSpPr>
        <p:spPr>
          <a:xfrm>
            <a:off x="238539" y="1440305"/>
            <a:ext cx="11300442" cy="5564652"/>
          </a:xfrm>
        </p:spPr>
        <p:txBody>
          <a:bodyPr>
            <a:noAutofit/>
          </a:bodyPr>
          <a:lstStyle/>
          <a:p>
            <a:pPr marL="0" indent="0">
              <a:buNone/>
            </a:pPr>
            <a:r>
              <a:rPr lang="en-US" dirty="0"/>
              <a:t>To establish a VPC peering connection: </a:t>
            </a:r>
          </a:p>
          <a:p>
            <a:pPr marL="746125" lvl="2" indent="-457200">
              <a:spcBef>
                <a:spcPts val="1200"/>
              </a:spcBef>
              <a:spcAft>
                <a:spcPts val="800"/>
              </a:spcAft>
            </a:pPr>
            <a:r>
              <a:rPr lang="en-US" sz="2400" dirty="0"/>
              <a:t>Owner sends a request to create VPC</a:t>
            </a:r>
          </a:p>
          <a:p>
            <a:pPr marL="746125" lvl="2" indent="-457200">
              <a:spcBef>
                <a:spcPts val="1200"/>
              </a:spcBef>
              <a:spcAft>
                <a:spcPts val="800"/>
              </a:spcAft>
            </a:pPr>
            <a:r>
              <a:rPr lang="en-US" sz="2400" dirty="0"/>
              <a:t>Owner of peer VPC accepts connection</a:t>
            </a:r>
          </a:p>
          <a:p>
            <a:pPr marL="746125" lvl="2" indent="-457200">
              <a:spcBef>
                <a:spcPts val="1200"/>
              </a:spcBef>
              <a:spcAft>
                <a:spcPts val="800"/>
              </a:spcAft>
            </a:pPr>
            <a:r>
              <a:rPr lang="en-US" sz="2400" dirty="0"/>
              <a:t>To enable flow of traffic, add a route</a:t>
            </a:r>
          </a:p>
          <a:p>
            <a:pPr marL="746125" lvl="2" indent="-457200">
              <a:spcBef>
                <a:spcPts val="1200"/>
              </a:spcBef>
              <a:spcAft>
                <a:spcPts val="800"/>
              </a:spcAft>
            </a:pPr>
            <a:r>
              <a:rPr lang="en-US" sz="2400" dirty="0"/>
              <a:t>Update security group rules</a:t>
            </a:r>
          </a:p>
          <a:p>
            <a:pPr marL="746125" lvl="2" indent="-457200">
              <a:spcBef>
                <a:spcPts val="1200"/>
              </a:spcBef>
              <a:spcAft>
                <a:spcPts val="800"/>
              </a:spcAft>
            </a:pPr>
            <a:r>
              <a:rPr lang="en-US" sz="2400" dirty="0"/>
              <a:t>VPC peering connection is one-to-one </a:t>
            </a:r>
            <a:br>
              <a:rPr lang="en-US" sz="2400" dirty="0"/>
            </a:br>
            <a:r>
              <a:rPr lang="en-US" sz="2400" dirty="0"/>
              <a:t>relationship between two VPCs</a:t>
            </a:r>
            <a:br>
              <a:rPr lang="en-US" sz="2400" dirty="0"/>
            </a:br>
            <a:endParaRPr lang="en-US" sz="1600" dirty="0"/>
          </a:p>
          <a:p>
            <a:pPr marL="0" indent="0">
              <a:buNone/>
            </a:pPr>
            <a:r>
              <a:rPr lang="en-US" dirty="0"/>
              <a:t>Amazon EC2 now allows peering relationships between VPCs.</a:t>
            </a:r>
          </a:p>
        </p:txBody>
      </p:sp>
      <p:sp>
        <p:nvSpPr>
          <p:cNvPr id="7" name="TextBox 6"/>
          <p:cNvSpPr txBox="1"/>
          <p:nvPr/>
        </p:nvSpPr>
        <p:spPr>
          <a:xfrm>
            <a:off x="6875205" y="2812234"/>
            <a:ext cx="1743456" cy="338554"/>
          </a:xfrm>
          <a:prstGeom prst="rect">
            <a:avLst/>
          </a:prstGeom>
          <a:noFill/>
        </p:spPr>
        <p:txBody>
          <a:bodyPr wrap="square" rtlCol="0">
            <a:spAutoFit/>
          </a:bodyPr>
          <a:lstStyle/>
          <a:p>
            <a:r>
              <a:rPr lang="en-US" sz="1600" dirty="0">
                <a:solidFill>
                  <a:schemeClr val="accent3">
                    <a:lumMod val="75000"/>
                  </a:schemeClr>
                </a:solidFill>
                <a:latin typeface="Amazon Ember" panose="020B0603020204020204" pitchFamily="34" charset="0"/>
                <a:ea typeface="Amazon Ember" panose="020B0603020204020204" pitchFamily="34" charset="0"/>
                <a:cs typeface="Amazon Ember" panose="020B0603020204020204" pitchFamily="34" charset="0"/>
              </a:rPr>
              <a:t>10.0.0.0/16</a:t>
            </a:r>
          </a:p>
        </p:txBody>
      </p:sp>
      <p:sp>
        <p:nvSpPr>
          <p:cNvPr id="8" name="TextBox 7"/>
          <p:cNvSpPr txBox="1"/>
          <p:nvPr/>
        </p:nvSpPr>
        <p:spPr>
          <a:xfrm>
            <a:off x="8618661" y="4035810"/>
            <a:ext cx="1743456" cy="338554"/>
          </a:xfrm>
          <a:prstGeom prst="rect">
            <a:avLst/>
          </a:prstGeom>
          <a:noFill/>
        </p:spPr>
        <p:txBody>
          <a:bodyPr wrap="square" rtlCol="0">
            <a:spAutoFit/>
          </a:bodyPr>
          <a:lstStyle/>
          <a:p>
            <a:r>
              <a:rPr lang="en-US" sz="1600" dirty="0">
                <a:solidFill>
                  <a:schemeClr val="accent3">
                    <a:lumMod val="75000"/>
                  </a:schemeClr>
                </a:solidFill>
                <a:latin typeface="Amazon Ember" panose="020B0603020204020204" pitchFamily="34" charset="0"/>
                <a:ea typeface="Amazon Ember" panose="020B0603020204020204" pitchFamily="34" charset="0"/>
                <a:cs typeface="Amazon Ember" panose="020B0603020204020204" pitchFamily="34" charset="0"/>
              </a:rPr>
              <a:t>10.1.0.0/16</a:t>
            </a:r>
          </a:p>
        </p:txBody>
      </p:sp>
      <p:sp>
        <p:nvSpPr>
          <p:cNvPr id="9" name="TextBox 8"/>
          <p:cNvSpPr txBox="1"/>
          <p:nvPr/>
        </p:nvSpPr>
        <p:spPr>
          <a:xfrm>
            <a:off x="10259125" y="2812233"/>
            <a:ext cx="1743456" cy="338554"/>
          </a:xfrm>
          <a:prstGeom prst="rect">
            <a:avLst/>
          </a:prstGeom>
          <a:noFill/>
        </p:spPr>
        <p:txBody>
          <a:bodyPr wrap="square" rtlCol="0">
            <a:spAutoFit/>
          </a:bodyPr>
          <a:lstStyle/>
          <a:p>
            <a:r>
              <a:rPr lang="en-US" sz="1600" dirty="0">
                <a:solidFill>
                  <a:schemeClr val="accent3">
                    <a:lumMod val="75000"/>
                  </a:schemeClr>
                </a:solidFill>
                <a:latin typeface="Amazon Ember" panose="020B0603020204020204" pitchFamily="34" charset="0"/>
                <a:ea typeface="Amazon Ember" panose="020B0603020204020204" pitchFamily="34" charset="0"/>
                <a:cs typeface="Amazon Ember" panose="020B0603020204020204" pitchFamily="34" charset="0"/>
              </a:rPr>
              <a:t>10.10.0.0/16</a:t>
            </a:r>
          </a:p>
        </p:txBody>
      </p:sp>
      <p:cxnSp>
        <p:nvCxnSpPr>
          <p:cNvPr id="11" name="Straight Arrow Connector 10"/>
          <p:cNvCxnSpPr/>
          <p:nvPr/>
        </p:nvCxnSpPr>
        <p:spPr>
          <a:xfrm>
            <a:off x="8050165" y="2611744"/>
            <a:ext cx="2606408" cy="1"/>
          </a:xfrm>
          <a:prstGeom prst="straightConnector1">
            <a:avLst/>
          </a:prstGeom>
          <a:ln w="28575">
            <a:solidFill>
              <a:srgbClr val="0070C0"/>
            </a:solidFill>
            <a:prstDash val="solid"/>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8023468" y="3181565"/>
            <a:ext cx="956888" cy="653756"/>
          </a:xfrm>
          <a:prstGeom prst="straightConnector1">
            <a:avLst/>
          </a:prstGeom>
          <a:ln w="28575">
            <a:solidFill>
              <a:srgbClr val="0070C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9748453" y="3099331"/>
            <a:ext cx="1027729" cy="735989"/>
          </a:xfrm>
          <a:prstGeom prst="straightConnector1">
            <a:avLst/>
          </a:prstGeom>
          <a:ln w="28575">
            <a:solidFill>
              <a:srgbClr val="0070C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7363776" y="2034759"/>
            <a:ext cx="401444" cy="379656"/>
          </a:xfrm>
          <a:prstGeom prst="rect">
            <a:avLst/>
          </a:prstGeom>
          <a:noFill/>
        </p:spPr>
        <p:txBody>
          <a:bodyPr wrap="square" rtlCol="0">
            <a:spAutoFit/>
          </a:bodyPr>
          <a:lstStyle/>
          <a:p>
            <a:r>
              <a:rPr lang="en-US" sz="1867" b="1" dirty="0">
                <a:solidFill>
                  <a:schemeClr val="accent3">
                    <a:lumMod val="75000"/>
                  </a:schemeClr>
                </a:solidFill>
                <a:latin typeface="Amazon Ember" panose="020B0603020204020204" pitchFamily="34" charset="0"/>
                <a:ea typeface="Amazon Ember" panose="020B0603020204020204" pitchFamily="34" charset="0"/>
                <a:cs typeface="Amazon Ember" panose="020B0603020204020204" pitchFamily="34" charset="0"/>
              </a:rPr>
              <a:t>A</a:t>
            </a:r>
          </a:p>
        </p:txBody>
      </p:sp>
      <p:sp>
        <p:nvSpPr>
          <p:cNvPr id="17" name="TextBox 16"/>
          <p:cNvSpPr txBox="1"/>
          <p:nvPr/>
        </p:nvSpPr>
        <p:spPr>
          <a:xfrm>
            <a:off x="10790748" y="2021403"/>
            <a:ext cx="401444" cy="379656"/>
          </a:xfrm>
          <a:prstGeom prst="rect">
            <a:avLst/>
          </a:prstGeom>
          <a:noFill/>
        </p:spPr>
        <p:txBody>
          <a:bodyPr wrap="square" rtlCol="0">
            <a:spAutoFit/>
          </a:bodyPr>
          <a:lstStyle/>
          <a:p>
            <a:r>
              <a:rPr lang="en-US" sz="1867" b="1" dirty="0">
                <a:solidFill>
                  <a:schemeClr val="accent3">
                    <a:lumMod val="75000"/>
                  </a:schemeClr>
                </a:solidFill>
                <a:latin typeface="Amazon Ember" panose="020B0603020204020204" pitchFamily="34" charset="0"/>
                <a:ea typeface="Amazon Ember" panose="020B0603020204020204" pitchFamily="34" charset="0"/>
                <a:cs typeface="Amazon Ember" panose="020B0603020204020204" pitchFamily="34" charset="0"/>
              </a:rPr>
              <a:t>C</a:t>
            </a:r>
          </a:p>
        </p:txBody>
      </p:sp>
      <p:sp>
        <p:nvSpPr>
          <p:cNvPr id="18" name="TextBox 17"/>
          <p:cNvSpPr txBox="1"/>
          <p:nvPr/>
        </p:nvSpPr>
        <p:spPr>
          <a:xfrm>
            <a:off x="9082663" y="3232150"/>
            <a:ext cx="401444" cy="379656"/>
          </a:xfrm>
          <a:prstGeom prst="rect">
            <a:avLst/>
          </a:prstGeom>
          <a:noFill/>
        </p:spPr>
        <p:txBody>
          <a:bodyPr wrap="square" rtlCol="0">
            <a:spAutoFit/>
          </a:bodyPr>
          <a:lstStyle/>
          <a:p>
            <a:r>
              <a:rPr lang="en-US" sz="1867" b="1" dirty="0">
                <a:solidFill>
                  <a:schemeClr val="accent3">
                    <a:lumMod val="75000"/>
                  </a:schemeClr>
                </a:solidFill>
                <a:latin typeface="Amazon Ember" panose="020B0603020204020204" pitchFamily="34" charset="0"/>
                <a:ea typeface="Amazon Ember" panose="020B0603020204020204" pitchFamily="34" charset="0"/>
                <a:cs typeface="Amazon Ember" panose="020B0603020204020204" pitchFamily="34" charset="0"/>
              </a:rPr>
              <a:t>B</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3689" y="2368822"/>
            <a:ext cx="744269" cy="485843"/>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85227" y="2353416"/>
            <a:ext cx="744269" cy="485843"/>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0356" y="3609236"/>
            <a:ext cx="744269" cy="485843"/>
          </a:xfrm>
          <a:prstGeom prst="rect">
            <a:avLst/>
          </a:prstGeom>
        </p:spPr>
      </p:pic>
    </p:spTree>
    <p:custDataLst>
      <p:tags r:id="rId1"/>
    </p:custDataLst>
    <p:extLst>
      <p:ext uri="{BB962C8B-B14F-4D97-AF65-F5344CB8AC3E}">
        <p14:creationId xmlns:p14="http://schemas.microsoft.com/office/powerpoint/2010/main" val="1819743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Sovereignty and Compliance</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740" y="1956435"/>
            <a:ext cx="2400534" cy="2400534"/>
          </a:xfrm>
          <a:prstGeom prst="rect">
            <a:avLst/>
          </a:prstGeom>
        </p:spPr>
      </p:pic>
      <p:sp>
        <p:nvSpPr>
          <p:cNvPr id="7" name="TextBox 6"/>
          <p:cNvSpPr txBox="1"/>
          <p:nvPr/>
        </p:nvSpPr>
        <p:spPr>
          <a:xfrm>
            <a:off x="119268" y="4400679"/>
            <a:ext cx="3951280" cy="1107996"/>
          </a:xfrm>
          <a:prstGeom prst="rect">
            <a:avLst/>
          </a:prstGeom>
          <a:noFill/>
        </p:spPr>
        <p:txBody>
          <a:bodyPr wrap="square" rtlCol="0">
            <a:spAutoFit/>
          </a:bodyPr>
          <a:lstStyle/>
          <a:p>
            <a:pPr algn="ctr"/>
            <a:r>
              <a:rPr lang="en-US" sz="2200" dirty="0">
                <a:latin typeface="Amazon Ember" panose="020B0603020204020204" pitchFamily="34" charset="0"/>
                <a:ea typeface="Amazon Ember" panose="020B0603020204020204" pitchFamily="34" charset="0"/>
                <a:cs typeface="Amazon Ember" panose="020B0603020204020204" pitchFamily="34" charset="0"/>
              </a:rPr>
              <a:t>What are the </a:t>
            </a:r>
            <a:br>
              <a:rPr lang="en-US" sz="2200" dirty="0">
                <a:latin typeface="Amazon Ember" panose="020B0603020204020204" pitchFamily="34" charset="0"/>
                <a:ea typeface="Amazon Ember" panose="020B0603020204020204" pitchFamily="34" charset="0"/>
                <a:cs typeface="Amazon Ember" panose="020B0603020204020204" pitchFamily="34" charset="0"/>
              </a:rPr>
            </a:br>
            <a:r>
              <a:rPr lang="en-US" sz="2200" dirty="0">
                <a:latin typeface="Amazon Ember" panose="020B0603020204020204" pitchFamily="34" charset="0"/>
                <a:ea typeface="Amazon Ember" panose="020B0603020204020204" pitchFamily="34" charset="0"/>
                <a:cs typeface="Amazon Ember" panose="020B0603020204020204" pitchFamily="34" charset="0"/>
              </a:rPr>
              <a:t>national and local </a:t>
            </a:r>
          </a:p>
          <a:p>
            <a:pPr algn="ctr"/>
            <a:r>
              <a:rPr lang="en-US" sz="2200" dirty="0">
                <a:latin typeface="Amazon Ember" panose="020B0603020204020204" pitchFamily="34" charset="0"/>
                <a:ea typeface="Amazon Ember" panose="020B0603020204020204" pitchFamily="34" charset="0"/>
                <a:cs typeface="Amazon Ember" panose="020B0603020204020204" pitchFamily="34" charset="0"/>
              </a:rPr>
              <a:t>data security </a:t>
            </a:r>
            <a:r>
              <a:rPr lang="en-US" sz="2200"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laws</a:t>
            </a:r>
            <a:r>
              <a:rPr lang="en-US" sz="2200" dirty="0">
                <a:latin typeface="Amazon Ember" panose="020B0603020204020204" pitchFamily="34" charset="0"/>
                <a:ea typeface="Amazon Ember" panose="020B0603020204020204" pitchFamily="34" charset="0"/>
                <a:cs typeface="Amazon Ember" panose="020B0603020204020204" pitchFamily="34" charset="0"/>
              </a:rPr>
              <a:t>?</a:t>
            </a: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4649" y="1957710"/>
            <a:ext cx="2468880" cy="2468880"/>
          </a:xfrm>
          <a:prstGeom prst="rect">
            <a:avLst/>
          </a:prstGeom>
        </p:spPr>
      </p:pic>
      <p:sp>
        <p:nvSpPr>
          <p:cNvPr id="9" name="TextBox 8"/>
          <p:cNvSpPr txBox="1"/>
          <p:nvPr/>
        </p:nvSpPr>
        <p:spPr>
          <a:xfrm>
            <a:off x="4094992" y="4400679"/>
            <a:ext cx="3951280" cy="769441"/>
          </a:xfrm>
          <a:prstGeom prst="rect">
            <a:avLst/>
          </a:prstGeom>
          <a:noFill/>
        </p:spPr>
        <p:txBody>
          <a:bodyPr wrap="square" rtlCol="0">
            <a:spAutoFit/>
          </a:bodyPr>
          <a:lstStyle/>
          <a:p>
            <a:pPr algn="ctr"/>
            <a:r>
              <a:rPr lang="en-US" sz="2200" dirty="0">
                <a:latin typeface="Amazon Ember" panose="020B0603020204020204" pitchFamily="34" charset="0"/>
                <a:ea typeface="Amazon Ember" panose="020B0603020204020204" pitchFamily="34" charset="0"/>
                <a:cs typeface="Amazon Ember" panose="020B0603020204020204" pitchFamily="34" charset="0"/>
              </a:rPr>
              <a:t>Is customer data allowed </a:t>
            </a:r>
            <a:r>
              <a:rPr lang="en-US" sz="2200"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outside of the country</a:t>
            </a:r>
            <a:r>
              <a:rPr lang="en-US" sz="2200" dirty="0">
                <a:latin typeface="Amazon Ember" panose="020B0603020204020204" pitchFamily="34" charset="0"/>
                <a:ea typeface="Amazon Ember" panose="020B0603020204020204" pitchFamily="34" charset="0"/>
                <a:cs typeface="Amazon Ember" panose="020B0603020204020204" pitchFamily="34" charset="0"/>
              </a:rPr>
              <a:t>?</a:t>
            </a: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68188" y="1987637"/>
            <a:ext cx="2276904" cy="2276904"/>
          </a:xfrm>
          <a:prstGeom prst="rect">
            <a:avLst/>
          </a:prstGeom>
        </p:spPr>
      </p:pic>
      <p:sp>
        <p:nvSpPr>
          <p:cNvPr id="11" name="TextBox 10"/>
          <p:cNvSpPr txBox="1"/>
          <p:nvPr/>
        </p:nvSpPr>
        <p:spPr>
          <a:xfrm>
            <a:off x="7979595" y="4410233"/>
            <a:ext cx="3948667" cy="769441"/>
          </a:xfrm>
          <a:prstGeom prst="rect">
            <a:avLst/>
          </a:prstGeom>
          <a:noFill/>
        </p:spPr>
        <p:txBody>
          <a:bodyPr wrap="square" rtlCol="0">
            <a:spAutoFit/>
          </a:bodyPr>
          <a:lstStyle/>
          <a:p>
            <a:pPr algn="ctr"/>
            <a:r>
              <a:rPr lang="en-US" sz="2200" dirty="0">
                <a:latin typeface="Amazon Ember" panose="020B0603020204020204" pitchFamily="34" charset="0"/>
                <a:ea typeface="Amazon Ember" panose="020B0603020204020204" pitchFamily="34" charset="0"/>
                <a:cs typeface="Amazon Ember" panose="020B0603020204020204" pitchFamily="34" charset="0"/>
              </a:rPr>
              <a:t>Can you meet </a:t>
            </a:r>
            <a:r>
              <a:rPr lang="en-US" sz="2200"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governance</a:t>
            </a:r>
            <a:r>
              <a:rPr lang="en-US" sz="2200" dirty="0">
                <a:latin typeface="Amazon Ember" panose="020B0603020204020204" pitchFamily="34" charset="0"/>
                <a:ea typeface="Amazon Ember" panose="020B0603020204020204" pitchFamily="34" charset="0"/>
                <a:cs typeface="Amazon Ember" panose="020B0603020204020204" pitchFamily="34" charset="0"/>
              </a:rPr>
              <a:t> requirements?</a:t>
            </a:r>
          </a:p>
        </p:txBody>
      </p:sp>
      <p:sp>
        <p:nvSpPr>
          <p:cNvPr id="3" name="TextBox 2"/>
          <p:cNvSpPr txBox="1"/>
          <p:nvPr/>
        </p:nvSpPr>
        <p:spPr>
          <a:xfrm>
            <a:off x="1426518" y="1322063"/>
            <a:ext cx="9235220" cy="600164"/>
          </a:xfrm>
          <a:prstGeom prst="rect">
            <a:avLst/>
          </a:prstGeom>
          <a:noFill/>
        </p:spPr>
        <p:txBody>
          <a:bodyPr wrap="none" rtlCol="0">
            <a:spAutoFit/>
          </a:bodyPr>
          <a:lstStyle/>
          <a:p>
            <a:pPr algn="ctr"/>
            <a:r>
              <a:rPr lang="en-US" sz="3200" dirty="0">
                <a:latin typeface="Amazon Ember" panose="02000000000000000000" pitchFamily="2" charset="0"/>
                <a:ea typeface="Amazon Ember" panose="02000000000000000000" pitchFamily="2" charset="0"/>
                <a:cs typeface="Amazon Ember Light" panose="020B0403020204020204" pitchFamily="34" charset="0"/>
              </a:rPr>
              <a:t>Where can you legally host your infrastructure?</a:t>
            </a:r>
          </a:p>
        </p:txBody>
      </p:sp>
      <p:pic>
        <p:nvPicPr>
          <p:cNvPr id="4" name="Picture 3"/>
          <p:cNvPicPr>
            <a:picLocks noChangeAspect="1"/>
          </p:cNvPicPr>
          <p:nvPr/>
        </p:nvPicPr>
        <p:blipFill>
          <a:blip r:embed="rId7">
            <a:extLst>
              <a:ext uri="{BEBA8EAE-BF5A-486C-A8C5-ECC9F3942E4B}">
                <a14:imgProps xmlns:a14="http://schemas.microsoft.com/office/drawing/2010/main">
                  <a14:imgLayer r:embed="rId8">
                    <a14:imgEffect>
                      <a14:saturation sat="33000"/>
                    </a14:imgEffect>
                  </a14:imgLayer>
                </a14:imgProps>
              </a:ext>
              <a:ext uri="{28A0092B-C50C-407E-A947-70E740481C1C}">
                <a14:useLocalDpi xmlns:a14="http://schemas.microsoft.com/office/drawing/2010/main" val="0"/>
              </a:ext>
            </a:extLst>
          </a:blip>
          <a:stretch>
            <a:fillRect/>
          </a:stretch>
        </p:blipFill>
        <p:spPr>
          <a:xfrm>
            <a:off x="331303" y="5704937"/>
            <a:ext cx="493020" cy="731520"/>
          </a:xfrm>
          <a:prstGeom prst="rect">
            <a:avLst/>
          </a:prstGeom>
        </p:spPr>
      </p:pic>
      <p:sp>
        <p:nvSpPr>
          <p:cNvPr id="12" name="TextBox 11"/>
          <p:cNvSpPr txBox="1"/>
          <p:nvPr/>
        </p:nvSpPr>
        <p:spPr>
          <a:xfrm>
            <a:off x="813203" y="5725442"/>
            <a:ext cx="8797789" cy="707886"/>
          </a:xfrm>
          <a:prstGeom prst="rect">
            <a:avLst/>
          </a:prstGeom>
          <a:noFill/>
        </p:spPr>
        <p:txBody>
          <a:bodyPr wrap="square" rtlCol="0">
            <a:spAutoFit/>
          </a:bodyPr>
          <a:lstStyle/>
          <a:p>
            <a:r>
              <a:rPr lang="en-US" sz="2000" dirty="0">
                <a:solidFill>
                  <a:srgbClr val="4F7C3F"/>
                </a:solidFill>
                <a:latin typeface="Amazon Ember Light" panose="020B0403020204020204" pitchFamily="34" charset="0"/>
                <a:ea typeface="Amazon Ember Light" panose="020B0403020204020204" pitchFamily="34" charset="0"/>
                <a:cs typeface="Amazon Ember Light" panose="020B0403020204020204" pitchFamily="34" charset="0"/>
              </a:rPr>
              <a:t>Did you know? </a:t>
            </a:r>
          </a:p>
          <a:p>
            <a:r>
              <a:rPr lang="en-US" sz="2000" dirty="0">
                <a:solidFill>
                  <a:srgbClr val="4F7C3F"/>
                </a:solidFill>
                <a:latin typeface="Amazon Ember Light" panose="020B0403020204020204" pitchFamily="34" charset="0"/>
                <a:ea typeface="Amazon Ember Light" panose="020B0403020204020204" pitchFamily="34" charset="0"/>
                <a:cs typeface="Amazon Ember Light" panose="020B0403020204020204" pitchFamily="34" charset="0"/>
              </a:rPr>
              <a:t>AWS opened its first carbon-neutral Region in 2011 and now offers five!</a:t>
            </a:r>
          </a:p>
        </p:txBody>
      </p:sp>
      <p:pic>
        <p:nvPicPr>
          <p:cNvPr id="13" name="Picture 12">
            <a:hlinkClick r:id="rId9"/>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53825" y="6196517"/>
            <a:ext cx="1620111" cy="630043"/>
          </a:xfrm>
          <a:prstGeom prst="rect">
            <a:avLst/>
          </a:prstGeom>
        </p:spPr>
      </p:pic>
    </p:spTree>
    <p:custDataLst>
      <p:tags r:id="rId1"/>
    </p:custDataLst>
    <p:extLst>
      <p:ext uri="{BB962C8B-B14F-4D97-AF65-F5344CB8AC3E}">
        <p14:creationId xmlns:p14="http://schemas.microsoft.com/office/powerpoint/2010/main" val="9885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VPC Peering Work?</a:t>
            </a:r>
          </a:p>
        </p:txBody>
      </p:sp>
      <p:sp>
        <p:nvSpPr>
          <p:cNvPr id="4" name="Content Placeholder 3"/>
          <p:cNvSpPr>
            <a:spLocks noGrp="1"/>
          </p:cNvSpPr>
          <p:nvPr>
            <p:ph idx="1"/>
          </p:nvPr>
        </p:nvSpPr>
        <p:spPr>
          <a:xfrm>
            <a:off x="238539" y="1359233"/>
            <a:ext cx="12073204" cy="4913308"/>
          </a:xfrm>
        </p:spPr>
        <p:txBody>
          <a:bodyPr>
            <a:normAutofit/>
          </a:bodyPr>
          <a:lstStyle/>
          <a:p>
            <a:pPr marL="457200" lvl="1" indent="-457200">
              <a:lnSpc>
                <a:spcPct val="100000"/>
              </a:lnSpc>
              <a:spcBef>
                <a:spcPts val="600"/>
              </a:spcBef>
            </a:pPr>
            <a:r>
              <a:rPr lang="en-US" dirty="0"/>
              <a:t>There is a limit on the number of active and pending VPC peering connections</a:t>
            </a:r>
          </a:p>
          <a:p>
            <a:pPr marL="457200" lvl="1" indent="-457200">
              <a:lnSpc>
                <a:spcPct val="100000"/>
              </a:lnSpc>
              <a:spcBef>
                <a:spcPts val="600"/>
              </a:spcBef>
            </a:pPr>
            <a:r>
              <a:rPr lang="en-US" dirty="0"/>
              <a:t>VPC peering does not support transitive peering relationships.</a:t>
            </a:r>
          </a:p>
          <a:p>
            <a:pPr marL="457200" lvl="1" indent="-457200">
              <a:lnSpc>
                <a:spcPct val="100000"/>
              </a:lnSpc>
              <a:spcBef>
                <a:spcPts val="600"/>
              </a:spcBef>
            </a:pPr>
            <a:r>
              <a:rPr lang="en-US" dirty="0"/>
              <a:t>You can’t have more than one VPC peering connection between the same two VPCs at the same time.</a:t>
            </a:r>
          </a:p>
          <a:p>
            <a:pPr marL="457200" lvl="1" indent="-457200">
              <a:lnSpc>
                <a:spcPct val="100000"/>
              </a:lnSpc>
              <a:spcBef>
                <a:spcPts val="600"/>
              </a:spcBef>
            </a:pPr>
            <a:r>
              <a:rPr lang="en-US" dirty="0"/>
              <a:t>MTU across VPC peering connection is 1500 bytes.</a:t>
            </a:r>
          </a:p>
          <a:p>
            <a:pPr marL="457200" lvl="1" indent="-457200">
              <a:lnSpc>
                <a:spcPct val="100000"/>
              </a:lnSpc>
              <a:spcBef>
                <a:spcPts val="600"/>
              </a:spcBef>
            </a:pPr>
            <a:r>
              <a:rPr lang="en-US" dirty="0"/>
              <a:t>Private DNS values can’t be resolved between </a:t>
            </a:r>
            <a:br>
              <a:rPr lang="en-US" dirty="0"/>
            </a:br>
            <a:r>
              <a:rPr lang="en-US" dirty="0"/>
              <a:t>instances in peered VPCs.</a:t>
            </a:r>
          </a:p>
        </p:txBody>
      </p:sp>
      <p:sp>
        <p:nvSpPr>
          <p:cNvPr id="23" name="TextBox 22"/>
          <p:cNvSpPr txBox="1"/>
          <p:nvPr/>
        </p:nvSpPr>
        <p:spPr>
          <a:xfrm>
            <a:off x="4495403" y="5062557"/>
            <a:ext cx="1743456" cy="338554"/>
          </a:xfrm>
          <a:prstGeom prst="rect">
            <a:avLst/>
          </a:prstGeom>
          <a:noFill/>
        </p:spPr>
        <p:txBody>
          <a:bodyPr wrap="square" rtlCol="0">
            <a:spAutoFit/>
          </a:bodyPr>
          <a:lstStyle/>
          <a:p>
            <a:r>
              <a:rPr lang="en-US" sz="1600" dirty="0">
                <a:solidFill>
                  <a:schemeClr val="accent3">
                    <a:lumMod val="75000"/>
                  </a:schemeClr>
                </a:solidFill>
                <a:latin typeface="Amazon Ember" panose="020B0603020204020204" pitchFamily="34" charset="0"/>
                <a:ea typeface="Amazon Ember" panose="020B0603020204020204" pitchFamily="34" charset="0"/>
                <a:cs typeface="Amazon Ember" panose="020B0603020204020204" pitchFamily="34" charset="0"/>
              </a:rPr>
              <a:t>10.0.0.0/16</a:t>
            </a:r>
          </a:p>
        </p:txBody>
      </p:sp>
      <p:sp>
        <p:nvSpPr>
          <p:cNvPr id="24" name="TextBox 23"/>
          <p:cNvSpPr txBox="1"/>
          <p:nvPr/>
        </p:nvSpPr>
        <p:spPr>
          <a:xfrm>
            <a:off x="9382307" y="6384804"/>
            <a:ext cx="1743456" cy="338554"/>
          </a:xfrm>
          <a:prstGeom prst="rect">
            <a:avLst/>
          </a:prstGeom>
          <a:noFill/>
        </p:spPr>
        <p:txBody>
          <a:bodyPr wrap="square" rtlCol="0">
            <a:spAutoFit/>
          </a:bodyPr>
          <a:lstStyle/>
          <a:p>
            <a:r>
              <a:rPr lang="en-US" sz="1600" dirty="0">
                <a:solidFill>
                  <a:schemeClr val="accent3">
                    <a:lumMod val="75000"/>
                  </a:schemeClr>
                </a:solidFill>
                <a:latin typeface="Amazon Ember" panose="020B0603020204020204" pitchFamily="34" charset="0"/>
                <a:ea typeface="Amazon Ember" panose="020B0603020204020204" pitchFamily="34" charset="0"/>
                <a:cs typeface="Amazon Ember" panose="020B0603020204020204" pitchFamily="34" charset="0"/>
              </a:rPr>
              <a:t>10.1.0.0/16</a:t>
            </a:r>
          </a:p>
        </p:txBody>
      </p:sp>
      <p:cxnSp>
        <p:nvCxnSpPr>
          <p:cNvPr id="25" name="Straight Arrow Connector 24"/>
          <p:cNvCxnSpPr/>
          <p:nvPr/>
        </p:nvCxnSpPr>
        <p:spPr>
          <a:xfrm>
            <a:off x="5816957" y="4815888"/>
            <a:ext cx="3839621" cy="1252673"/>
          </a:xfrm>
          <a:prstGeom prst="straightConnector1">
            <a:avLst/>
          </a:prstGeom>
          <a:ln w="38100">
            <a:solidFill>
              <a:srgbClr val="0070C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26" name="Picture 25" descr="Compute &amp; Networking_VPC Peering.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7270" y="4945279"/>
            <a:ext cx="973220" cy="973220"/>
          </a:xfrm>
          <a:prstGeom prst="rect">
            <a:avLst/>
          </a:prstGeom>
        </p:spPr>
      </p:pic>
      <p:sp>
        <p:nvSpPr>
          <p:cNvPr id="27" name="TextBox 26"/>
          <p:cNvSpPr txBox="1"/>
          <p:nvPr/>
        </p:nvSpPr>
        <p:spPr>
          <a:xfrm>
            <a:off x="6794295" y="4815888"/>
            <a:ext cx="983693" cy="338554"/>
          </a:xfrm>
          <a:prstGeom prst="rect">
            <a:avLst/>
          </a:prstGeom>
          <a:noFill/>
        </p:spPr>
        <p:txBody>
          <a:bodyPr wrap="square" rtlCol="0">
            <a:spAutoFit/>
          </a:bodyPr>
          <a:lstStyle/>
          <a:p>
            <a:r>
              <a:rPr lang="en-US" sz="1600" b="1" dirty="0">
                <a:solidFill>
                  <a:schemeClr val="accent3">
                    <a:lumMod val="75000"/>
                  </a:schemeClr>
                </a:solidFill>
                <a:latin typeface="Amazon Ember" panose="020B0603020204020204" pitchFamily="34" charset="0"/>
                <a:ea typeface="Amazon Ember" panose="020B0603020204020204" pitchFamily="34" charset="0"/>
                <a:cs typeface="Amazon Ember" panose="020B0603020204020204" pitchFamily="34" charset="0"/>
              </a:rPr>
              <a:t>PCX-1</a:t>
            </a:r>
          </a:p>
        </p:txBody>
      </p:sp>
      <p:sp>
        <p:nvSpPr>
          <p:cNvPr id="28" name="TextBox 27"/>
          <p:cNvSpPr txBox="1"/>
          <p:nvPr/>
        </p:nvSpPr>
        <p:spPr>
          <a:xfrm>
            <a:off x="4715594" y="4182547"/>
            <a:ext cx="983693" cy="338554"/>
          </a:xfrm>
          <a:prstGeom prst="rect">
            <a:avLst/>
          </a:prstGeom>
          <a:noFill/>
        </p:spPr>
        <p:txBody>
          <a:bodyPr wrap="square" rtlCol="0">
            <a:spAutoFit/>
          </a:bodyPr>
          <a:lstStyle/>
          <a:p>
            <a:r>
              <a:rPr lang="en-US" sz="1600" b="1" dirty="0">
                <a:solidFill>
                  <a:schemeClr val="accent3">
                    <a:lumMod val="75000"/>
                  </a:schemeClr>
                </a:solidFill>
                <a:latin typeface="Amazon Ember" panose="020B0603020204020204" pitchFamily="34" charset="0"/>
                <a:ea typeface="Amazon Ember" panose="020B0603020204020204" pitchFamily="34" charset="0"/>
                <a:cs typeface="Amazon Ember" panose="020B0603020204020204" pitchFamily="34" charset="0"/>
              </a:rPr>
              <a:t>VPC B</a:t>
            </a:r>
          </a:p>
        </p:txBody>
      </p:sp>
      <p:sp>
        <p:nvSpPr>
          <p:cNvPr id="29" name="TextBox 28"/>
          <p:cNvSpPr txBox="1"/>
          <p:nvPr/>
        </p:nvSpPr>
        <p:spPr>
          <a:xfrm>
            <a:off x="9734443" y="5134944"/>
            <a:ext cx="983693" cy="338554"/>
          </a:xfrm>
          <a:prstGeom prst="rect">
            <a:avLst/>
          </a:prstGeom>
          <a:noFill/>
        </p:spPr>
        <p:txBody>
          <a:bodyPr wrap="square" rtlCol="0">
            <a:spAutoFit/>
          </a:bodyPr>
          <a:lstStyle/>
          <a:p>
            <a:r>
              <a:rPr lang="en-US" sz="1600" b="1" dirty="0">
                <a:solidFill>
                  <a:schemeClr val="accent3">
                    <a:lumMod val="75000"/>
                  </a:schemeClr>
                </a:solidFill>
                <a:latin typeface="Amazon Ember" panose="020B0603020204020204" pitchFamily="34" charset="0"/>
                <a:ea typeface="Amazon Ember" panose="020B0603020204020204" pitchFamily="34" charset="0"/>
                <a:cs typeface="Amazon Ember" panose="020B0603020204020204" pitchFamily="34" charset="0"/>
              </a:rPr>
              <a:t>VPC A</a:t>
            </a:r>
          </a:p>
        </p:txBody>
      </p:sp>
      <p:graphicFrame>
        <p:nvGraphicFramePr>
          <p:cNvPr id="30" name="Table 29"/>
          <p:cNvGraphicFramePr>
            <a:graphicFrameLocks noGrp="1"/>
          </p:cNvGraphicFramePr>
          <p:nvPr>
            <p:extLst>
              <p:ext uri="{D42A27DB-BD31-4B8C-83A1-F6EECF244321}">
                <p14:modId xmlns:p14="http://schemas.microsoft.com/office/powerpoint/2010/main" val="2948577999"/>
              </p:ext>
            </p:extLst>
          </p:nvPr>
        </p:nvGraphicFramePr>
        <p:xfrm>
          <a:off x="790150" y="5156517"/>
          <a:ext cx="3306448" cy="1228287"/>
        </p:xfrm>
        <a:graphic>
          <a:graphicData uri="http://schemas.openxmlformats.org/drawingml/2006/table">
            <a:tbl>
              <a:tblPr firstRow="1" bandRow="1">
                <a:tableStyleId>{2D5ABB26-0587-4C30-8999-92F81FD0307C}</a:tableStyleId>
              </a:tblPr>
              <a:tblGrid>
                <a:gridCol w="1925757">
                  <a:extLst>
                    <a:ext uri="{9D8B030D-6E8A-4147-A177-3AD203B41FA5}">
                      <a16:colId xmlns:a16="http://schemas.microsoft.com/office/drawing/2014/main" val="20000"/>
                    </a:ext>
                  </a:extLst>
                </a:gridCol>
                <a:gridCol w="1380691">
                  <a:extLst>
                    <a:ext uri="{9D8B030D-6E8A-4147-A177-3AD203B41FA5}">
                      <a16:colId xmlns:a16="http://schemas.microsoft.com/office/drawing/2014/main" val="20001"/>
                    </a:ext>
                  </a:extLst>
                </a:gridCol>
              </a:tblGrid>
              <a:tr h="409429">
                <a:tc>
                  <a:txBody>
                    <a:bodyPr/>
                    <a:lstStyle/>
                    <a:p>
                      <a:pPr algn="ctr"/>
                      <a:r>
                        <a:rPr lang="en-US" sz="1600" dirty="0"/>
                        <a:t>Destination</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dirty="0"/>
                        <a:t>Target</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0"/>
                  </a:ext>
                </a:extLst>
              </a:tr>
              <a:tr h="409429">
                <a:tc>
                  <a:txBody>
                    <a:bodyPr/>
                    <a:lstStyle/>
                    <a:p>
                      <a:r>
                        <a:rPr lang="en-US" sz="1600" dirty="0"/>
                        <a:t>10.0.0.0/16</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t>local</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09429">
                <a:tc>
                  <a:txBody>
                    <a:bodyPr/>
                    <a:lstStyle/>
                    <a:p>
                      <a:r>
                        <a:rPr lang="en-US" sz="1600" b="1" dirty="0"/>
                        <a:t>10.1.0.0/16</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1" dirty="0"/>
                        <a:t>PCX-1</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31" name="TextBox 30"/>
          <p:cNvSpPr txBox="1"/>
          <p:nvPr/>
        </p:nvSpPr>
        <p:spPr>
          <a:xfrm>
            <a:off x="767433" y="4797520"/>
            <a:ext cx="1782676" cy="338554"/>
          </a:xfrm>
          <a:prstGeom prst="rect">
            <a:avLst/>
          </a:prstGeom>
          <a:noFill/>
        </p:spPr>
        <p:txBody>
          <a:bodyPr wrap="squar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Route Table</a:t>
            </a:r>
          </a:p>
        </p:txBody>
      </p:sp>
      <p:graphicFrame>
        <p:nvGraphicFramePr>
          <p:cNvPr id="32" name="Table 31"/>
          <p:cNvGraphicFramePr>
            <a:graphicFrameLocks noGrp="1"/>
          </p:cNvGraphicFramePr>
          <p:nvPr>
            <p:extLst>
              <p:ext uri="{D42A27DB-BD31-4B8C-83A1-F6EECF244321}">
                <p14:modId xmlns:p14="http://schemas.microsoft.com/office/powerpoint/2010/main" val="1833797510"/>
              </p:ext>
            </p:extLst>
          </p:nvPr>
        </p:nvGraphicFramePr>
        <p:xfrm>
          <a:off x="8502128" y="3770801"/>
          <a:ext cx="3306448" cy="1228287"/>
        </p:xfrm>
        <a:graphic>
          <a:graphicData uri="http://schemas.openxmlformats.org/drawingml/2006/table">
            <a:tbl>
              <a:tblPr firstRow="1" bandRow="1">
                <a:tableStyleId>{2D5ABB26-0587-4C30-8999-92F81FD0307C}</a:tableStyleId>
              </a:tblPr>
              <a:tblGrid>
                <a:gridCol w="1925757">
                  <a:extLst>
                    <a:ext uri="{9D8B030D-6E8A-4147-A177-3AD203B41FA5}">
                      <a16:colId xmlns:a16="http://schemas.microsoft.com/office/drawing/2014/main" val="20000"/>
                    </a:ext>
                  </a:extLst>
                </a:gridCol>
                <a:gridCol w="1380691">
                  <a:extLst>
                    <a:ext uri="{9D8B030D-6E8A-4147-A177-3AD203B41FA5}">
                      <a16:colId xmlns:a16="http://schemas.microsoft.com/office/drawing/2014/main" val="20001"/>
                    </a:ext>
                  </a:extLst>
                </a:gridCol>
              </a:tblGrid>
              <a:tr h="409429">
                <a:tc>
                  <a:txBody>
                    <a:bodyPr/>
                    <a:lstStyle/>
                    <a:p>
                      <a:pPr algn="ctr"/>
                      <a:r>
                        <a:rPr lang="en-US" sz="1600" dirty="0"/>
                        <a:t>Destination</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1600" dirty="0"/>
                        <a:t>Target</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0"/>
                  </a:ext>
                </a:extLst>
              </a:tr>
              <a:tr h="409429">
                <a:tc>
                  <a:txBody>
                    <a:bodyPr/>
                    <a:lstStyle/>
                    <a:p>
                      <a:r>
                        <a:rPr lang="en-US" sz="1600" dirty="0"/>
                        <a:t>10.1.0.0/16</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t>local</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09429">
                <a:tc>
                  <a:txBody>
                    <a:bodyPr/>
                    <a:lstStyle/>
                    <a:p>
                      <a:r>
                        <a:rPr lang="en-US" sz="1600" b="1" dirty="0"/>
                        <a:t>10.0.0.0/16</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b="1" dirty="0"/>
                        <a:t>PCX-1</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33" name="TextBox 32"/>
          <p:cNvSpPr txBox="1"/>
          <p:nvPr/>
        </p:nvSpPr>
        <p:spPr>
          <a:xfrm>
            <a:off x="8479411" y="3411804"/>
            <a:ext cx="1782676" cy="338554"/>
          </a:xfrm>
          <a:prstGeom prst="rect">
            <a:avLst/>
          </a:prstGeom>
          <a:noFill/>
        </p:spPr>
        <p:txBody>
          <a:bodyPr wrap="squar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Route Table</a:t>
            </a:r>
          </a:p>
        </p:txBody>
      </p:sp>
      <p:sp>
        <p:nvSpPr>
          <p:cNvPr id="34" name="TextBox 33"/>
          <p:cNvSpPr txBox="1"/>
          <p:nvPr/>
        </p:nvSpPr>
        <p:spPr>
          <a:xfrm>
            <a:off x="7047036" y="5650567"/>
            <a:ext cx="1782676" cy="338554"/>
          </a:xfrm>
          <a:prstGeom prst="rect">
            <a:avLst/>
          </a:prstGeom>
          <a:noFill/>
        </p:spPr>
        <p:txBody>
          <a:bodyPr wrap="square" rtlCol="0">
            <a:spAutoFit/>
          </a:bodyPr>
          <a:lstStyle/>
          <a:p>
            <a:r>
              <a:rPr lang="en-US" sz="1600" b="1" dirty="0">
                <a:latin typeface="Amazon Ember" panose="020B0603020204020204" pitchFamily="34" charset="0"/>
                <a:ea typeface="Amazon Ember" panose="020B0603020204020204" pitchFamily="34" charset="0"/>
                <a:cs typeface="Amazon Ember" panose="020B0603020204020204" pitchFamily="34" charset="0"/>
              </a:rPr>
              <a:t>VPC Peering</a:t>
            </a:r>
          </a:p>
        </p:txBody>
      </p:sp>
      <p:pic>
        <p:nvPicPr>
          <p:cNvPr id="35" name="Picture 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932" y="4515299"/>
            <a:ext cx="867823" cy="566496"/>
          </a:xfrm>
          <a:prstGeom prst="rect">
            <a:avLst/>
          </a:prstGeom>
        </p:spPr>
      </p:pic>
      <p:pic>
        <p:nvPicPr>
          <p:cNvPr id="36" name="Picture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66308" y="5892162"/>
            <a:ext cx="794463" cy="518608"/>
          </a:xfrm>
          <a:prstGeom prst="rect">
            <a:avLst/>
          </a:prstGeom>
        </p:spPr>
      </p:pic>
    </p:spTree>
    <p:custDataLst>
      <p:tags r:id="rId1"/>
    </p:custDataLst>
    <p:extLst>
      <p:ext uri="{BB962C8B-B14F-4D97-AF65-F5344CB8AC3E}">
        <p14:creationId xmlns:p14="http://schemas.microsoft.com/office/powerpoint/2010/main" val="2829053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478149"/>
            <a:ext cx="11095836" cy="1611419"/>
          </a:xfrm>
        </p:spPr>
        <p:txBody>
          <a:bodyPr>
            <a:noAutofit/>
          </a:bodyPr>
          <a:lstStyle/>
          <a:p>
            <a:r>
              <a:rPr lang="en-US" sz="4800" dirty="0"/>
              <a:t>Part 8: Integrating On-Premises Components</a:t>
            </a:r>
          </a:p>
        </p:txBody>
      </p:sp>
    </p:spTree>
    <p:custDataLst>
      <p:tags r:id="rId1"/>
    </p:custDataLst>
    <p:extLst>
      <p:ext uri="{BB962C8B-B14F-4D97-AF65-F5344CB8AC3E}">
        <p14:creationId xmlns:p14="http://schemas.microsoft.com/office/powerpoint/2010/main" val="11444492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16599"/>
            <a:ext cx="11115261" cy="1005195"/>
          </a:xfrm>
        </p:spPr>
        <p:txBody>
          <a:bodyPr>
            <a:noAutofit/>
          </a:bodyPr>
          <a:lstStyle/>
          <a:p>
            <a:r>
              <a:rPr lang="en-US" sz="3600" dirty="0"/>
              <a:t>Extending On-Premises Network to AWS:                                 VPN Connections</a:t>
            </a:r>
          </a:p>
        </p:txBody>
      </p:sp>
      <p:sp>
        <p:nvSpPr>
          <p:cNvPr id="6" name="Rounded Rectangle 5"/>
          <p:cNvSpPr/>
          <p:nvPr/>
        </p:nvSpPr>
        <p:spPr>
          <a:xfrm>
            <a:off x="399356" y="1347914"/>
            <a:ext cx="3168356" cy="4890196"/>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Rounded Rectangle 8"/>
          <p:cNvSpPr/>
          <p:nvPr/>
        </p:nvSpPr>
        <p:spPr>
          <a:xfrm>
            <a:off x="682998" y="1672978"/>
            <a:ext cx="2630156" cy="439096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5" name="TextBox 44"/>
          <p:cNvSpPr txBox="1"/>
          <p:nvPr/>
        </p:nvSpPr>
        <p:spPr>
          <a:xfrm>
            <a:off x="2839082" y="3905378"/>
            <a:ext cx="2088905" cy="318100"/>
          </a:xfrm>
          <a:prstGeom prst="rect">
            <a:avLst/>
          </a:prstGeom>
          <a:noFill/>
        </p:spPr>
        <p:txBody>
          <a:bodyPr wrap="square" rtlCol="0">
            <a:spAutoFit/>
          </a:bodyPr>
          <a:lstStyle/>
          <a:p>
            <a:pPr algn="ctr"/>
            <a:r>
              <a:rPr lang="en-US" sz="1467" b="1" dirty="0">
                <a:latin typeface="Amazon Ember" panose="020B0603020204020204" pitchFamily="34" charset="0"/>
                <a:ea typeface="Amazon Ember" panose="020B0603020204020204" pitchFamily="34" charset="0"/>
                <a:cs typeface="Amazon Ember" panose="020B0603020204020204" pitchFamily="34" charset="0"/>
              </a:rPr>
              <a:t>VGW</a:t>
            </a:r>
          </a:p>
        </p:txBody>
      </p:sp>
      <p:grpSp>
        <p:nvGrpSpPr>
          <p:cNvPr id="54" name="Group 53"/>
          <p:cNvGrpSpPr/>
          <p:nvPr/>
        </p:nvGrpSpPr>
        <p:grpSpPr>
          <a:xfrm>
            <a:off x="8916150" y="2827850"/>
            <a:ext cx="3232024" cy="1486338"/>
            <a:chOff x="6411758" y="933143"/>
            <a:chExt cx="2424018" cy="1114754"/>
          </a:xfrm>
        </p:grpSpPr>
        <p:sp>
          <p:nvSpPr>
            <p:cNvPr id="55" name="Rounded Rectangle 54"/>
            <p:cNvSpPr/>
            <p:nvPr/>
          </p:nvSpPr>
          <p:spPr>
            <a:xfrm>
              <a:off x="6411758" y="933143"/>
              <a:ext cx="2280863" cy="1114754"/>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6" name="TextBox 55"/>
            <p:cNvSpPr txBox="1"/>
            <p:nvPr/>
          </p:nvSpPr>
          <p:spPr>
            <a:xfrm>
              <a:off x="6524090" y="1655850"/>
              <a:ext cx="2311686" cy="238575"/>
            </a:xfrm>
            <a:prstGeom prst="rect">
              <a:avLst/>
            </a:prstGeom>
            <a:noFill/>
          </p:spPr>
          <p:txBody>
            <a:bodyPr wrap="square" rtlCol="0">
              <a:spAutoFit/>
            </a:bodyPr>
            <a:lstStyle/>
            <a:p>
              <a:r>
                <a:rPr lang="en-US" sz="1467" dirty="0">
                  <a:latin typeface="Amazon Ember" panose="020B0603020204020204" pitchFamily="34" charset="0"/>
                  <a:ea typeface="Amazon Ember" panose="020B0603020204020204" pitchFamily="34" charset="0"/>
                  <a:cs typeface="Amazon Ember" panose="020B0603020204020204" pitchFamily="34" charset="0"/>
                </a:rPr>
                <a:t>Customer Remote Network</a:t>
              </a:r>
            </a:p>
          </p:txBody>
        </p:sp>
        <p:pic>
          <p:nvPicPr>
            <p:cNvPr id="57" name="Picture 56" descr="Corporate-Data-Cen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9199" y="982475"/>
              <a:ext cx="731520" cy="731520"/>
            </a:xfrm>
            <a:prstGeom prst="rect">
              <a:avLst/>
            </a:prstGeom>
          </p:spPr>
        </p:pic>
      </p:grpSp>
      <p:grpSp>
        <p:nvGrpSpPr>
          <p:cNvPr id="47" name="Group 46"/>
          <p:cNvGrpSpPr/>
          <p:nvPr/>
        </p:nvGrpSpPr>
        <p:grpSpPr>
          <a:xfrm>
            <a:off x="922181" y="1886730"/>
            <a:ext cx="2109621" cy="1783531"/>
            <a:chOff x="2549525" y="760413"/>
            <a:chExt cx="1689100" cy="1764743"/>
          </a:xfrm>
        </p:grpSpPr>
        <p:sp>
          <p:nvSpPr>
            <p:cNvPr id="48" name="Rounded Rectangle 47"/>
            <p:cNvSpPr/>
            <p:nvPr/>
          </p:nvSpPr>
          <p:spPr>
            <a:xfrm>
              <a:off x="2549525" y="760413"/>
              <a:ext cx="1689100" cy="173355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2" name="TextBox 32"/>
            <p:cNvSpPr txBox="1">
              <a:spLocks noChangeArrowheads="1"/>
            </p:cNvSpPr>
            <p:nvPr/>
          </p:nvSpPr>
          <p:spPr bwMode="auto">
            <a:xfrm>
              <a:off x="2619375" y="2251075"/>
              <a:ext cx="1557338" cy="274081"/>
            </a:xfrm>
            <a:prstGeom prst="rect">
              <a:avLst/>
            </a:prstGeom>
            <a:noFill/>
            <a:ln w="9525">
              <a:noFill/>
              <a:miter lim="800000"/>
              <a:headEnd/>
              <a:tailEnd/>
            </a:ln>
          </p:spPr>
          <p:txBody>
            <a:bodyPr>
              <a:spAutoFit/>
            </a:bodyPr>
            <a:lstStyle/>
            <a:p>
              <a:pPr algn="ctr"/>
              <a:r>
                <a:rPr lang="en-US" sz="1200"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p:txBody>
        </p:sp>
      </p:grpSp>
      <p:grpSp>
        <p:nvGrpSpPr>
          <p:cNvPr id="63" name="Group 62"/>
          <p:cNvGrpSpPr/>
          <p:nvPr/>
        </p:nvGrpSpPr>
        <p:grpSpPr>
          <a:xfrm>
            <a:off x="922181" y="4094041"/>
            <a:ext cx="2109621" cy="1773487"/>
            <a:chOff x="2549525" y="760413"/>
            <a:chExt cx="1689100" cy="1766582"/>
          </a:xfrm>
        </p:grpSpPr>
        <p:sp>
          <p:nvSpPr>
            <p:cNvPr id="64" name="Rounded Rectangle 63"/>
            <p:cNvSpPr/>
            <p:nvPr/>
          </p:nvSpPr>
          <p:spPr>
            <a:xfrm>
              <a:off x="2549525" y="760413"/>
              <a:ext cx="1689100" cy="173355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5" name="TextBox 32"/>
            <p:cNvSpPr txBox="1">
              <a:spLocks noChangeArrowheads="1"/>
            </p:cNvSpPr>
            <p:nvPr/>
          </p:nvSpPr>
          <p:spPr bwMode="auto">
            <a:xfrm>
              <a:off x="2619375" y="2251075"/>
              <a:ext cx="1557338" cy="275920"/>
            </a:xfrm>
            <a:prstGeom prst="rect">
              <a:avLst/>
            </a:prstGeom>
            <a:noFill/>
            <a:ln w="9525">
              <a:noFill/>
              <a:miter lim="800000"/>
              <a:headEnd/>
              <a:tailEnd/>
            </a:ln>
          </p:spPr>
          <p:txBody>
            <a:bodyPr>
              <a:spAutoFit/>
            </a:bodyPr>
            <a:lstStyle/>
            <a:p>
              <a:pPr algn="ctr"/>
              <a:r>
                <a:rPr lang="en-US" sz="1200"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p:txBody>
        </p:sp>
      </p:grpSp>
      <p:sp>
        <p:nvSpPr>
          <p:cNvPr id="66" name="Rounded Rectangle 65"/>
          <p:cNvSpPr/>
          <p:nvPr/>
        </p:nvSpPr>
        <p:spPr>
          <a:xfrm>
            <a:off x="1210049" y="2102122"/>
            <a:ext cx="1527000" cy="11109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0" name="Picture 69"/>
          <p:cNvPicPr>
            <a:picLocks noChangeAspect="1"/>
          </p:cNvPicPr>
          <p:nvPr/>
        </p:nvPicPr>
        <p:blipFill>
          <a:blip r:embed="rId5"/>
          <a:stretch>
            <a:fillRect/>
          </a:stretch>
        </p:blipFill>
        <p:spPr>
          <a:xfrm>
            <a:off x="1449232" y="1885599"/>
            <a:ext cx="287867" cy="321733"/>
          </a:xfrm>
          <a:prstGeom prst="rect">
            <a:avLst/>
          </a:prstGeom>
        </p:spPr>
      </p:pic>
      <p:sp>
        <p:nvSpPr>
          <p:cNvPr id="73" name="Rounded Rectangle 72"/>
          <p:cNvSpPr/>
          <p:nvPr/>
        </p:nvSpPr>
        <p:spPr>
          <a:xfrm>
            <a:off x="1210050" y="4379678"/>
            <a:ext cx="1527000" cy="11109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4" name="Picture 73"/>
          <p:cNvPicPr>
            <a:picLocks noChangeAspect="1"/>
          </p:cNvPicPr>
          <p:nvPr/>
        </p:nvPicPr>
        <p:blipFill>
          <a:blip r:embed="rId5"/>
          <a:stretch>
            <a:fillRect/>
          </a:stretch>
        </p:blipFill>
        <p:spPr>
          <a:xfrm>
            <a:off x="1449233" y="4163155"/>
            <a:ext cx="287867" cy="321733"/>
          </a:xfrm>
          <a:prstGeom prst="rect">
            <a:avLst/>
          </a:prstGeom>
        </p:spPr>
      </p:pic>
      <p:pic>
        <p:nvPicPr>
          <p:cNvPr id="75" name="Picture 74" descr="EC2-Instance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63287" y="2201077"/>
            <a:ext cx="790385" cy="790385"/>
          </a:xfrm>
          <a:prstGeom prst="rect">
            <a:avLst/>
          </a:prstGeom>
        </p:spPr>
      </p:pic>
      <p:pic>
        <p:nvPicPr>
          <p:cNvPr id="76" name="Picture 75" descr="EC2-Instance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78358" y="4463191"/>
            <a:ext cx="790385" cy="790385"/>
          </a:xfrm>
          <a:prstGeom prst="rect">
            <a:avLst/>
          </a:prstGeom>
        </p:spPr>
      </p:pic>
      <p:sp>
        <p:nvSpPr>
          <p:cNvPr id="77" name="TextBox 76"/>
          <p:cNvSpPr txBox="1"/>
          <p:nvPr/>
        </p:nvSpPr>
        <p:spPr>
          <a:xfrm>
            <a:off x="1306495" y="2921453"/>
            <a:ext cx="1315092" cy="297454"/>
          </a:xfrm>
          <a:prstGeom prst="rect">
            <a:avLst/>
          </a:prstGeom>
          <a:noFill/>
        </p:spPr>
        <p:txBody>
          <a:bodyPr wrap="square"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Subnet 1</a:t>
            </a:r>
          </a:p>
        </p:txBody>
      </p:sp>
      <p:sp>
        <p:nvSpPr>
          <p:cNvPr id="78" name="TextBox 77"/>
          <p:cNvSpPr txBox="1"/>
          <p:nvPr/>
        </p:nvSpPr>
        <p:spPr>
          <a:xfrm>
            <a:off x="1306495" y="5198889"/>
            <a:ext cx="1315092" cy="297454"/>
          </a:xfrm>
          <a:prstGeom prst="rect">
            <a:avLst/>
          </a:prstGeom>
          <a:noFill/>
        </p:spPr>
        <p:txBody>
          <a:bodyPr wrap="square"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Subnet 2</a:t>
            </a:r>
          </a:p>
        </p:txBody>
      </p:sp>
      <p:sp>
        <p:nvSpPr>
          <p:cNvPr id="79" name="TextBox 78"/>
          <p:cNvSpPr txBox="1"/>
          <p:nvPr/>
        </p:nvSpPr>
        <p:spPr>
          <a:xfrm>
            <a:off x="8003893" y="3010096"/>
            <a:ext cx="804723" cy="410241"/>
          </a:xfrm>
          <a:prstGeom prst="rect">
            <a:avLst/>
          </a:prstGeom>
          <a:noFill/>
        </p:spPr>
        <p:txBody>
          <a:bodyPr wrap="square" lIns="0" tIns="0" rIns="0" bIns="0"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Customer gateway</a:t>
            </a:r>
          </a:p>
        </p:txBody>
      </p:sp>
      <p:sp>
        <p:nvSpPr>
          <p:cNvPr id="82" name="TextBox 81"/>
          <p:cNvSpPr txBox="1"/>
          <p:nvPr/>
        </p:nvSpPr>
        <p:spPr>
          <a:xfrm>
            <a:off x="3986107" y="2581093"/>
            <a:ext cx="860367" cy="410241"/>
          </a:xfrm>
          <a:prstGeom prst="rect">
            <a:avLst/>
          </a:prstGeom>
          <a:noFill/>
        </p:spPr>
        <p:txBody>
          <a:bodyPr wrap="square" lIns="0" tIns="0" rIns="0" bIns="0"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Two endpoints</a:t>
            </a:r>
          </a:p>
        </p:txBody>
      </p:sp>
      <p:cxnSp>
        <p:nvCxnSpPr>
          <p:cNvPr id="4" name="Straight Arrow Connector 3"/>
          <p:cNvCxnSpPr>
            <a:stCxn id="82" idx="2"/>
          </p:cNvCxnSpPr>
          <p:nvPr/>
        </p:nvCxnSpPr>
        <p:spPr>
          <a:xfrm flipH="1">
            <a:off x="4109258" y="2991334"/>
            <a:ext cx="307033" cy="511498"/>
          </a:xfrm>
          <a:prstGeom prst="straightConnector1">
            <a:avLst/>
          </a:prstGeom>
          <a:ln w="28575">
            <a:solidFill>
              <a:srgbClr val="0070C0"/>
            </a:solidFill>
            <a:tailEnd type="triangle"/>
          </a:ln>
        </p:spPr>
        <p:style>
          <a:lnRef idx="2">
            <a:schemeClr val="accent2"/>
          </a:lnRef>
          <a:fillRef idx="0">
            <a:schemeClr val="accent2"/>
          </a:fillRef>
          <a:effectRef idx="1">
            <a:schemeClr val="accent2"/>
          </a:effectRef>
          <a:fontRef idx="minor">
            <a:schemeClr val="tx1"/>
          </a:fontRef>
        </p:style>
      </p:cxnSp>
      <p:pic>
        <p:nvPicPr>
          <p:cNvPr id="36" name="Picture 3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4670" y="1391248"/>
            <a:ext cx="584769" cy="381724"/>
          </a:xfrm>
          <a:prstGeom prst="rect">
            <a:avLst/>
          </a:prstGeom>
        </p:spPr>
      </p:pic>
      <p:pic>
        <p:nvPicPr>
          <p:cNvPr id="35" name="Picture 34" descr="Internet.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98836" y="1614768"/>
            <a:ext cx="3604286" cy="4365512"/>
          </a:xfrm>
          <a:prstGeom prst="rect">
            <a:avLst/>
          </a:prstGeom>
        </p:spPr>
      </p:pic>
      <p:cxnSp>
        <p:nvCxnSpPr>
          <p:cNvPr id="10" name="Straight Connector 9"/>
          <p:cNvCxnSpPr/>
          <p:nvPr/>
        </p:nvCxnSpPr>
        <p:spPr>
          <a:xfrm>
            <a:off x="3567712" y="3638735"/>
            <a:ext cx="5348439" cy="0"/>
          </a:xfrm>
          <a:prstGeom prst="line">
            <a:avLst/>
          </a:prstGeom>
          <a:ln w="28575">
            <a:solidFill>
              <a:srgbClr val="0070C0"/>
            </a:solidFill>
          </a:ln>
        </p:spPr>
        <p:style>
          <a:lnRef idx="2">
            <a:schemeClr val="accent1"/>
          </a:lnRef>
          <a:fillRef idx="0">
            <a:schemeClr val="accent1"/>
          </a:fillRef>
          <a:effectRef idx="1">
            <a:schemeClr val="accent1"/>
          </a:effectRef>
          <a:fontRef idx="minor">
            <a:schemeClr val="tx1"/>
          </a:fontRef>
        </p:style>
      </p:cxnSp>
      <p:pic>
        <p:nvPicPr>
          <p:cNvPr id="71" name="Picture 70" descr="VPN-Connecti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12552" y="3152821"/>
            <a:ext cx="807005" cy="807005"/>
          </a:xfrm>
          <a:prstGeom prst="rect">
            <a:avLst/>
          </a:prstGeom>
        </p:spPr>
      </p:pic>
      <p:sp>
        <p:nvSpPr>
          <p:cNvPr id="81" name="TextBox 80"/>
          <p:cNvSpPr txBox="1"/>
          <p:nvPr/>
        </p:nvSpPr>
        <p:spPr>
          <a:xfrm>
            <a:off x="5383950" y="3890465"/>
            <a:ext cx="1312951" cy="205121"/>
          </a:xfrm>
          <a:prstGeom prst="rect">
            <a:avLst/>
          </a:prstGeom>
          <a:noFill/>
        </p:spPr>
        <p:txBody>
          <a:bodyPr wrap="square" lIns="0" tIns="0" rIns="0" bIns="0"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VPN connection</a:t>
            </a:r>
          </a:p>
        </p:txBody>
      </p:sp>
      <p:pic>
        <p:nvPicPr>
          <p:cNvPr id="43" name="Picture 42" descr="VPN-Gateway-.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31824" y="3088784"/>
            <a:ext cx="975360" cy="975360"/>
          </a:xfrm>
          <a:prstGeom prst="rect">
            <a:avLst/>
          </a:prstGeom>
        </p:spPr>
      </p:pic>
      <p:pic>
        <p:nvPicPr>
          <p:cNvPr id="68" name="Picture 67" descr="VPC-Customer-Gateway-.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84534" y="3217458"/>
            <a:ext cx="742744" cy="742744"/>
          </a:xfrm>
          <a:prstGeom prst="rect">
            <a:avLst/>
          </a:prstGeom>
        </p:spPr>
      </p:pic>
      <p:pic>
        <p:nvPicPr>
          <p:cNvPr id="34" name="Picture 33">
            <a:hlinkClick r:id="rId12"/>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353825" y="6196517"/>
            <a:ext cx="1620111" cy="630043"/>
          </a:xfrm>
          <a:prstGeom prst="rect">
            <a:avLst/>
          </a:prstGeom>
        </p:spPr>
      </p:pic>
    </p:spTree>
    <p:custDataLst>
      <p:tags r:id="rId1"/>
    </p:custDataLst>
    <p:extLst>
      <p:ext uri="{BB962C8B-B14F-4D97-AF65-F5344CB8AC3E}">
        <p14:creationId xmlns:p14="http://schemas.microsoft.com/office/powerpoint/2010/main" val="6085099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30869"/>
            <a:ext cx="11115261" cy="779463"/>
          </a:xfrm>
        </p:spPr>
        <p:txBody>
          <a:bodyPr>
            <a:noAutofit/>
          </a:bodyPr>
          <a:lstStyle/>
          <a:p>
            <a:r>
              <a:rPr lang="en-US" sz="3600" dirty="0"/>
              <a:t>Extending On-Premises Network to AWS:             Multiple VPN</a:t>
            </a:r>
          </a:p>
        </p:txBody>
      </p:sp>
      <p:sp>
        <p:nvSpPr>
          <p:cNvPr id="6" name="Rounded Rectangle 5"/>
          <p:cNvSpPr/>
          <p:nvPr/>
        </p:nvSpPr>
        <p:spPr>
          <a:xfrm>
            <a:off x="449051" y="1375641"/>
            <a:ext cx="3168356" cy="4890196"/>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Rounded Rectangle 8"/>
          <p:cNvSpPr/>
          <p:nvPr/>
        </p:nvSpPr>
        <p:spPr>
          <a:xfrm>
            <a:off x="732693" y="1700704"/>
            <a:ext cx="2630156" cy="439096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1" name="Picture 40" descr="Interne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7086" y="1608968"/>
            <a:ext cx="3604286" cy="4365512"/>
          </a:xfrm>
          <a:prstGeom prst="rect">
            <a:avLst/>
          </a:prstGeom>
        </p:spPr>
      </p:pic>
      <p:sp>
        <p:nvSpPr>
          <p:cNvPr id="45" name="TextBox 44"/>
          <p:cNvSpPr txBox="1"/>
          <p:nvPr/>
        </p:nvSpPr>
        <p:spPr>
          <a:xfrm>
            <a:off x="2876322" y="3981253"/>
            <a:ext cx="2088905" cy="318100"/>
          </a:xfrm>
          <a:prstGeom prst="rect">
            <a:avLst/>
          </a:prstGeom>
          <a:noFill/>
        </p:spPr>
        <p:txBody>
          <a:bodyPr wrap="square" rtlCol="0">
            <a:spAutoFit/>
          </a:bodyPr>
          <a:lstStyle/>
          <a:p>
            <a:pPr algn="ctr"/>
            <a:r>
              <a:rPr lang="en-US" sz="1467" b="1" dirty="0">
                <a:latin typeface="Amazon Ember" panose="020B0603020204020204" pitchFamily="34" charset="0"/>
                <a:ea typeface="Amazon Ember" panose="020B0603020204020204" pitchFamily="34" charset="0"/>
                <a:cs typeface="Amazon Ember" panose="020B0603020204020204" pitchFamily="34" charset="0"/>
              </a:rPr>
              <a:t>VGW</a:t>
            </a:r>
          </a:p>
        </p:txBody>
      </p:sp>
      <p:cxnSp>
        <p:nvCxnSpPr>
          <p:cNvPr id="49" name="Straight Connector 48"/>
          <p:cNvCxnSpPr/>
          <p:nvPr/>
        </p:nvCxnSpPr>
        <p:spPr>
          <a:xfrm flipV="1">
            <a:off x="3930689" y="2051428"/>
            <a:ext cx="4757081" cy="1552765"/>
          </a:xfrm>
          <a:prstGeom prst="line">
            <a:avLst/>
          </a:prstGeom>
          <a:ln w="28575">
            <a:solidFill>
              <a:srgbClr val="0070C0"/>
            </a:solidFill>
          </a:ln>
        </p:spPr>
        <p:style>
          <a:lnRef idx="2">
            <a:schemeClr val="accent1"/>
          </a:lnRef>
          <a:fillRef idx="0">
            <a:schemeClr val="accent1"/>
          </a:fillRef>
          <a:effectRef idx="1">
            <a:schemeClr val="accent1"/>
          </a:effectRef>
          <a:fontRef idx="minor">
            <a:schemeClr val="tx1"/>
          </a:fontRef>
        </p:style>
      </p:cxnSp>
      <p:pic>
        <p:nvPicPr>
          <p:cNvPr id="44" name="Picture 43" descr="VPN-Connecti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2735" y="2458925"/>
            <a:ext cx="807005" cy="807005"/>
          </a:xfrm>
          <a:prstGeom prst="rect">
            <a:avLst/>
          </a:prstGeom>
        </p:spPr>
      </p:pic>
      <p:grpSp>
        <p:nvGrpSpPr>
          <p:cNvPr id="50" name="Group 49"/>
          <p:cNvGrpSpPr/>
          <p:nvPr/>
        </p:nvGrpSpPr>
        <p:grpSpPr>
          <a:xfrm>
            <a:off x="8886333" y="1482372"/>
            <a:ext cx="2702693" cy="1166275"/>
            <a:chOff x="6411758" y="933143"/>
            <a:chExt cx="2424018" cy="1114754"/>
          </a:xfrm>
        </p:grpSpPr>
        <p:sp>
          <p:nvSpPr>
            <p:cNvPr id="51" name="Rounded Rectangle 50"/>
            <p:cNvSpPr/>
            <p:nvPr/>
          </p:nvSpPr>
          <p:spPr>
            <a:xfrm>
              <a:off x="6411758" y="933143"/>
              <a:ext cx="2280863" cy="1114754"/>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2" name="TextBox 51"/>
            <p:cNvSpPr txBox="1"/>
            <p:nvPr/>
          </p:nvSpPr>
          <p:spPr>
            <a:xfrm>
              <a:off x="6524090" y="1655850"/>
              <a:ext cx="2311686" cy="304048"/>
            </a:xfrm>
            <a:prstGeom prst="rect">
              <a:avLst/>
            </a:prstGeom>
            <a:noFill/>
          </p:spPr>
          <p:txBody>
            <a:bodyPr wrap="square" rtlCol="0">
              <a:spAutoFit/>
            </a:bodyPr>
            <a:lstStyle/>
            <a:p>
              <a:r>
                <a:rPr lang="en-US" sz="1467" dirty="0">
                  <a:latin typeface="Amazon Ember" panose="020B0603020204020204" pitchFamily="34" charset="0"/>
                  <a:ea typeface="Amazon Ember" panose="020B0603020204020204" pitchFamily="34" charset="0"/>
                  <a:cs typeface="Amazon Ember" panose="020B0603020204020204" pitchFamily="34" charset="0"/>
                </a:rPr>
                <a:t>Customer Remote Network</a:t>
              </a:r>
            </a:p>
          </p:txBody>
        </p:sp>
        <p:pic>
          <p:nvPicPr>
            <p:cNvPr id="53" name="Picture 52" descr="Corporate-Data-Cent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9199" y="982475"/>
              <a:ext cx="731520" cy="731520"/>
            </a:xfrm>
            <a:prstGeom prst="rect">
              <a:avLst/>
            </a:prstGeom>
          </p:spPr>
        </p:pic>
      </p:grpSp>
      <p:grpSp>
        <p:nvGrpSpPr>
          <p:cNvPr id="54" name="Group 53"/>
          <p:cNvGrpSpPr/>
          <p:nvPr/>
        </p:nvGrpSpPr>
        <p:grpSpPr>
          <a:xfrm>
            <a:off x="8886333" y="3357448"/>
            <a:ext cx="2702693" cy="1166275"/>
            <a:chOff x="6411758" y="933143"/>
            <a:chExt cx="2424018" cy="1114754"/>
          </a:xfrm>
        </p:grpSpPr>
        <p:sp>
          <p:nvSpPr>
            <p:cNvPr id="55" name="Rounded Rectangle 54"/>
            <p:cNvSpPr/>
            <p:nvPr/>
          </p:nvSpPr>
          <p:spPr>
            <a:xfrm>
              <a:off x="6411758" y="933143"/>
              <a:ext cx="2280863" cy="1114754"/>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6" name="TextBox 55"/>
            <p:cNvSpPr txBox="1"/>
            <p:nvPr/>
          </p:nvSpPr>
          <p:spPr>
            <a:xfrm>
              <a:off x="6524090" y="1655850"/>
              <a:ext cx="2311686" cy="304048"/>
            </a:xfrm>
            <a:prstGeom prst="rect">
              <a:avLst/>
            </a:prstGeom>
            <a:noFill/>
          </p:spPr>
          <p:txBody>
            <a:bodyPr wrap="square" rtlCol="0">
              <a:spAutoFit/>
            </a:bodyPr>
            <a:lstStyle/>
            <a:p>
              <a:r>
                <a:rPr lang="en-US" sz="1467" dirty="0">
                  <a:latin typeface="Amazon Ember" panose="020B0603020204020204" pitchFamily="34" charset="0"/>
                  <a:ea typeface="Amazon Ember" panose="020B0603020204020204" pitchFamily="34" charset="0"/>
                  <a:cs typeface="Amazon Ember" panose="020B0603020204020204" pitchFamily="34" charset="0"/>
                </a:rPr>
                <a:t>Customer Remote Network</a:t>
              </a:r>
            </a:p>
          </p:txBody>
        </p:sp>
        <p:pic>
          <p:nvPicPr>
            <p:cNvPr id="57" name="Picture 56" descr="Corporate-Data-Cent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9199" y="982475"/>
              <a:ext cx="731520" cy="731520"/>
            </a:xfrm>
            <a:prstGeom prst="rect">
              <a:avLst/>
            </a:prstGeom>
          </p:spPr>
        </p:pic>
      </p:grpSp>
      <p:grpSp>
        <p:nvGrpSpPr>
          <p:cNvPr id="58" name="Group 57"/>
          <p:cNvGrpSpPr/>
          <p:nvPr/>
        </p:nvGrpSpPr>
        <p:grpSpPr>
          <a:xfrm>
            <a:off x="8886333" y="5232525"/>
            <a:ext cx="2702693" cy="1166275"/>
            <a:chOff x="6411758" y="933143"/>
            <a:chExt cx="2424018" cy="1114754"/>
          </a:xfrm>
        </p:grpSpPr>
        <p:sp>
          <p:nvSpPr>
            <p:cNvPr id="59" name="Rounded Rectangle 58"/>
            <p:cNvSpPr/>
            <p:nvPr/>
          </p:nvSpPr>
          <p:spPr>
            <a:xfrm>
              <a:off x="6411758" y="933143"/>
              <a:ext cx="2280863" cy="1114754"/>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TextBox 59"/>
            <p:cNvSpPr txBox="1"/>
            <p:nvPr/>
          </p:nvSpPr>
          <p:spPr>
            <a:xfrm>
              <a:off x="6524090" y="1655850"/>
              <a:ext cx="2311686" cy="304048"/>
            </a:xfrm>
            <a:prstGeom prst="rect">
              <a:avLst/>
            </a:prstGeom>
            <a:noFill/>
          </p:spPr>
          <p:txBody>
            <a:bodyPr wrap="square" rtlCol="0">
              <a:spAutoFit/>
            </a:bodyPr>
            <a:lstStyle/>
            <a:p>
              <a:r>
                <a:rPr lang="en-US" sz="1467" dirty="0">
                  <a:latin typeface="Amazon Ember" panose="020B0603020204020204" pitchFamily="34" charset="0"/>
                  <a:ea typeface="Amazon Ember" panose="020B0603020204020204" pitchFamily="34" charset="0"/>
                  <a:cs typeface="Amazon Ember" panose="020B0603020204020204" pitchFamily="34" charset="0"/>
                </a:rPr>
                <a:t>Customer Remote Network</a:t>
              </a:r>
            </a:p>
          </p:txBody>
        </p:sp>
        <p:pic>
          <p:nvPicPr>
            <p:cNvPr id="61" name="Picture 60" descr="Corporate-Data-Cent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9199" y="982475"/>
              <a:ext cx="731520" cy="731520"/>
            </a:xfrm>
            <a:prstGeom prst="rect">
              <a:avLst/>
            </a:prstGeom>
          </p:spPr>
        </p:pic>
      </p:grpSp>
      <p:pic>
        <p:nvPicPr>
          <p:cNvPr id="67" name="Picture 66" descr="VPC-Customer-Gateway-.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56642" y="1634815"/>
            <a:ext cx="742744" cy="742744"/>
          </a:xfrm>
          <a:prstGeom prst="rect">
            <a:avLst/>
          </a:prstGeom>
        </p:spPr>
      </p:pic>
      <p:cxnSp>
        <p:nvCxnSpPr>
          <p:cNvPr id="10" name="Straight Connector 9"/>
          <p:cNvCxnSpPr/>
          <p:nvPr/>
        </p:nvCxnSpPr>
        <p:spPr>
          <a:xfrm>
            <a:off x="3841263" y="3604193"/>
            <a:ext cx="4846507" cy="382741"/>
          </a:xfrm>
          <a:prstGeom prst="line">
            <a:avLst/>
          </a:prstGeom>
          <a:ln w="28575">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3864319" y="3626986"/>
            <a:ext cx="4862401" cy="2361648"/>
          </a:xfrm>
          <a:prstGeom prst="line">
            <a:avLst/>
          </a:prstGeom>
          <a:ln w="28575">
            <a:solidFill>
              <a:srgbClr val="0070C0"/>
            </a:solidFill>
          </a:ln>
        </p:spPr>
        <p:style>
          <a:lnRef idx="2">
            <a:schemeClr val="accent1"/>
          </a:lnRef>
          <a:fillRef idx="0">
            <a:schemeClr val="accent1"/>
          </a:fillRef>
          <a:effectRef idx="1">
            <a:schemeClr val="accent1"/>
          </a:effectRef>
          <a:fontRef idx="minor">
            <a:schemeClr val="tx1"/>
          </a:fontRef>
        </p:style>
      </p:cxnSp>
      <p:pic>
        <p:nvPicPr>
          <p:cNvPr id="43" name="Picture 42" descr="VPN-Gateway-.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81519" y="3116511"/>
            <a:ext cx="975360" cy="975360"/>
          </a:xfrm>
          <a:prstGeom prst="rect">
            <a:avLst/>
          </a:prstGeom>
        </p:spPr>
      </p:pic>
      <p:pic>
        <p:nvPicPr>
          <p:cNvPr id="68" name="Picture 67" descr="VPC-Customer-Gateway-.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66581" y="3578727"/>
            <a:ext cx="742744" cy="742744"/>
          </a:xfrm>
          <a:prstGeom prst="rect">
            <a:avLst/>
          </a:prstGeom>
        </p:spPr>
      </p:pic>
      <p:pic>
        <p:nvPicPr>
          <p:cNvPr id="69" name="Picture 68" descr="VPC-Customer-Gateway-.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82350" y="5527552"/>
            <a:ext cx="742744" cy="742744"/>
          </a:xfrm>
          <a:prstGeom prst="rect">
            <a:avLst/>
          </a:prstGeom>
        </p:spPr>
      </p:pic>
      <p:pic>
        <p:nvPicPr>
          <p:cNvPr id="71" name="Picture 70" descr="VPN-Connecti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2735" y="3262192"/>
            <a:ext cx="807005" cy="807005"/>
          </a:xfrm>
          <a:prstGeom prst="rect">
            <a:avLst/>
          </a:prstGeom>
        </p:spPr>
      </p:pic>
      <p:pic>
        <p:nvPicPr>
          <p:cNvPr id="72" name="Picture 71" descr="VPN-Connecti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2735" y="4177524"/>
            <a:ext cx="807005" cy="807005"/>
          </a:xfrm>
          <a:prstGeom prst="rect">
            <a:avLst/>
          </a:prstGeom>
        </p:spPr>
      </p:pic>
      <p:grpSp>
        <p:nvGrpSpPr>
          <p:cNvPr id="47" name="Group 46"/>
          <p:cNvGrpSpPr/>
          <p:nvPr/>
        </p:nvGrpSpPr>
        <p:grpSpPr>
          <a:xfrm>
            <a:off x="971876" y="1914456"/>
            <a:ext cx="2109621" cy="1783531"/>
            <a:chOff x="2549525" y="760413"/>
            <a:chExt cx="1689100" cy="1764743"/>
          </a:xfrm>
        </p:grpSpPr>
        <p:sp>
          <p:nvSpPr>
            <p:cNvPr id="48" name="Rounded Rectangle 47"/>
            <p:cNvSpPr/>
            <p:nvPr/>
          </p:nvSpPr>
          <p:spPr>
            <a:xfrm>
              <a:off x="2549525" y="760413"/>
              <a:ext cx="1689100" cy="173355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2" name="TextBox 32"/>
            <p:cNvSpPr txBox="1">
              <a:spLocks noChangeArrowheads="1"/>
            </p:cNvSpPr>
            <p:nvPr/>
          </p:nvSpPr>
          <p:spPr bwMode="auto">
            <a:xfrm>
              <a:off x="2619375" y="2251075"/>
              <a:ext cx="1557338" cy="274081"/>
            </a:xfrm>
            <a:prstGeom prst="rect">
              <a:avLst/>
            </a:prstGeom>
            <a:noFill/>
            <a:ln w="9525">
              <a:noFill/>
              <a:miter lim="800000"/>
              <a:headEnd/>
              <a:tailEnd/>
            </a:ln>
          </p:spPr>
          <p:txBody>
            <a:bodyPr>
              <a:spAutoFit/>
            </a:bodyPr>
            <a:lstStyle/>
            <a:p>
              <a:pPr algn="ctr"/>
              <a:r>
                <a:rPr lang="en-US" sz="1200"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p:txBody>
        </p:sp>
      </p:grpSp>
      <p:grpSp>
        <p:nvGrpSpPr>
          <p:cNvPr id="63" name="Group 62"/>
          <p:cNvGrpSpPr/>
          <p:nvPr/>
        </p:nvGrpSpPr>
        <p:grpSpPr>
          <a:xfrm>
            <a:off x="971876" y="4121767"/>
            <a:ext cx="2109621" cy="1773487"/>
            <a:chOff x="2549525" y="760413"/>
            <a:chExt cx="1689100" cy="1766582"/>
          </a:xfrm>
        </p:grpSpPr>
        <p:sp>
          <p:nvSpPr>
            <p:cNvPr id="64" name="Rounded Rectangle 63"/>
            <p:cNvSpPr/>
            <p:nvPr/>
          </p:nvSpPr>
          <p:spPr>
            <a:xfrm>
              <a:off x="2549525" y="760413"/>
              <a:ext cx="1689100" cy="173355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5" name="TextBox 32"/>
            <p:cNvSpPr txBox="1">
              <a:spLocks noChangeArrowheads="1"/>
            </p:cNvSpPr>
            <p:nvPr/>
          </p:nvSpPr>
          <p:spPr bwMode="auto">
            <a:xfrm>
              <a:off x="2619375" y="2251075"/>
              <a:ext cx="1557338" cy="275920"/>
            </a:xfrm>
            <a:prstGeom prst="rect">
              <a:avLst/>
            </a:prstGeom>
            <a:noFill/>
            <a:ln w="9525">
              <a:noFill/>
              <a:miter lim="800000"/>
              <a:headEnd/>
              <a:tailEnd/>
            </a:ln>
          </p:spPr>
          <p:txBody>
            <a:bodyPr>
              <a:spAutoFit/>
            </a:bodyPr>
            <a:lstStyle/>
            <a:p>
              <a:pPr algn="ctr"/>
              <a:r>
                <a:rPr lang="en-US" sz="1200"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p:txBody>
        </p:sp>
      </p:grpSp>
      <p:sp>
        <p:nvSpPr>
          <p:cNvPr id="66" name="Rounded Rectangle 65"/>
          <p:cNvSpPr/>
          <p:nvPr/>
        </p:nvSpPr>
        <p:spPr>
          <a:xfrm>
            <a:off x="1259744" y="2129849"/>
            <a:ext cx="1527000" cy="11109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0" name="Picture 69"/>
          <p:cNvPicPr>
            <a:picLocks noChangeAspect="1"/>
          </p:cNvPicPr>
          <p:nvPr/>
        </p:nvPicPr>
        <p:blipFill>
          <a:blip r:embed="rId9"/>
          <a:stretch>
            <a:fillRect/>
          </a:stretch>
        </p:blipFill>
        <p:spPr>
          <a:xfrm>
            <a:off x="1498927" y="1913326"/>
            <a:ext cx="287867" cy="321733"/>
          </a:xfrm>
          <a:prstGeom prst="rect">
            <a:avLst/>
          </a:prstGeom>
        </p:spPr>
      </p:pic>
      <p:sp>
        <p:nvSpPr>
          <p:cNvPr id="73" name="Rounded Rectangle 72"/>
          <p:cNvSpPr/>
          <p:nvPr/>
        </p:nvSpPr>
        <p:spPr>
          <a:xfrm>
            <a:off x="1259745" y="4407405"/>
            <a:ext cx="1527000" cy="11109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4" name="Picture 73"/>
          <p:cNvPicPr>
            <a:picLocks noChangeAspect="1"/>
          </p:cNvPicPr>
          <p:nvPr/>
        </p:nvPicPr>
        <p:blipFill>
          <a:blip r:embed="rId9"/>
          <a:stretch>
            <a:fillRect/>
          </a:stretch>
        </p:blipFill>
        <p:spPr>
          <a:xfrm>
            <a:off x="1498928" y="4190882"/>
            <a:ext cx="287867" cy="321733"/>
          </a:xfrm>
          <a:prstGeom prst="rect">
            <a:avLst/>
          </a:prstGeom>
        </p:spPr>
      </p:pic>
      <p:pic>
        <p:nvPicPr>
          <p:cNvPr id="75" name="Picture 74" descr="EC2-Instances.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12982" y="2228804"/>
            <a:ext cx="790385" cy="790385"/>
          </a:xfrm>
          <a:prstGeom prst="rect">
            <a:avLst/>
          </a:prstGeom>
        </p:spPr>
      </p:pic>
      <p:pic>
        <p:nvPicPr>
          <p:cNvPr id="76" name="Picture 75" descr="EC2-Instances.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28053" y="4490917"/>
            <a:ext cx="790385" cy="790385"/>
          </a:xfrm>
          <a:prstGeom prst="rect">
            <a:avLst/>
          </a:prstGeom>
        </p:spPr>
      </p:pic>
      <p:sp>
        <p:nvSpPr>
          <p:cNvPr id="77" name="TextBox 76"/>
          <p:cNvSpPr txBox="1"/>
          <p:nvPr/>
        </p:nvSpPr>
        <p:spPr>
          <a:xfrm>
            <a:off x="1356190" y="2949179"/>
            <a:ext cx="1315092" cy="297454"/>
          </a:xfrm>
          <a:prstGeom prst="rect">
            <a:avLst/>
          </a:prstGeom>
          <a:noFill/>
        </p:spPr>
        <p:txBody>
          <a:bodyPr wrap="square"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Subnet 1</a:t>
            </a:r>
          </a:p>
        </p:txBody>
      </p:sp>
      <p:sp>
        <p:nvSpPr>
          <p:cNvPr id="78" name="TextBox 77"/>
          <p:cNvSpPr txBox="1"/>
          <p:nvPr/>
        </p:nvSpPr>
        <p:spPr>
          <a:xfrm>
            <a:off x="1356190" y="5226615"/>
            <a:ext cx="1315092" cy="297454"/>
          </a:xfrm>
          <a:prstGeom prst="rect">
            <a:avLst/>
          </a:prstGeom>
          <a:noFill/>
        </p:spPr>
        <p:txBody>
          <a:bodyPr wrap="square"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Subnet 2</a:t>
            </a:r>
          </a:p>
        </p:txBody>
      </p:sp>
      <p:sp>
        <p:nvSpPr>
          <p:cNvPr id="46" name="TextBox 45"/>
          <p:cNvSpPr txBox="1"/>
          <p:nvPr/>
        </p:nvSpPr>
        <p:spPr>
          <a:xfrm>
            <a:off x="7982328" y="1412787"/>
            <a:ext cx="804723" cy="410241"/>
          </a:xfrm>
          <a:prstGeom prst="rect">
            <a:avLst/>
          </a:prstGeom>
          <a:noFill/>
        </p:spPr>
        <p:txBody>
          <a:bodyPr wrap="square" lIns="0" tIns="0" rIns="0" bIns="0"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Customer gateway</a:t>
            </a:r>
          </a:p>
        </p:txBody>
      </p:sp>
      <p:sp>
        <p:nvSpPr>
          <p:cNvPr id="79" name="TextBox 78"/>
          <p:cNvSpPr txBox="1"/>
          <p:nvPr/>
        </p:nvSpPr>
        <p:spPr>
          <a:xfrm>
            <a:off x="8042660" y="3292603"/>
            <a:ext cx="804723" cy="410241"/>
          </a:xfrm>
          <a:prstGeom prst="rect">
            <a:avLst/>
          </a:prstGeom>
          <a:noFill/>
        </p:spPr>
        <p:txBody>
          <a:bodyPr wrap="square" lIns="0" tIns="0" rIns="0" bIns="0"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Customer gateway</a:t>
            </a:r>
          </a:p>
        </p:txBody>
      </p:sp>
      <p:sp>
        <p:nvSpPr>
          <p:cNvPr id="80" name="TextBox 79"/>
          <p:cNvSpPr txBox="1"/>
          <p:nvPr/>
        </p:nvSpPr>
        <p:spPr>
          <a:xfrm>
            <a:off x="8021606" y="5200909"/>
            <a:ext cx="804723" cy="410241"/>
          </a:xfrm>
          <a:prstGeom prst="rect">
            <a:avLst/>
          </a:prstGeom>
          <a:noFill/>
        </p:spPr>
        <p:txBody>
          <a:bodyPr wrap="square" lIns="0" tIns="0" rIns="0" bIns="0"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Customer gateway</a:t>
            </a:r>
          </a:p>
        </p:txBody>
      </p:sp>
      <p:sp>
        <p:nvSpPr>
          <p:cNvPr id="81" name="TextBox 80"/>
          <p:cNvSpPr txBox="1"/>
          <p:nvPr/>
        </p:nvSpPr>
        <p:spPr>
          <a:xfrm>
            <a:off x="5354133" y="3918192"/>
            <a:ext cx="1312951" cy="205121"/>
          </a:xfrm>
          <a:prstGeom prst="rect">
            <a:avLst/>
          </a:prstGeom>
          <a:noFill/>
        </p:spPr>
        <p:txBody>
          <a:bodyPr wrap="square" lIns="0" tIns="0" rIns="0" bIns="0"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VPN connections</a:t>
            </a:r>
          </a:p>
        </p:txBody>
      </p:sp>
      <p:pic>
        <p:nvPicPr>
          <p:cNvPr id="82" name="Picture 8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4365" y="1431004"/>
            <a:ext cx="584769" cy="381724"/>
          </a:xfrm>
          <a:prstGeom prst="rect">
            <a:avLst/>
          </a:prstGeom>
        </p:spPr>
      </p:pic>
    </p:spTree>
    <p:custDataLst>
      <p:tags r:id="rId1"/>
    </p:custDataLst>
    <p:extLst>
      <p:ext uri="{BB962C8B-B14F-4D97-AF65-F5344CB8AC3E}">
        <p14:creationId xmlns:p14="http://schemas.microsoft.com/office/powerpoint/2010/main" val="5636461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AWS Direct Connect</a:t>
            </a:r>
            <a:endParaRPr lang="en-US" dirty="0"/>
          </a:p>
        </p:txBody>
      </p:sp>
      <p:sp>
        <p:nvSpPr>
          <p:cNvPr id="84" name="Content Placeholder 2"/>
          <p:cNvSpPr>
            <a:spLocks noGrp="1"/>
          </p:cNvSpPr>
          <p:nvPr>
            <p:ph idx="1"/>
          </p:nvPr>
        </p:nvSpPr>
        <p:spPr>
          <a:xfrm>
            <a:off x="238538" y="1331630"/>
            <a:ext cx="11648661" cy="5526370"/>
          </a:xfrm>
        </p:spPr>
        <p:txBody>
          <a:bodyPr>
            <a:noAutofit/>
          </a:bodyPr>
          <a:lstStyle/>
          <a:p>
            <a:pPr marL="0" lvl="1" indent="0">
              <a:lnSpc>
                <a:spcPct val="100000"/>
              </a:lnSpc>
              <a:spcBef>
                <a:spcPts val="0"/>
              </a:spcBef>
              <a:buNone/>
            </a:pPr>
            <a:r>
              <a:rPr lang="en-US" sz="2800" dirty="0"/>
              <a:t>AWS Direct Connect provides you with a private network connection between AWS and your data center. </a:t>
            </a:r>
          </a:p>
          <a:p>
            <a:pPr marL="0" lvl="1" indent="0">
              <a:lnSpc>
                <a:spcPct val="100000"/>
              </a:lnSpc>
              <a:spcBef>
                <a:spcPts val="0"/>
              </a:spcBef>
              <a:buNone/>
            </a:pPr>
            <a:endParaRPr lang="en-US" sz="1400" dirty="0"/>
          </a:p>
          <a:p>
            <a:pPr marL="0" lvl="1" indent="0">
              <a:lnSpc>
                <a:spcPct val="100000"/>
              </a:lnSpc>
              <a:spcBef>
                <a:spcPts val="0"/>
              </a:spcBef>
              <a:buNone/>
            </a:pPr>
            <a:r>
              <a:rPr lang="en-US" sz="2800" dirty="0"/>
              <a:t>It is a network service alternative to using the internet to access AWS Cloud services.</a:t>
            </a:r>
          </a:p>
          <a:p>
            <a:pPr marL="0" lvl="1" indent="0">
              <a:lnSpc>
                <a:spcPct val="100000"/>
              </a:lnSpc>
              <a:spcBef>
                <a:spcPts val="0"/>
              </a:spcBef>
              <a:buNone/>
            </a:pPr>
            <a:endParaRPr lang="en-US" sz="1400" dirty="0"/>
          </a:p>
          <a:p>
            <a:pPr marL="0" lvl="1" indent="0">
              <a:lnSpc>
                <a:spcPct val="100000"/>
              </a:lnSpc>
              <a:spcBef>
                <a:spcPts val="0"/>
              </a:spcBef>
              <a:buNone/>
            </a:pPr>
            <a:r>
              <a:rPr lang="en-US" sz="28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Benefits:</a:t>
            </a:r>
          </a:p>
          <a:p>
            <a:pPr>
              <a:lnSpc>
                <a:spcPct val="100000"/>
              </a:lnSpc>
            </a:pPr>
            <a:r>
              <a:rPr lang="en-US" dirty="0"/>
              <a:t>  </a:t>
            </a:r>
            <a:r>
              <a:rPr lang="en-US" sz="2200" dirty="0"/>
              <a:t>Dedicated, private fiber to AWS.</a:t>
            </a:r>
          </a:p>
          <a:p>
            <a:pPr>
              <a:lnSpc>
                <a:spcPct val="100000"/>
              </a:lnSpc>
            </a:pPr>
            <a:r>
              <a:rPr lang="en-US" sz="2200" dirty="0"/>
              <a:t>  Create virtual interfaces directly to AWS cloud.</a:t>
            </a:r>
          </a:p>
          <a:p>
            <a:pPr>
              <a:lnSpc>
                <a:spcPct val="100000"/>
              </a:lnSpc>
            </a:pPr>
            <a:r>
              <a:rPr lang="en-US" sz="2200" dirty="0"/>
              <a:t>  Provides access to AWS in the region it is associated with.</a:t>
            </a:r>
          </a:p>
          <a:p>
            <a:pPr>
              <a:lnSpc>
                <a:spcPct val="100000"/>
              </a:lnSpc>
            </a:pPr>
            <a:r>
              <a:rPr lang="en-US" sz="2200" dirty="0"/>
              <a:t>  Provision a single connection and use it to access public AWS services in all regions </a:t>
            </a:r>
            <a:br>
              <a:rPr lang="en-US" sz="2200" dirty="0"/>
            </a:br>
            <a:r>
              <a:rPr lang="en-US" sz="2200" dirty="0"/>
              <a:t>  in the U.S.A. and AWS </a:t>
            </a:r>
            <a:r>
              <a:rPr lang="en-US" sz="2200" dirty="0" err="1"/>
              <a:t>GovCloud</a:t>
            </a:r>
            <a:r>
              <a:rPr lang="en-US" sz="2200" dirty="0"/>
              <a:t> (more locations being added).</a:t>
            </a:r>
          </a:p>
          <a:p>
            <a:pPr marL="0" lvl="1" indent="0">
              <a:lnSpc>
                <a:spcPct val="100000"/>
              </a:lnSpc>
              <a:spcBef>
                <a:spcPts val="2400"/>
              </a:spcBef>
              <a:buNone/>
              <a:defRPr/>
            </a:pPr>
            <a:endParaRPr lang="en-US" sz="2700" dirty="0"/>
          </a:p>
          <a:p>
            <a:pPr marL="457200" lvl="1" indent="-457200">
              <a:lnSpc>
                <a:spcPct val="100000"/>
              </a:lnSpc>
              <a:spcBef>
                <a:spcPts val="2400"/>
              </a:spcBef>
              <a:defRPr/>
            </a:pPr>
            <a:endParaRPr lang="en-US" sz="2800" dirty="0"/>
          </a:p>
          <a:p>
            <a:pPr marL="0" lvl="1" indent="0">
              <a:lnSpc>
                <a:spcPct val="100000"/>
              </a:lnSpc>
              <a:spcBef>
                <a:spcPts val="0"/>
              </a:spcBef>
              <a:buNone/>
            </a:pPr>
            <a:endParaRPr lang="en-US" sz="2800" dirty="0"/>
          </a:p>
          <a:p>
            <a:pPr marL="0" lvl="1" indent="0">
              <a:lnSpc>
                <a:spcPct val="100000"/>
              </a:lnSpc>
              <a:spcBef>
                <a:spcPts val="0"/>
              </a:spcBef>
              <a:buNone/>
            </a:pPr>
            <a:endParaRPr lang="en-US" sz="2800" dirty="0"/>
          </a:p>
          <a:p>
            <a:pPr marL="0" lvl="1" indent="0">
              <a:lnSpc>
                <a:spcPct val="100000"/>
              </a:lnSpc>
              <a:spcBef>
                <a:spcPts val="0"/>
              </a:spcBef>
              <a:buNone/>
            </a:pPr>
            <a:endParaRPr lang="en-US" sz="2800" dirty="0"/>
          </a:p>
        </p:txBody>
      </p:sp>
      <p:pic>
        <p:nvPicPr>
          <p:cNvPr id="86" name="Picture 85" descr="Direct-Connec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24772" y="5993080"/>
            <a:ext cx="746395" cy="746395"/>
          </a:xfrm>
          <a:prstGeom prst="rect">
            <a:avLst/>
          </a:prstGeom>
        </p:spPr>
      </p:pic>
    </p:spTree>
    <p:custDataLst>
      <p:tags r:id="rId1"/>
    </p:custDataLst>
    <p:extLst>
      <p:ext uri="{BB962C8B-B14F-4D97-AF65-F5344CB8AC3E}">
        <p14:creationId xmlns:p14="http://schemas.microsoft.com/office/powerpoint/2010/main" val="10429579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Fundamentals: High-Level View</a:t>
            </a:r>
          </a:p>
        </p:txBody>
      </p:sp>
      <p:cxnSp>
        <p:nvCxnSpPr>
          <p:cNvPr id="6" name="Straight Arrow Connector 4"/>
          <p:cNvCxnSpPr/>
          <p:nvPr/>
        </p:nvCxnSpPr>
        <p:spPr>
          <a:xfrm flipV="1">
            <a:off x="1557061" y="2465572"/>
            <a:ext cx="1849633" cy="3208"/>
          </a:xfrm>
          <a:prstGeom prst="straightConnector1">
            <a:avLst/>
          </a:prstGeom>
          <a:ln w="57150" cmpd="sng">
            <a:solidFill>
              <a:schemeClr val="accent6"/>
            </a:solidFill>
            <a:headEnd type="arrow"/>
            <a:tailEnd type="arrow"/>
          </a:ln>
        </p:spPr>
        <p:style>
          <a:lnRef idx="2">
            <a:schemeClr val="accent2"/>
          </a:lnRef>
          <a:fillRef idx="0">
            <a:schemeClr val="accent2"/>
          </a:fillRef>
          <a:effectRef idx="1">
            <a:schemeClr val="accent2"/>
          </a:effectRef>
          <a:fontRef idx="minor">
            <a:schemeClr val="tx1"/>
          </a:fontRef>
        </p:style>
      </p:cxnSp>
      <p:sp>
        <p:nvSpPr>
          <p:cNvPr id="7" name="TextBox 33"/>
          <p:cNvSpPr txBox="1"/>
          <p:nvPr/>
        </p:nvSpPr>
        <p:spPr>
          <a:xfrm>
            <a:off x="2055532" y="2337821"/>
            <a:ext cx="871685" cy="297454"/>
          </a:xfrm>
          <a:prstGeom prst="rect">
            <a:avLst/>
          </a:prstGeom>
          <a:solidFill>
            <a:schemeClr val="accent6">
              <a:lumMod val="40000"/>
              <a:lumOff val="60000"/>
            </a:schemeClr>
          </a:solidFill>
          <a:ln>
            <a:solidFill>
              <a:schemeClr val="accent6"/>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defPPr>
              <a:defRPr lang="en-US"/>
            </a:defPPr>
            <a:lvl1pPr>
              <a:defRPr sz="1333" b="1">
                <a:solidFill>
                  <a:schemeClr val="accent6">
                    <a:lumMod val="50000"/>
                  </a:schemeClr>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VLAN Y</a:t>
            </a:r>
          </a:p>
        </p:txBody>
      </p:sp>
      <p:cxnSp>
        <p:nvCxnSpPr>
          <p:cNvPr id="8" name="Straight Arrow Connector 55"/>
          <p:cNvCxnSpPr/>
          <p:nvPr/>
        </p:nvCxnSpPr>
        <p:spPr>
          <a:xfrm flipV="1">
            <a:off x="1548099" y="3380202"/>
            <a:ext cx="1867555" cy="4121"/>
          </a:xfrm>
          <a:prstGeom prst="straightConnector1">
            <a:avLst/>
          </a:prstGeom>
          <a:ln w="5715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56"/>
          <p:cNvSpPr txBox="1"/>
          <p:nvPr/>
        </p:nvSpPr>
        <p:spPr>
          <a:xfrm>
            <a:off x="2055384" y="3250154"/>
            <a:ext cx="871848" cy="297454"/>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defPPr>
              <a:defRPr lang="en-US"/>
            </a:defPPr>
            <a:lvl1pPr algn="ctr">
              <a:defRPr sz="1333" b="1">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VLAN X</a:t>
            </a:r>
          </a:p>
        </p:txBody>
      </p:sp>
      <p:pic>
        <p:nvPicPr>
          <p:cNvPr id="10" name="Picture 60" descr="VPC-Router.png"/>
          <p:cNvPicPr>
            <a:picLocks noChangeAspect="1"/>
          </p:cNvPicPr>
          <p:nvPr/>
        </p:nvPicPr>
        <p:blipFill>
          <a:blip r:embed="rId4" cstate="print">
            <a:duotone>
              <a:prstClr val="black"/>
              <a:srgbClr val="000BFF">
                <a:tint val="45000"/>
                <a:satMod val="400000"/>
              </a:srgbClr>
            </a:duotone>
            <a:extLst>
              <a:ext uri="{28A0092B-C50C-407E-A947-70E740481C1C}">
                <a14:useLocalDpi xmlns:a14="http://schemas.microsoft.com/office/drawing/2010/main"/>
              </a:ext>
            </a:extLst>
          </a:blip>
          <a:stretch>
            <a:fillRect/>
          </a:stretch>
        </p:blipFill>
        <p:spPr>
          <a:xfrm>
            <a:off x="449052" y="3358057"/>
            <a:ext cx="903581" cy="899997"/>
          </a:xfrm>
          <a:prstGeom prst="rect">
            <a:avLst/>
          </a:prstGeom>
        </p:spPr>
      </p:pic>
      <p:sp>
        <p:nvSpPr>
          <p:cNvPr id="11" name="Rounded Rectangle 62"/>
          <p:cNvSpPr/>
          <p:nvPr/>
        </p:nvSpPr>
        <p:spPr>
          <a:xfrm>
            <a:off x="7950964" y="1577988"/>
            <a:ext cx="3670661" cy="2270780"/>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2" name="Rounded Rectangle 63"/>
          <p:cNvSpPr/>
          <p:nvPr/>
        </p:nvSpPr>
        <p:spPr>
          <a:xfrm>
            <a:off x="470924" y="1687816"/>
            <a:ext cx="4698843" cy="444314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Rounded Rectangle 64"/>
          <p:cNvSpPr/>
          <p:nvPr/>
        </p:nvSpPr>
        <p:spPr>
          <a:xfrm>
            <a:off x="7742682" y="1292183"/>
            <a:ext cx="4029399" cy="2684857"/>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ounded Rectangle 65"/>
          <p:cNvSpPr/>
          <p:nvPr/>
        </p:nvSpPr>
        <p:spPr>
          <a:xfrm>
            <a:off x="8434643" y="3044124"/>
            <a:ext cx="2884511" cy="66822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66"/>
          <p:cNvSpPr txBox="1">
            <a:spLocks noChangeArrowheads="1"/>
          </p:cNvSpPr>
          <p:nvPr/>
        </p:nvSpPr>
        <p:spPr bwMode="auto">
          <a:xfrm>
            <a:off x="8853363" y="3234781"/>
            <a:ext cx="1947419" cy="297454"/>
          </a:xfrm>
          <a:prstGeom prst="rect">
            <a:avLst/>
          </a:prstGeom>
          <a:noFill/>
          <a:ln w="9525">
            <a:noFill/>
            <a:miter lim="800000"/>
            <a:headEnd/>
            <a:tailEnd/>
          </a:ln>
        </p:spPr>
        <p:txBody>
          <a:bodyPr>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Virtual private cloud 1</a:t>
            </a:r>
          </a:p>
        </p:txBody>
      </p:sp>
      <p:sp>
        <p:nvSpPr>
          <p:cNvPr id="18" name="Rounded Rectangle 68"/>
          <p:cNvSpPr/>
          <p:nvPr/>
        </p:nvSpPr>
        <p:spPr>
          <a:xfrm>
            <a:off x="8317282" y="4679226"/>
            <a:ext cx="2884511" cy="66822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9" name="TextBox 69"/>
          <p:cNvSpPr txBox="1">
            <a:spLocks noChangeArrowheads="1"/>
          </p:cNvSpPr>
          <p:nvPr/>
        </p:nvSpPr>
        <p:spPr bwMode="auto">
          <a:xfrm>
            <a:off x="8695920" y="4921039"/>
            <a:ext cx="1947419" cy="297454"/>
          </a:xfrm>
          <a:prstGeom prst="rect">
            <a:avLst/>
          </a:prstGeom>
          <a:noFill/>
          <a:ln w="9525">
            <a:noFill/>
            <a:miter lim="800000"/>
            <a:headEnd/>
            <a:tailEnd/>
          </a:ln>
        </p:spPr>
        <p:txBody>
          <a:bodyPr>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Virtual private cloud 2</a:t>
            </a:r>
          </a:p>
        </p:txBody>
      </p:sp>
      <p:sp>
        <p:nvSpPr>
          <p:cNvPr id="21" name="Rounded Rectangle 70"/>
          <p:cNvSpPr/>
          <p:nvPr/>
        </p:nvSpPr>
        <p:spPr>
          <a:xfrm>
            <a:off x="8317282" y="5679227"/>
            <a:ext cx="2884511" cy="66822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2" name="TextBox 71"/>
          <p:cNvSpPr txBox="1">
            <a:spLocks noChangeArrowheads="1"/>
          </p:cNvSpPr>
          <p:nvPr/>
        </p:nvSpPr>
        <p:spPr bwMode="auto">
          <a:xfrm>
            <a:off x="8695920" y="5903335"/>
            <a:ext cx="1947419" cy="297454"/>
          </a:xfrm>
          <a:prstGeom prst="rect">
            <a:avLst/>
          </a:prstGeom>
          <a:noFill/>
          <a:ln w="9525">
            <a:noFill/>
            <a:miter lim="800000"/>
            <a:headEnd/>
            <a:tailEnd/>
          </a:ln>
        </p:spPr>
        <p:txBody>
          <a:bodyPr>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Virtual private cloud N</a:t>
            </a:r>
          </a:p>
        </p:txBody>
      </p:sp>
      <p:sp>
        <p:nvSpPr>
          <p:cNvPr id="24" name="TextBox 73"/>
          <p:cNvSpPr txBox="1"/>
          <p:nvPr/>
        </p:nvSpPr>
        <p:spPr>
          <a:xfrm>
            <a:off x="9355397" y="5207718"/>
            <a:ext cx="702955" cy="461665"/>
          </a:xfrm>
          <a:prstGeom prst="rect">
            <a:avLst/>
          </a:prstGeom>
          <a:noFill/>
        </p:spPr>
        <p:txBody>
          <a:bodyPr wrap="square" rtlCol="0" anchor="ctr">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a:t>
            </a:r>
          </a:p>
        </p:txBody>
      </p:sp>
      <p:pic>
        <p:nvPicPr>
          <p:cNvPr id="25" name="Picture 74" descr="VPN-Gateway-.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001426" y="5740745"/>
            <a:ext cx="561516" cy="559289"/>
          </a:xfrm>
          <a:prstGeom prst="rect">
            <a:avLst/>
          </a:prstGeom>
        </p:spPr>
      </p:pic>
      <p:pic>
        <p:nvPicPr>
          <p:cNvPr id="26" name="Picture 75" descr="VPN-Gateway-.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991966" y="4730602"/>
            <a:ext cx="561516" cy="559289"/>
          </a:xfrm>
          <a:prstGeom prst="rect">
            <a:avLst/>
          </a:prstGeom>
        </p:spPr>
      </p:pic>
      <p:pic>
        <p:nvPicPr>
          <p:cNvPr id="27" name="Picture 76" descr="VPN-Gateway-.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153885" y="3125402"/>
            <a:ext cx="561516" cy="559289"/>
          </a:xfrm>
          <a:prstGeom prst="rect">
            <a:avLst/>
          </a:prstGeom>
        </p:spPr>
      </p:pic>
      <p:sp>
        <p:nvSpPr>
          <p:cNvPr id="28" name="Rounded Rectangle 77"/>
          <p:cNvSpPr/>
          <p:nvPr/>
        </p:nvSpPr>
        <p:spPr>
          <a:xfrm>
            <a:off x="8430559" y="1744043"/>
            <a:ext cx="2914280" cy="1066897"/>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9" name="TextBox 78"/>
          <p:cNvSpPr txBox="1">
            <a:spLocks noChangeArrowheads="1"/>
          </p:cNvSpPr>
          <p:nvPr/>
        </p:nvSpPr>
        <p:spPr bwMode="auto">
          <a:xfrm>
            <a:off x="8856576" y="2482645"/>
            <a:ext cx="1947419" cy="297454"/>
          </a:xfrm>
          <a:prstGeom prst="rect">
            <a:avLst/>
          </a:prstGeom>
          <a:noFill/>
          <a:ln w="9525">
            <a:noFill/>
            <a:miter lim="800000"/>
            <a:headEnd/>
            <a:tailEnd/>
          </a:ln>
        </p:spPr>
        <p:txBody>
          <a:bodyPr>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Public endpoints</a:t>
            </a:r>
          </a:p>
        </p:txBody>
      </p:sp>
      <p:pic>
        <p:nvPicPr>
          <p:cNvPr id="30" name="Picture 79" descr="DynamoDB.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283731" y="1913294"/>
            <a:ext cx="561516" cy="559289"/>
          </a:xfrm>
          <a:prstGeom prst="rect">
            <a:avLst/>
          </a:prstGeom>
        </p:spPr>
      </p:pic>
      <p:pic>
        <p:nvPicPr>
          <p:cNvPr id="31" name="Picture 80" descr="Glacier.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982348" y="1913297"/>
            <a:ext cx="561509" cy="559281"/>
          </a:xfrm>
          <a:prstGeom prst="rect">
            <a:avLst/>
          </a:prstGeom>
        </p:spPr>
      </p:pic>
      <p:pic>
        <p:nvPicPr>
          <p:cNvPr id="32" name="Picture 81" descr="S3.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582874" y="1912178"/>
            <a:ext cx="563757" cy="561521"/>
          </a:xfrm>
          <a:prstGeom prst="rect">
            <a:avLst/>
          </a:prstGeom>
        </p:spPr>
      </p:pic>
      <p:pic>
        <p:nvPicPr>
          <p:cNvPr id="33" name="Picture 82" descr="Python.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680958" y="1913294"/>
            <a:ext cx="561516" cy="559289"/>
          </a:xfrm>
          <a:prstGeom prst="rect">
            <a:avLst/>
          </a:prstGeom>
        </p:spPr>
      </p:pic>
      <p:pic>
        <p:nvPicPr>
          <p:cNvPr id="35" name="Picture 83" descr="VPC-Router.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54347" y="3351834"/>
            <a:ext cx="914751" cy="911123"/>
          </a:xfrm>
          <a:prstGeom prst="rect">
            <a:avLst/>
          </a:prstGeom>
        </p:spPr>
      </p:pic>
      <p:cxnSp>
        <p:nvCxnSpPr>
          <p:cNvPr id="36" name="Straight Arrow Connector 84"/>
          <p:cNvCxnSpPr/>
          <p:nvPr/>
        </p:nvCxnSpPr>
        <p:spPr>
          <a:xfrm flipV="1">
            <a:off x="4402611" y="2341438"/>
            <a:ext cx="4082052" cy="1311048"/>
          </a:xfrm>
          <a:prstGeom prst="straightConnector1">
            <a:avLst/>
          </a:prstGeom>
          <a:ln w="57150" cmpd="sng">
            <a:solidFill>
              <a:schemeClr val="accent6"/>
            </a:solidFill>
            <a:headEnd type="arrow"/>
            <a:tailEnd type="arrow"/>
          </a:ln>
        </p:spPr>
        <p:style>
          <a:lnRef idx="2">
            <a:schemeClr val="accent2"/>
          </a:lnRef>
          <a:fillRef idx="0">
            <a:schemeClr val="accent2"/>
          </a:fillRef>
          <a:effectRef idx="1">
            <a:schemeClr val="accent2"/>
          </a:effectRef>
          <a:fontRef idx="minor">
            <a:schemeClr val="tx1"/>
          </a:fontRef>
        </p:style>
      </p:cxnSp>
      <p:cxnSp>
        <p:nvCxnSpPr>
          <p:cNvPr id="37" name="Straight Arrow Connector 85"/>
          <p:cNvCxnSpPr>
            <a:stCxn id="35" idx="3"/>
            <a:endCxn id="27" idx="1"/>
          </p:cNvCxnSpPr>
          <p:nvPr/>
        </p:nvCxnSpPr>
        <p:spPr>
          <a:xfrm flipV="1">
            <a:off x="4469097" y="3405047"/>
            <a:ext cx="3684787" cy="402349"/>
          </a:xfrm>
          <a:prstGeom prst="straightConnector1">
            <a:avLst/>
          </a:prstGeom>
          <a:ln w="5715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86"/>
          <p:cNvCxnSpPr>
            <a:stCxn id="35" idx="3"/>
            <a:endCxn id="26" idx="1"/>
          </p:cNvCxnSpPr>
          <p:nvPr/>
        </p:nvCxnSpPr>
        <p:spPr>
          <a:xfrm>
            <a:off x="4469098" y="3807396"/>
            <a:ext cx="3522868" cy="1202851"/>
          </a:xfrm>
          <a:prstGeom prst="straightConnector1">
            <a:avLst/>
          </a:prstGeom>
          <a:ln w="57150" cmpd="sng">
            <a:headEnd type="arrow"/>
            <a:tailEnd type="arrow"/>
          </a:ln>
        </p:spPr>
        <p:style>
          <a:lnRef idx="2">
            <a:schemeClr val="accent4"/>
          </a:lnRef>
          <a:fillRef idx="0">
            <a:schemeClr val="accent4"/>
          </a:fillRef>
          <a:effectRef idx="1">
            <a:schemeClr val="accent4"/>
          </a:effectRef>
          <a:fontRef idx="minor">
            <a:schemeClr val="tx1"/>
          </a:fontRef>
        </p:style>
      </p:cxnSp>
      <p:cxnSp>
        <p:nvCxnSpPr>
          <p:cNvPr id="39" name="Straight Arrow Connector 87"/>
          <p:cNvCxnSpPr>
            <a:stCxn id="35" idx="3"/>
            <a:endCxn id="25" idx="1"/>
          </p:cNvCxnSpPr>
          <p:nvPr/>
        </p:nvCxnSpPr>
        <p:spPr>
          <a:xfrm>
            <a:off x="4469097" y="3807397"/>
            <a:ext cx="3532328" cy="2212993"/>
          </a:xfrm>
          <a:prstGeom prst="straightConnector1">
            <a:avLst/>
          </a:prstGeom>
          <a:ln w="57150" cmpd="sng">
            <a:solidFill>
              <a:srgbClr val="00B0F0"/>
            </a:solidFill>
            <a:headEnd type="arrow"/>
            <a:tailEnd type="arrow"/>
          </a:ln>
        </p:spPr>
        <p:style>
          <a:lnRef idx="2">
            <a:schemeClr val="accent3"/>
          </a:lnRef>
          <a:fillRef idx="0">
            <a:schemeClr val="accent3"/>
          </a:fillRef>
          <a:effectRef idx="1">
            <a:schemeClr val="accent3"/>
          </a:effectRef>
          <a:fontRef idx="minor">
            <a:schemeClr val="tx1"/>
          </a:fontRef>
        </p:style>
      </p:cxnSp>
      <p:sp>
        <p:nvSpPr>
          <p:cNvPr id="40" name="Rectangle 88"/>
          <p:cNvSpPr/>
          <p:nvPr/>
        </p:nvSpPr>
        <p:spPr>
          <a:xfrm>
            <a:off x="1449782" y="5868947"/>
            <a:ext cx="2512501" cy="297454"/>
          </a:xfrm>
          <a:prstGeom prst="rect">
            <a:avLst/>
          </a:prstGeom>
        </p:spPr>
        <p:txBody>
          <a:bodyPr wrap="square">
            <a:sp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Direct Connect Location</a:t>
            </a:r>
            <a:endParaRPr lang="en-US" sz="1333"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1" name="TextBox 89"/>
          <p:cNvSpPr txBox="1"/>
          <p:nvPr/>
        </p:nvSpPr>
        <p:spPr>
          <a:xfrm rot="21235762">
            <a:off x="5893876" y="3421344"/>
            <a:ext cx="1351275" cy="297454"/>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333"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private VIF 1</a:t>
            </a:r>
          </a:p>
        </p:txBody>
      </p:sp>
      <p:sp>
        <p:nvSpPr>
          <p:cNvPr id="42" name="TextBox 90"/>
          <p:cNvSpPr txBox="1"/>
          <p:nvPr/>
        </p:nvSpPr>
        <p:spPr>
          <a:xfrm rot="20584971">
            <a:off x="5202065" y="2829820"/>
            <a:ext cx="2513459" cy="297454"/>
          </a:xfrm>
          <a:prstGeom prst="rect">
            <a:avLst/>
          </a:prstGeom>
          <a:solidFill>
            <a:schemeClr val="accent6">
              <a:lumMod val="40000"/>
              <a:lumOff val="60000"/>
            </a:schemeClr>
          </a:solidFill>
          <a:ln>
            <a:solidFill>
              <a:schemeClr val="accent6"/>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1333" b="1" dirty="0">
                <a:solidFill>
                  <a:schemeClr val="accent6">
                    <a:lumMod val="50000"/>
                  </a:schemeClr>
                </a:solidFill>
                <a:latin typeface="Amazon Ember" panose="020B0603020204020204" pitchFamily="34" charset="0"/>
                <a:ea typeface="Amazon Ember" panose="020B0603020204020204" pitchFamily="34" charset="0"/>
                <a:cs typeface="Amazon Ember" panose="020B0603020204020204" pitchFamily="34" charset="0"/>
              </a:rPr>
              <a:t>public virtual interface (VIF)</a:t>
            </a:r>
          </a:p>
        </p:txBody>
      </p:sp>
      <p:sp>
        <p:nvSpPr>
          <p:cNvPr id="43" name="TextBox 91"/>
          <p:cNvSpPr txBox="1"/>
          <p:nvPr/>
        </p:nvSpPr>
        <p:spPr>
          <a:xfrm rot="1721261">
            <a:off x="5556924" y="4752144"/>
            <a:ext cx="1231427" cy="297454"/>
          </a:xfrm>
          <a:prstGeom prst="rect">
            <a:avLst/>
          </a:prstGeom>
          <a:solidFill>
            <a:schemeClr val="accent5">
              <a:lumMod val="40000"/>
              <a:lumOff val="60000"/>
            </a:schemeClr>
          </a:solidFill>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1333" b="1" dirty="0">
                <a:solidFill>
                  <a:schemeClr val="accent5">
                    <a:lumMod val="50000"/>
                  </a:schemeClr>
                </a:solidFill>
                <a:latin typeface="Amazon Ember" panose="020B0603020204020204" pitchFamily="34" charset="0"/>
                <a:ea typeface="Amazon Ember" panose="020B0603020204020204" pitchFamily="34" charset="0"/>
                <a:cs typeface="Amazon Ember" panose="020B0603020204020204" pitchFamily="34" charset="0"/>
              </a:rPr>
              <a:t>private VIF N</a:t>
            </a:r>
          </a:p>
        </p:txBody>
      </p:sp>
      <p:sp>
        <p:nvSpPr>
          <p:cNvPr id="44" name="TextBox 92"/>
          <p:cNvSpPr txBox="1"/>
          <p:nvPr/>
        </p:nvSpPr>
        <p:spPr>
          <a:xfrm rot="1347714">
            <a:off x="5798012" y="4329658"/>
            <a:ext cx="1202573" cy="29745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r>
              <a:rPr lang="en-US" sz="1333" b="1" dirty="0">
                <a:latin typeface="Amazon Ember" panose="020B0603020204020204" pitchFamily="34" charset="0"/>
                <a:ea typeface="Amazon Ember" panose="020B0603020204020204" pitchFamily="34" charset="0"/>
                <a:cs typeface="Amazon Ember" panose="020B0603020204020204" pitchFamily="34" charset="0"/>
              </a:rPr>
              <a:t>private VIF 2</a:t>
            </a:r>
          </a:p>
        </p:txBody>
      </p:sp>
      <p:cxnSp>
        <p:nvCxnSpPr>
          <p:cNvPr id="45" name="Straight Arrow Connector 93"/>
          <p:cNvCxnSpPr/>
          <p:nvPr/>
        </p:nvCxnSpPr>
        <p:spPr>
          <a:xfrm>
            <a:off x="1553689" y="4238754"/>
            <a:ext cx="1856377" cy="22019"/>
          </a:xfrm>
          <a:prstGeom prst="straightConnector1">
            <a:avLst/>
          </a:prstGeom>
          <a:ln w="57150" cmpd="sng">
            <a:headEnd type="arrow"/>
            <a:tailEnd type="arrow"/>
          </a:ln>
        </p:spPr>
        <p:style>
          <a:lnRef idx="2">
            <a:schemeClr val="accent4"/>
          </a:lnRef>
          <a:fillRef idx="0">
            <a:schemeClr val="accent4"/>
          </a:fillRef>
          <a:effectRef idx="1">
            <a:schemeClr val="accent4"/>
          </a:effectRef>
          <a:fontRef idx="minor">
            <a:schemeClr val="tx1"/>
          </a:fontRef>
        </p:style>
      </p:cxnSp>
      <p:cxnSp>
        <p:nvCxnSpPr>
          <p:cNvPr id="46" name="Straight Arrow Connector 94"/>
          <p:cNvCxnSpPr/>
          <p:nvPr/>
        </p:nvCxnSpPr>
        <p:spPr>
          <a:xfrm>
            <a:off x="1546907" y="5139793"/>
            <a:ext cx="1869939" cy="6512"/>
          </a:xfrm>
          <a:prstGeom prst="straightConnector1">
            <a:avLst/>
          </a:prstGeom>
          <a:ln w="57150" cmpd="sng">
            <a:solidFill>
              <a:srgbClr val="00B0F0"/>
            </a:solidFill>
            <a:headEnd type="arrow"/>
            <a:tailEnd type="arrow"/>
          </a:ln>
        </p:spPr>
        <p:style>
          <a:lnRef idx="2">
            <a:schemeClr val="accent3"/>
          </a:lnRef>
          <a:fillRef idx="0">
            <a:schemeClr val="accent3"/>
          </a:fillRef>
          <a:effectRef idx="1">
            <a:schemeClr val="accent3"/>
          </a:effectRef>
          <a:fontRef idx="minor">
            <a:schemeClr val="tx1"/>
          </a:fontRef>
        </p:style>
      </p:cxnSp>
      <p:sp>
        <p:nvSpPr>
          <p:cNvPr id="47" name="TextBox 95"/>
          <p:cNvSpPr txBox="1"/>
          <p:nvPr/>
        </p:nvSpPr>
        <p:spPr>
          <a:xfrm>
            <a:off x="2049369" y="4104586"/>
            <a:ext cx="873827" cy="29745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sz="1333" b="1" dirty="0">
                <a:latin typeface="Amazon Ember" panose="020B0603020204020204" pitchFamily="34" charset="0"/>
                <a:ea typeface="Amazon Ember" panose="020B0603020204020204" pitchFamily="34" charset="0"/>
                <a:cs typeface="Amazon Ember" panose="020B0603020204020204" pitchFamily="34" charset="0"/>
              </a:rPr>
              <a:t>VLAN Z</a:t>
            </a:r>
          </a:p>
        </p:txBody>
      </p:sp>
      <p:sp>
        <p:nvSpPr>
          <p:cNvPr id="48" name="TextBox 96"/>
          <p:cNvSpPr txBox="1"/>
          <p:nvPr/>
        </p:nvSpPr>
        <p:spPr>
          <a:xfrm>
            <a:off x="2047280" y="5012137"/>
            <a:ext cx="800219" cy="297454"/>
          </a:xfrm>
          <a:prstGeom prst="rect">
            <a:avLst/>
          </a:prstGeom>
          <a:solidFill>
            <a:schemeClr val="accent5">
              <a:lumMod val="40000"/>
              <a:lumOff val="60000"/>
            </a:schemeClr>
          </a:solidFill>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defPPr>
              <a:defRPr lang="en-US"/>
            </a:defPPr>
            <a:lvl1pPr>
              <a:defRPr sz="1333" b="1">
                <a:solidFill>
                  <a:schemeClr val="accent5">
                    <a:lumMod val="50000"/>
                  </a:schemeClr>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VLAN N</a:t>
            </a:r>
          </a:p>
        </p:txBody>
      </p:sp>
      <p:sp>
        <p:nvSpPr>
          <p:cNvPr id="49" name="Double Brace 97"/>
          <p:cNvSpPr/>
          <p:nvPr/>
        </p:nvSpPr>
        <p:spPr>
          <a:xfrm>
            <a:off x="1343108" y="2031189"/>
            <a:ext cx="2265072" cy="3617235"/>
          </a:xfrm>
          <a:prstGeom prst="bracePair">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0" name="TextBox 98"/>
          <p:cNvSpPr txBox="1">
            <a:spLocks noChangeArrowheads="1"/>
          </p:cNvSpPr>
          <p:nvPr/>
        </p:nvSpPr>
        <p:spPr bwMode="auto">
          <a:xfrm>
            <a:off x="3277789" y="4152980"/>
            <a:ext cx="1562012" cy="502573"/>
          </a:xfrm>
          <a:prstGeom prst="rect">
            <a:avLst/>
          </a:prstGeom>
          <a:noFill/>
          <a:ln w="9525">
            <a:noFill/>
            <a:miter lim="800000"/>
            <a:headEnd/>
            <a:tailEnd/>
          </a:ln>
        </p:spPr>
        <p:txBody>
          <a:bodyPr wrap="square">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AWS Direct</a:t>
            </a:r>
          </a:p>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Connect Router</a:t>
            </a:r>
          </a:p>
        </p:txBody>
      </p:sp>
      <p:pic>
        <p:nvPicPr>
          <p:cNvPr id="51" name="Picture 99" descr="Corporate-Data-Center.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58452" y="1412127"/>
            <a:ext cx="717339" cy="714493"/>
          </a:xfrm>
          <a:prstGeom prst="rect">
            <a:avLst/>
          </a:prstGeom>
        </p:spPr>
      </p:pic>
      <p:sp>
        <p:nvSpPr>
          <p:cNvPr id="53" name="TextBox 100"/>
          <p:cNvSpPr txBox="1"/>
          <p:nvPr/>
        </p:nvSpPr>
        <p:spPr>
          <a:xfrm>
            <a:off x="3892634" y="5428331"/>
            <a:ext cx="2865164" cy="1077218"/>
          </a:xfrm>
          <a:prstGeom prst="rect">
            <a:avLst/>
          </a:prstGeom>
          <a:solidFill>
            <a:schemeClr val="accent5">
              <a:lumMod val="20000"/>
              <a:lumOff val="80000"/>
            </a:schemeClr>
          </a:solidFill>
          <a:ln>
            <a:solidFill>
              <a:schemeClr val="accent1"/>
            </a:solidFill>
          </a:ln>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Each interface can be associated with a different AWS account (Hosted virtual interfaces).</a:t>
            </a:r>
          </a:p>
        </p:txBody>
      </p:sp>
      <p:sp>
        <p:nvSpPr>
          <p:cNvPr id="52" name="TextBox 101"/>
          <p:cNvSpPr txBox="1">
            <a:spLocks noChangeArrowheads="1"/>
          </p:cNvSpPr>
          <p:nvPr/>
        </p:nvSpPr>
        <p:spPr bwMode="auto">
          <a:xfrm>
            <a:off x="287715" y="4074663"/>
            <a:ext cx="1163965" cy="502573"/>
          </a:xfrm>
          <a:prstGeom prst="rect">
            <a:avLst/>
          </a:prstGeom>
          <a:noFill/>
          <a:ln w="9525">
            <a:noFill/>
            <a:miter lim="800000"/>
            <a:headEnd/>
            <a:tailEnd/>
          </a:ln>
        </p:spPr>
        <p:txBody>
          <a:bodyPr wrap="square">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Customer Router</a:t>
            </a:r>
          </a:p>
        </p:txBody>
      </p:sp>
      <p:sp>
        <p:nvSpPr>
          <p:cNvPr id="54" name="Rounded Rectangle 102"/>
          <p:cNvSpPr/>
          <p:nvPr/>
        </p:nvSpPr>
        <p:spPr>
          <a:xfrm>
            <a:off x="7794785" y="4152980"/>
            <a:ext cx="4029399" cy="252840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5" name="Rounded Rectangle 103"/>
          <p:cNvSpPr/>
          <p:nvPr/>
        </p:nvSpPr>
        <p:spPr>
          <a:xfrm>
            <a:off x="8003067" y="4446164"/>
            <a:ext cx="3670661" cy="2117319"/>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TextBox 106"/>
          <p:cNvSpPr txBox="1"/>
          <p:nvPr/>
        </p:nvSpPr>
        <p:spPr>
          <a:xfrm>
            <a:off x="8473453" y="1230957"/>
            <a:ext cx="2488263" cy="338554"/>
          </a:xfrm>
          <a:prstGeom prst="rect">
            <a:avLst/>
          </a:prstGeom>
          <a:noFill/>
        </p:spPr>
        <p:txBody>
          <a:bodyPr wrap="square" rtlCol="0">
            <a:spAutoFit/>
          </a:bodyPr>
          <a:lstStyle/>
          <a:p>
            <a:r>
              <a:rPr lang="en-US" sz="1600" b="1" dirty="0">
                <a:latin typeface="Amazon Ember" panose="020B0603020204020204" pitchFamily="34" charset="0"/>
                <a:ea typeface="Amazon Ember" panose="020B0603020204020204" pitchFamily="34" charset="0"/>
                <a:cs typeface="Amazon Ember" panose="020B0603020204020204" pitchFamily="34" charset="0"/>
              </a:rPr>
              <a:t>AWS Account 1</a:t>
            </a:r>
          </a:p>
        </p:txBody>
      </p:sp>
      <p:sp>
        <p:nvSpPr>
          <p:cNvPr id="60" name="TextBox 107"/>
          <p:cNvSpPr txBox="1"/>
          <p:nvPr/>
        </p:nvSpPr>
        <p:spPr>
          <a:xfrm>
            <a:off x="8320357" y="4105223"/>
            <a:ext cx="2488263" cy="338554"/>
          </a:xfrm>
          <a:prstGeom prst="rect">
            <a:avLst/>
          </a:prstGeom>
          <a:noFill/>
        </p:spPr>
        <p:txBody>
          <a:bodyPr wrap="square" rtlCol="0">
            <a:spAutoFit/>
          </a:bodyPr>
          <a:lstStyle/>
          <a:p>
            <a:r>
              <a:rPr lang="en-US" sz="1600" b="1" dirty="0">
                <a:latin typeface="Amazon Ember" panose="020B0603020204020204" pitchFamily="34" charset="0"/>
                <a:ea typeface="Amazon Ember" panose="020B0603020204020204" pitchFamily="34" charset="0"/>
                <a:cs typeface="Amazon Ember" panose="020B0603020204020204" pitchFamily="34" charset="0"/>
              </a:rPr>
              <a:t>AWS Account 2</a:t>
            </a:r>
          </a:p>
        </p:txBody>
      </p:sp>
      <p:pic>
        <p:nvPicPr>
          <p:cNvPr id="57" name="Picture 5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51849" y="2837744"/>
            <a:ext cx="568200" cy="370908"/>
          </a:xfrm>
          <a:prstGeom prst="rect">
            <a:avLst/>
          </a:prstGeom>
        </p:spPr>
      </p:pic>
      <p:pic>
        <p:nvPicPr>
          <p:cNvPr id="61" name="Picture 6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70212" y="4465040"/>
            <a:ext cx="568200" cy="370908"/>
          </a:xfrm>
          <a:prstGeom prst="rect">
            <a:avLst/>
          </a:prstGeom>
        </p:spPr>
      </p:pic>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84663" y="5427391"/>
            <a:ext cx="568200" cy="370908"/>
          </a:xfrm>
          <a:prstGeom prst="rect">
            <a:avLst/>
          </a:prstGeom>
        </p:spPr>
      </p:pic>
      <p:pic>
        <p:nvPicPr>
          <p:cNvPr id="56" name="Picture 55"/>
          <p:cNvPicPr>
            <a:picLocks noChangeAspect="1"/>
          </p:cNvPicPr>
          <p:nvPr/>
        </p:nvPicPr>
        <p:blipFill>
          <a:blip r:embed="rId12"/>
          <a:stretch>
            <a:fillRect/>
          </a:stretch>
        </p:blipFill>
        <p:spPr>
          <a:xfrm>
            <a:off x="7648289" y="1236668"/>
            <a:ext cx="365760" cy="365760"/>
          </a:xfrm>
          <a:prstGeom prst="rect">
            <a:avLst/>
          </a:prstGeom>
        </p:spPr>
      </p:pic>
      <p:pic>
        <p:nvPicPr>
          <p:cNvPr id="62" name="Picture 61"/>
          <p:cNvPicPr>
            <a:picLocks noChangeAspect="1"/>
          </p:cNvPicPr>
          <p:nvPr/>
        </p:nvPicPr>
        <p:blipFill>
          <a:blip r:embed="rId12"/>
          <a:stretch>
            <a:fillRect/>
          </a:stretch>
        </p:blipFill>
        <p:spPr>
          <a:xfrm>
            <a:off x="7737277" y="4073800"/>
            <a:ext cx="365760" cy="365760"/>
          </a:xfrm>
          <a:prstGeom prst="rect">
            <a:avLst/>
          </a:prstGeom>
        </p:spPr>
      </p:pic>
    </p:spTree>
    <p:custDataLst>
      <p:tags r:id="rId1"/>
    </p:custDataLst>
    <p:extLst>
      <p:ext uri="{BB962C8B-B14F-4D97-AF65-F5344CB8AC3E}">
        <p14:creationId xmlns:p14="http://schemas.microsoft.com/office/powerpoint/2010/main" val="1622865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Internet.png"/>
          <p:cNvPicPr>
            <a:picLocks noChangeAspect="1"/>
          </p:cNvPicPr>
          <p:nvPr/>
        </p:nvPicPr>
        <p:blipFill>
          <a:blip r:embed="rId4">
            <a:alphaModFix amt="44000"/>
            <a:extLst>
              <a:ext uri="{28A0092B-C50C-407E-A947-70E740481C1C}">
                <a14:useLocalDpi xmlns:a14="http://schemas.microsoft.com/office/drawing/2010/main"/>
              </a:ext>
            </a:extLst>
          </a:blip>
          <a:stretch>
            <a:fillRect/>
          </a:stretch>
        </p:blipFill>
        <p:spPr>
          <a:xfrm>
            <a:off x="4053009" y="3008200"/>
            <a:ext cx="2404108" cy="2404108"/>
          </a:xfrm>
          <a:prstGeom prst="rect">
            <a:avLst/>
          </a:prstGeom>
        </p:spPr>
      </p:pic>
      <p:sp>
        <p:nvSpPr>
          <p:cNvPr id="2" name="Title 1"/>
          <p:cNvSpPr>
            <a:spLocks noGrp="1"/>
          </p:cNvSpPr>
          <p:nvPr>
            <p:ph type="title"/>
          </p:nvPr>
        </p:nvSpPr>
        <p:spPr/>
        <p:txBody>
          <a:bodyPr>
            <a:normAutofit/>
          </a:bodyPr>
          <a:lstStyle/>
          <a:p>
            <a:r>
              <a:rPr lang="en-US" sz="3800" dirty="0"/>
              <a:t>Single Router, Single Port </a:t>
            </a:r>
            <a:r>
              <a:rPr lang="en-US" sz="3800" dirty="0" err="1"/>
              <a:t>lus</a:t>
            </a:r>
            <a:r>
              <a:rPr lang="en-US" sz="3800" dirty="0"/>
              <a:t> VPN Backup</a:t>
            </a:r>
          </a:p>
        </p:txBody>
      </p:sp>
      <p:sp>
        <p:nvSpPr>
          <p:cNvPr id="54" name="Content Placeholder 2"/>
          <p:cNvSpPr>
            <a:spLocks noGrp="1"/>
          </p:cNvSpPr>
          <p:nvPr>
            <p:ph idx="1"/>
          </p:nvPr>
        </p:nvSpPr>
        <p:spPr>
          <a:xfrm>
            <a:off x="-58160" y="5066696"/>
            <a:ext cx="12233960" cy="1418794"/>
          </a:xfrm>
        </p:spPr>
        <p:txBody>
          <a:bodyPr>
            <a:normAutofit/>
          </a:bodyPr>
          <a:lstStyle/>
          <a:p>
            <a:pPr lvl="1">
              <a:lnSpc>
                <a:spcPct val="130000"/>
              </a:lnSpc>
              <a:spcBef>
                <a:spcPts val="0"/>
              </a:spcBef>
              <a:buFont typeface="Wingdings" panose="05000000000000000000" pitchFamily="2" charset="2"/>
              <a:buChar char="q"/>
            </a:pPr>
            <a:r>
              <a:rPr lang="en-US" sz="1600" dirty="0"/>
              <a:t>AWS Managed VPN supports up to 1.25 Gbps throughput per VPN tunnel.</a:t>
            </a:r>
          </a:p>
          <a:p>
            <a:pPr lvl="1">
              <a:lnSpc>
                <a:spcPct val="130000"/>
              </a:lnSpc>
              <a:spcBef>
                <a:spcPts val="0"/>
              </a:spcBef>
              <a:buFont typeface="Wingdings" panose="05000000000000000000" pitchFamily="2" charset="2"/>
              <a:buChar char="q"/>
            </a:pPr>
            <a:r>
              <a:rPr lang="en-US" sz="1600" dirty="0"/>
              <a:t>Overlapping routes only via propagated routes.</a:t>
            </a:r>
          </a:p>
          <a:p>
            <a:pPr lvl="1">
              <a:lnSpc>
                <a:spcPct val="120000"/>
              </a:lnSpc>
              <a:spcBef>
                <a:spcPts val="0"/>
              </a:spcBef>
              <a:buFont typeface="Wingdings" panose="05000000000000000000" pitchFamily="2" charset="2"/>
              <a:buChar char="q"/>
            </a:pPr>
            <a:r>
              <a:rPr lang="en-US" sz="1600" dirty="0"/>
              <a:t>If AWS Direct Connect fails, internet backup for public VIF connections, VPN backup for private VIF connections.</a:t>
            </a:r>
          </a:p>
          <a:p>
            <a:pPr lvl="1">
              <a:lnSpc>
                <a:spcPct val="120000"/>
              </a:lnSpc>
              <a:spcBef>
                <a:spcPts val="0"/>
              </a:spcBef>
              <a:buFont typeface="Wingdings" panose="05000000000000000000" pitchFamily="2" charset="2"/>
              <a:buChar char="q"/>
            </a:pPr>
            <a:r>
              <a:rPr lang="en-US" sz="1600" dirty="0"/>
              <a:t>BGP with VPN configuration for faster failover.</a:t>
            </a:r>
          </a:p>
        </p:txBody>
      </p:sp>
      <p:sp>
        <p:nvSpPr>
          <p:cNvPr id="6" name="TextBox 5"/>
          <p:cNvSpPr txBox="1"/>
          <p:nvPr/>
        </p:nvSpPr>
        <p:spPr>
          <a:xfrm>
            <a:off x="3231632" y="2169238"/>
            <a:ext cx="1633803" cy="225767"/>
          </a:xfrm>
          <a:prstGeom prst="rect">
            <a:avLst/>
          </a:prstGeom>
          <a:noFill/>
        </p:spPr>
        <p:txBody>
          <a:bodyPr wrap="square" lIns="0" tIns="0" rIns="0" bIns="0" rtlCol="0">
            <a:spAutoFit/>
          </a:bodyPr>
          <a:lstStyle/>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Customer router</a:t>
            </a:r>
          </a:p>
        </p:txBody>
      </p:sp>
      <p:pic>
        <p:nvPicPr>
          <p:cNvPr id="7" name="Picture 6" descr="Internet.png"/>
          <p:cNvPicPr>
            <a:picLocks noChangeAspect="1"/>
          </p:cNvPicPr>
          <p:nvPr/>
        </p:nvPicPr>
        <p:blipFill>
          <a:blip r:embed="rId4">
            <a:alphaModFix amt="44000"/>
            <a:extLst>
              <a:ext uri="{28A0092B-C50C-407E-A947-70E740481C1C}">
                <a14:useLocalDpi xmlns:a14="http://schemas.microsoft.com/office/drawing/2010/main"/>
              </a:ext>
            </a:extLst>
          </a:blip>
          <a:stretch>
            <a:fillRect/>
          </a:stretch>
        </p:blipFill>
        <p:spPr>
          <a:xfrm>
            <a:off x="90229" y="2194624"/>
            <a:ext cx="2297036" cy="2297036"/>
          </a:xfrm>
          <a:prstGeom prst="rect">
            <a:avLst/>
          </a:prstGeom>
        </p:spPr>
      </p:pic>
      <p:sp>
        <p:nvSpPr>
          <p:cNvPr id="8" name="TextBox 7"/>
          <p:cNvSpPr txBox="1"/>
          <p:nvPr/>
        </p:nvSpPr>
        <p:spPr>
          <a:xfrm>
            <a:off x="311112" y="3333345"/>
            <a:ext cx="1777257" cy="451534"/>
          </a:xfrm>
          <a:prstGeom prst="rect">
            <a:avLst/>
          </a:prstGeom>
          <a:noFill/>
        </p:spPr>
        <p:txBody>
          <a:bodyPr wrap="square" lIns="0" tIns="0" rIns="0" bIns="0" rtlCol="0">
            <a:spAutoFit/>
          </a:bodyPr>
          <a:lstStyle/>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Customer internal network</a:t>
            </a:r>
          </a:p>
        </p:txBody>
      </p:sp>
      <p:pic>
        <p:nvPicPr>
          <p:cNvPr id="9" name="Picture 8" descr="VPC-Router.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90095" y="2422410"/>
            <a:ext cx="710540" cy="710540"/>
          </a:xfrm>
          <a:prstGeom prst="rect">
            <a:avLst/>
          </a:prstGeom>
        </p:spPr>
      </p:pic>
      <p:cxnSp>
        <p:nvCxnSpPr>
          <p:cNvPr id="10" name="Straight Arrow Connector 9"/>
          <p:cNvCxnSpPr/>
          <p:nvPr/>
        </p:nvCxnSpPr>
        <p:spPr>
          <a:xfrm flipV="1">
            <a:off x="4385642" y="2777680"/>
            <a:ext cx="2077815" cy="1"/>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flipH="1">
            <a:off x="2143383" y="2819555"/>
            <a:ext cx="1521024" cy="331528"/>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p:cNvCxnSpPr>
            <a:stCxn id="28" idx="1"/>
          </p:cNvCxnSpPr>
          <p:nvPr/>
        </p:nvCxnSpPr>
        <p:spPr>
          <a:xfrm flipH="1" flipV="1">
            <a:off x="2718245" y="3988449"/>
            <a:ext cx="1334763" cy="221805"/>
          </a:xfrm>
          <a:prstGeom prst="line">
            <a:avLst/>
          </a:prstGeom>
          <a:ln>
            <a:solidFill>
              <a:srgbClr val="FF0000"/>
            </a:solidFill>
            <a:prstDash val="sysDash"/>
          </a:ln>
        </p:spPr>
        <p:style>
          <a:lnRef idx="2">
            <a:schemeClr val="accent2"/>
          </a:lnRef>
          <a:fillRef idx="0">
            <a:schemeClr val="accent2"/>
          </a:fillRef>
          <a:effectRef idx="1">
            <a:schemeClr val="accent2"/>
          </a:effectRef>
          <a:fontRef idx="minor">
            <a:schemeClr val="tx1"/>
          </a:fontRef>
        </p:style>
      </p:cxnSp>
      <p:sp>
        <p:nvSpPr>
          <p:cNvPr id="13" name="TextBox 12"/>
          <p:cNvSpPr txBox="1"/>
          <p:nvPr/>
        </p:nvSpPr>
        <p:spPr>
          <a:xfrm>
            <a:off x="5967974" y="2063669"/>
            <a:ext cx="1554780" cy="451534"/>
          </a:xfrm>
          <a:prstGeom prst="rect">
            <a:avLst/>
          </a:prstGeom>
          <a:noFill/>
        </p:spPr>
        <p:txBody>
          <a:bodyPr wrap="square" lIns="0" tIns="0" rIns="0" bIns="0" rtlCol="0">
            <a:spAutoFit/>
          </a:bodyPr>
          <a:lstStyle/>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AWS DX</a:t>
            </a:r>
          </a:p>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router</a:t>
            </a:r>
          </a:p>
        </p:txBody>
      </p:sp>
      <p:cxnSp>
        <p:nvCxnSpPr>
          <p:cNvPr id="14" name="Straight Connector 13"/>
          <p:cNvCxnSpPr>
            <a:endCxn id="27" idx="1"/>
          </p:cNvCxnSpPr>
          <p:nvPr/>
        </p:nvCxnSpPr>
        <p:spPr>
          <a:xfrm>
            <a:off x="9011479" y="2627336"/>
            <a:ext cx="1381164" cy="654604"/>
          </a:xfrm>
          <a:prstGeom prst="line">
            <a:avLst/>
          </a:prstGeom>
          <a:ln/>
        </p:spPr>
        <p:style>
          <a:lnRef idx="2">
            <a:schemeClr val="accent1"/>
          </a:lnRef>
          <a:fillRef idx="0">
            <a:schemeClr val="accent1"/>
          </a:fillRef>
          <a:effectRef idx="1">
            <a:schemeClr val="accent1"/>
          </a:effectRef>
          <a:fontRef idx="minor">
            <a:schemeClr val="tx1"/>
          </a:fontRef>
        </p:style>
      </p:cxnSp>
      <p:pic>
        <p:nvPicPr>
          <p:cNvPr id="17" name="Picture 16" descr="VPC-Router.png"/>
          <p:cNvPicPr>
            <a:picLocks noChangeAspect="1"/>
          </p:cNvPicPr>
          <p:nvPr/>
        </p:nvPicPr>
        <p:blipFill>
          <a:blip r:embed="rId5" cstate="print">
            <a:duotone>
              <a:prstClr val="black"/>
              <a:srgbClr val="000BFF">
                <a:tint val="45000"/>
                <a:satMod val="400000"/>
              </a:srgbClr>
            </a:duotone>
            <a:extLst>
              <a:ext uri="{28A0092B-C50C-407E-A947-70E740481C1C}">
                <a14:useLocalDpi xmlns:a14="http://schemas.microsoft.com/office/drawing/2010/main"/>
              </a:ext>
            </a:extLst>
          </a:blip>
          <a:stretch>
            <a:fillRect/>
          </a:stretch>
        </p:blipFill>
        <p:spPr>
          <a:xfrm>
            <a:off x="3664408" y="2393391"/>
            <a:ext cx="820435" cy="820435"/>
          </a:xfrm>
          <a:prstGeom prst="rect">
            <a:avLst/>
          </a:prstGeom>
        </p:spPr>
      </p:pic>
      <p:grpSp>
        <p:nvGrpSpPr>
          <p:cNvPr id="18" name="Group 17"/>
          <p:cNvGrpSpPr/>
          <p:nvPr/>
        </p:nvGrpSpPr>
        <p:grpSpPr>
          <a:xfrm>
            <a:off x="3234664" y="1737728"/>
            <a:ext cx="4288089" cy="1664013"/>
            <a:chOff x="4676775" y="4879368"/>
            <a:chExt cx="1752600" cy="1737083"/>
          </a:xfrm>
        </p:grpSpPr>
        <p:sp>
          <p:nvSpPr>
            <p:cNvPr id="51" name="Rounded Rectangle 50"/>
            <p:cNvSpPr/>
            <p:nvPr/>
          </p:nvSpPr>
          <p:spPr>
            <a:xfrm>
              <a:off x="4676775" y="4879368"/>
              <a:ext cx="1752600"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67"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2" name="TextBox 37"/>
            <p:cNvSpPr txBox="1">
              <a:spLocks noChangeArrowheads="1"/>
            </p:cNvSpPr>
            <p:nvPr/>
          </p:nvSpPr>
          <p:spPr bwMode="auto">
            <a:xfrm>
              <a:off x="4768850" y="6284383"/>
              <a:ext cx="1555750" cy="332068"/>
            </a:xfrm>
            <a:prstGeom prst="rect">
              <a:avLst/>
            </a:prstGeom>
            <a:noFill/>
            <a:ln w="9525">
              <a:noFill/>
              <a:miter lim="800000"/>
              <a:headEnd/>
              <a:tailEnd/>
            </a:ln>
          </p:spPr>
          <p:txBody>
            <a:bodyPr>
              <a:spAutoFit/>
            </a:bodyPr>
            <a:lstStyle/>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DX Location</a:t>
              </a:r>
            </a:p>
          </p:txBody>
        </p:sp>
      </p:grpSp>
      <p:pic>
        <p:nvPicPr>
          <p:cNvPr id="19" name="Picture 18" descr="Corporate-Data-Center.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81803" y="1336340"/>
            <a:ext cx="764868" cy="764868"/>
          </a:xfrm>
          <a:prstGeom prst="rect">
            <a:avLst/>
          </a:prstGeom>
        </p:spPr>
      </p:pic>
      <p:grpSp>
        <p:nvGrpSpPr>
          <p:cNvPr id="20" name="Group 2"/>
          <p:cNvGrpSpPr/>
          <p:nvPr/>
        </p:nvGrpSpPr>
        <p:grpSpPr>
          <a:xfrm>
            <a:off x="8783718" y="1737725"/>
            <a:ext cx="3092111" cy="3120377"/>
            <a:chOff x="4614863" y="760413"/>
            <a:chExt cx="1752600" cy="1869253"/>
          </a:xfrm>
        </p:grpSpPr>
        <p:sp>
          <p:nvSpPr>
            <p:cNvPr id="49" name="Rounded Rectangle 4"/>
            <p:cNvSpPr/>
            <p:nvPr/>
          </p:nvSpPr>
          <p:spPr>
            <a:xfrm>
              <a:off x="4614863" y="760413"/>
              <a:ext cx="1752600" cy="1869253"/>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67"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0" name="TextBox 33"/>
            <p:cNvSpPr txBox="1">
              <a:spLocks noChangeArrowheads="1"/>
            </p:cNvSpPr>
            <p:nvPr/>
          </p:nvSpPr>
          <p:spPr bwMode="auto">
            <a:xfrm>
              <a:off x="5190022" y="2437721"/>
              <a:ext cx="879693" cy="190557"/>
            </a:xfrm>
            <a:prstGeom prst="rect">
              <a:avLst/>
            </a:prstGeom>
            <a:noFill/>
            <a:ln w="9525">
              <a:noFill/>
              <a:miter lim="800000"/>
              <a:headEnd/>
              <a:tailEnd/>
            </a:ln>
          </p:spPr>
          <p:txBody>
            <a:bodyPr wrap="square">
              <a:spAutoFit/>
            </a:bodyPr>
            <a:lstStyle/>
            <a:p>
              <a:pPr algn="ctr"/>
              <a:r>
                <a:rPr lang="en-US" sz="1467" b="1" dirty="0">
                  <a:latin typeface="Amazon Ember" panose="020B0603020204020204" pitchFamily="34" charset="0"/>
                  <a:ea typeface="Amazon Ember" panose="020B0603020204020204" pitchFamily="34" charset="0"/>
                  <a:cs typeface="Amazon Ember" panose="020B0603020204020204" pitchFamily="34" charset="0"/>
                </a:rPr>
                <a:t>Region</a:t>
              </a:r>
            </a:p>
          </p:txBody>
        </p:sp>
      </p:grpSp>
      <p:sp>
        <p:nvSpPr>
          <p:cNvPr id="22" name="Rounded Rectangle 21"/>
          <p:cNvSpPr/>
          <p:nvPr/>
        </p:nvSpPr>
        <p:spPr>
          <a:xfrm>
            <a:off x="10650209" y="2962465"/>
            <a:ext cx="1124020" cy="144197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67"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 name="Picture 23" descr="EC2-Instances.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728681" y="3070320"/>
            <a:ext cx="975360" cy="975360"/>
          </a:xfrm>
          <a:prstGeom prst="rect">
            <a:avLst/>
          </a:prstGeom>
        </p:spPr>
      </p:pic>
      <p:sp>
        <p:nvSpPr>
          <p:cNvPr id="25" name="TextBox 24"/>
          <p:cNvSpPr txBox="1"/>
          <p:nvPr/>
        </p:nvSpPr>
        <p:spPr>
          <a:xfrm>
            <a:off x="10797528" y="4134921"/>
            <a:ext cx="837667" cy="225767"/>
          </a:xfrm>
          <a:prstGeom prst="rect">
            <a:avLst/>
          </a:prstGeom>
          <a:noFill/>
        </p:spPr>
        <p:txBody>
          <a:bodyPr wrap="square" lIns="0" tIns="0" rIns="0" bIns="0" rtlCol="0">
            <a:spAutoFit/>
          </a:bodyPr>
          <a:lstStyle/>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Instances</a:t>
            </a:r>
          </a:p>
        </p:txBody>
      </p:sp>
      <p:pic>
        <p:nvPicPr>
          <p:cNvPr id="26" name="Picture 25" descr="VPN-Gateway-.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392643" y="3768296"/>
            <a:ext cx="462463" cy="462463"/>
          </a:xfrm>
          <a:prstGeom prst="rect">
            <a:avLst/>
          </a:prstGeom>
        </p:spPr>
      </p:pic>
      <p:pic>
        <p:nvPicPr>
          <p:cNvPr id="27" name="Picture 26" descr="VPC-Internet-Gateway.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392643" y="3036869"/>
            <a:ext cx="490141" cy="490141"/>
          </a:xfrm>
          <a:prstGeom prst="rect">
            <a:avLst/>
          </a:prstGeom>
        </p:spPr>
      </p:pic>
      <p:sp>
        <p:nvSpPr>
          <p:cNvPr id="29" name="TextBox 28"/>
          <p:cNvSpPr txBox="1"/>
          <p:nvPr/>
        </p:nvSpPr>
        <p:spPr>
          <a:xfrm>
            <a:off x="4419969" y="4300854"/>
            <a:ext cx="1777257" cy="225767"/>
          </a:xfrm>
          <a:prstGeom prst="rect">
            <a:avLst/>
          </a:prstGeom>
          <a:noFill/>
        </p:spPr>
        <p:txBody>
          <a:bodyPr wrap="square" lIns="0" tIns="0" rIns="0" bIns="0" rtlCol="0">
            <a:spAutoFit/>
          </a:bodyPr>
          <a:lstStyle/>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Internet</a:t>
            </a:r>
          </a:p>
        </p:txBody>
      </p:sp>
      <p:sp>
        <p:nvSpPr>
          <p:cNvPr id="30" name="TextBox 29"/>
          <p:cNvSpPr txBox="1"/>
          <p:nvPr/>
        </p:nvSpPr>
        <p:spPr>
          <a:xfrm>
            <a:off x="1901281" y="4158580"/>
            <a:ext cx="829857" cy="451534"/>
          </a:xfrm>
          <a:prstGeom prst="rect">
            <a:avLst/>
          </a:prstGeom>
          <a:noFill/>
        </p:spPr>
        <p:txBody>
          <a:bodyPr wrap="square" lIns="0" tIns="0" rIns="0" bIns="0" rtlCol="0">
            <a:spAutoFit/>
          </a:bodyPr>
          <a:lstStyle/>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Customer gateway</a:t>
            </a:r>
          </a:p>
        </p:txBody>
      </p:sp>
      <p:pic>
        <p:nvPicPr>
          <p:cNvPr id="31" name="Picture 30" descr="VPC-Router.png"/>
          <p:cNvPicPr>
            <a:picLocks noChangeAspect="1"/>
          </p:cNvPicPr>
          <p:nvPr/>
        </p:nvPicPr>
        <p:blipFill>
          <a:blip r:embed="rId5" cstate="print">
            <a:duotone>
              <a:prstClr val="black"/>
              <a:srgbClr val="000BFF">
                <a:tint val="45000"/>
                <a:satMod val="400000"/>
              </a:srgbClr>
            </a:duotone>
            <a:extLst>
              <a:ext uri="{28A0092B-C50C-407E-A947-70E740481C1C}">
                <a14:useLocalDpi xmlns:a14="http://schemas.microsoft.com/office/drawing/2010/main"/>
              </a:ext>
            </a:extLst>
          </a:blip>
          <a:stretch>
            <a:fillRect/>
          </a:stretch>
        </p:blipFill>
        <p:spPr>
          <a:xfrm>
            <a:off x="1897811" y="3384643"/>
            <a:ext cx="820435" cy="820435"/>
          </a:xfrm>
          <a:prstGeom prst="rect">
            <a:avLst/>
          </a:prstGeom>
        </p:spPr>
      </p:pic>
      <p:sp>
        <p:nvSpPr>
          <p:cNvPr id="34" name="TextBox 33"/>
          <p:cNvSpPr txBox="1"/>
          <p:nvPr/>
        </p:nvSpPr>
        <p:spPr>
          <a:xfrm>
            <a:off x="7591644" y="4531548"/>
            <a:ext cx="976497" cy="451534"/>
          </a:xfrm>
          <a:prstGeom prst="rect">
            <a:avLst/>
          </a:prstGeom>
          <a:noFill/>
        </p:spPr>
        <p:txBody>
          <a:bodyPr wrap="square" lIns="0" tIns="0" rIns="0" bIns="0" rtlCol="0">
            <a:spAutoFit/>
          </a:bodyPr>
          <a:lstStyle/>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VPN connection</a:t>
            </a:r>
          </a:p>
        </p:txBody>
      </p:sp>
      <p:sp>
        <p:nvSpPr>
          <p:cNvPr id="36" name="TextBox 35"/>
          <p:cNvSpPr txBox="1"/>
          <p:nvPr/>
        </p:nvSpPr>
        <p:spPr>
          <a:xfrm>
            <a:off x="10238791" y="2165431"/>
            <a:ext cx="1232628" cy="225767"/>
          </a:xfrm>
          <a:prstGeom prst="rect">
            <a:avLst/>
          </a:prstGeom>
          <a:noFill/>
        </p:spPr>
        <p:txBody>
          <a:bodyPr wrap="square" lIns="0" tIns="0" rIns="0" bIns="0" rtlCol="0">
            <a:spAutoFit/>
          </a:bodyPr>
          <a:lstStyle/>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Amazon S3</a:t>
            </a:r>
          </a:p>
        </p:txBody>
      </p:sp>
      <p:cxnSp>
        <p:nvCxnSpPr>
          <p:cNvPr id="43" name="Straight Connector 42"/>
          <p:cNvCxnSpPr>
            <a:stCxn id="28" idx="3"/>
            <a:endCxn id="26" idx="1"/>
          </p:cNvCxnSpPr>
          <p:nvPr/>
        </p:nvCxnSpPr>
        <p:spPr>
          <a:xfrm flipV="1">
            <a:off x="6457117" y="3999528"/>
            <a:ext cx="3935527" cy="210727"/>
          </a:xfrm>
          <a:prstGeom prst="line">
            <a:avLst/>
          </a:prstGeom>
          <a:ln>
            <a:solidFill>
              <a:srgbClr val="FF0000"/>
            </a:solidFill>
            <a:prstDash val="sysDash"/>
          </a:ln>
        </p:spPr>
        <p:style>
          <a:lnRef idx="2">
            <a:schemeClr val="accent2"/>
          </a:lnRef>
          <a:fillRef idx="0">
            <a:schemeClr val="accent2"/>
          </a:fillRef>
          <a:effectRef idx="1">
            <a:schemeClr val="accent2"/>
          </a:effectRef>
          <a:fontRef idx="minor">
            <a:schemeClr val="tx1"/>
          </a:fontRef>
        </p:style>
      </p:cxnSp>
      <p:pic>
        <p:nvPicPr>
          <p:cNvPr id="35" name="Picture 34" descr="S3.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610366" y="1878769"/>
            <a:ext cx="748567" cy="748567"/>
          </a:xfrm>
          <a:prstGeom prst="rect">
            <a:avLst/>
          </a:prstGeom>
        </p:spPr>
      </p:pic>
      <p:pic>
        <p:nvPicPr>
          <p:cNvPr id="53" name="Picture 5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21826" y="2731946"/>
            <a:ext cx="530223" cy="346117"/>
          </a:xfrm>
          <a:prstGeom prst="rect">
            <a:avLst/>
          </a:prstGeom>
        </p:spPr>
      </p:pic>
      <p:cxnSp>
        <p:nvCxnSpPr>
          <p:cNvPr id="45" name="Straight Connector 44"/>
          <p:cNvCxnSpPr>
            <a:stCxn id="9" idx="3"/>
          </p:cNvCxnSpPr>
          <p:nvPr/>
        </p:nvCxnSpPr>
        <p:spPr>
          <a:xfrm flipV="1">
            <a:off x="7100635" y="2627336"/>
            <a:ext cx="1910844" cy="150345"/>
          </a:xfrm>
          <a:prstGeom prst="line">
            <a:avLst/>
          </a:prstGeom>
          <a:ln/>
        </p:spPr>
        <p:style>
          <a:lnRef idx="2">
            <a:schemeClr val="accent1"/>
          </a:lnRef>
          <a:fillRef idx="0">
            <a:schemeClr val="accent1"/>
          </a:fillRef>
          <a:effectRef idx="1">
            <a:schemeClr val="accent1"/>
          </a:effectRef>
          <a:fontRef idx="minor">
            <a:schemeClr val="tx1"/>
          </a:fontRef>
        </p:style>
      </p:cxnSp>
      <p:pic>
        <p:nvPicPr>
          <p:cNvPr id="33" name="Picture 32" descr="VPN-Connection.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7592780" y="3722664"/>
            <a:ext cx="975360" cy="975360"/>
          </a:xfrm>
          <a:prstGeom prst="rect">
            <a:avLst/>
          </a:prstGeom>
        </p:spPr>
      </p:pic>
      <p:cxnSp>
        <p:nvCxnSpPr>
          <p:cNvPr id="57" name="Elbow Connector 56"/>
          <p:cNvCxnSpPr/>
          <p:nvPr/>
        </p:nvCxnSpPr>
        <p:spPr>
          <a:xfrm rot="10800000" flipV="1">
            <a:off x="5989244" y="2456098"/>
            <a:ext cx="3597416" cy="1391951"/>
          </a:xfrm>
          <a:prstGeom prst="bentConnector3">
            <a:avLst>
              <a:gd name="adj1" fmla="val 50000"/>
            </a:avLst>
          </a:prstGeom>
          <a:ln>
            <a:solidFill>
              <a:srgbClr val="FF0000"/>
            </a:solidFill>
            <a:prstDash val="sysDash"/>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63" name="Straight Connector 62"/>
          <p:cNvCxnSpPr/>
          <p:nvPr/>
        </p:nvCxnSpPr>
        <p:spPr>
          <a:xfrm flipH="1" flipV="1">
            <a:off x="2128804" y="3151086"/>
            <a:ext cx="2256837" cy="655804"/>
          </a:xfrm>
          <a:prstGeom prst="line">
            <a:avLst/>
          </a:prstGeom>
          <a:ln>
            <a:solidFill>
              <a:srgbClr val="FF0000"/>
            </a:solidFill>
            <a:prstDash val="sysDash"/>
          </a:ln>
        </p:spPr>
        <p:style>
          <a:lnRef idx="2">
            <a:schemeClr val="accent2"/>
          </a:lnRef>
          <a:fillRef idx="0">
            <a:schemeClr val="accent2"/>
          </a:fillRef>
          <a:effectRef idx="1">
            <a:schemeClr val="accent2"/>
          </a:effectRef>
          <a:fontRef idx="minor">
            <a:schemeClr val="tx1"/>
          </a:fontRef>
        </p:style>
      </p:cxnSp>
      <p:cxnSp>
        <p:nvCxnSpPr>
          <p:cNvPr id="70" name="Straight Connector 69"/>
          <p:cNvCxnSpPr>
            <a:stCxn id="9" idx="3"/>
            <a:endCxn id="26" idx="1"/>
          </p:cNvCxnSpPr>
          <p:nvPr/>
        </p:nvCxnSpPr>
        <p:spPr>
          <a:xfrm>
            <a:off x="7100635" y="2777681"/>
            <a:ext cx="3292008" cy="1221847"/>
          </a:xfrm>
          <a:prstGeom prst="line">
            <a:avLst/>
          </a:prstGeom>
          <a:ln/>
        </p:spPr>
        <p:style>
          <a:lnRef idx="2">
            <a:schemeClr val="dk1"/>
          </a:lnRef>
          <a:fillRef idx="0">
            <a:schemeClr val="dk1"/>
          </a:fillRef>
          <a:effectRef idx="1">
            <a:schemeClr val="dk1"/>
          </a:effectRef>
          <a:fontRef idx="minor">
            <a:schemeClr val="tx1"/>
          </a:fontRef>
        </p:style>
      </p:cxnSp>
      <p:sp>
        <p:nvSpPr>
          <p:cNvPr id="73" name="TextBox 72"/>
          <p:cNvSpPr txBox="1"/>
          <p:nvPr/>
        </p:nvSpPr>
        <p:spPr>
          <a:xfrm rot="21322344">
            <a:off x="7730831" y="2652180"/>
            <a:ext cx="1144943" cy="318100"/>
          </a:xfrm>
          <a:prstGeom prst="rect">
            <a:avLst/>
          </a:prstGeom>
          <a:noFill/>
        </p:spPr>
        <p:txBody>
          <a:bodyPr wrap="square" rtlCol="0">
            <a:spAutoFit/>
          </a:bodyPr>
          <a:lstStyle/>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Public VIF</a:t>
            </a:r>
          </a:p>
        </p:txBody>
      </p:sp>
      <p:sp>
        <p:nvSpPr>
          <p:cNvPr id="91" name="TextBox 90"/>
          <p:cNvSpPr txBox="1"/>
          <p:nvPr/>
        </p:nvSpPr>
        <p:spPr>
          <a:xfrm rot="1257954">
            <a:off x="8800183" y="3362722"/>
            <a:ext cx="1387720" cy="318100"/>
          </a:xfrm>
          <a:prstGeom prst="rect">
            <a:avLst/>
          </a:prstGeom>
          <a:noFill/>
        </p:spPr>
        <p:txBody>
          <a:bodyPr wrap="square" rtlCol="0">
            <a:spAutoFit/>
          </a:bodyPr>
          <a:lstStyle/>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Private VIF</a:t>
            </a:r>
          </a:p>
        </p:txBody>
      </p:sp>
      <p:cxnSp>
        <p:nvCxnSpPr>
          <p:cNvPr id="101" name="Straight Connector 100"/>
          <p:cNvCxnSpPr>
            <a:endCxn id="35" idx="1"/>
          </p:cNvCxnSpPr>
          <p:nvPr/>
        </p:nvCxnSpPr>
        <p:spPr>
          <a:xfrm flipV="1">
            <a:off x="9005887" y="2253052"/>
            <a:ext cx="604479" cy="379472"/>
          </a:xfrm>
          <a:prstGeom prst="line">
            <a:avLst/>
          </a:prstGeom>
          <a:ln/>
        </p:spPr>
        <p:style>
          <a:lnRef idx="2">
            <a:schemeClr val="accent1"/>
          </a:lnRef>
          <a:fillRef idx="0">
            <a:schemeClr val="accent1"/>
          </a:fillRef>
          <a:effectRef idx="1">
            <a:schemeClr val="accent1"/>
          </a:effectRef>
          <a:fontRef idx="minor">
            <a:schemeClr val="tx1"/>
          </a:fontRef>
        </p:style>
      </p:cxnSp>
      <p:sp>
        <p:nvSpPr>
          <p:cNvPr id="106" name="TextBox 105"/>
          <p:cNvSpPr txBox="1"/>
          <p:nvPr/>
        </p:nvSpPr>
        <p:spPr>
          <a:xfrm>
            <a:off x="7749859" y="1885257"/>
            <a:ext cx="1144943" cy="543867"/>
          </a:xfrm>
          <a:prstGeom prst="rect">
            <a:avLst/>
          </a:prstGeom>
          <a:noFill/>
        </p:spPr>
        <p:txBody>
          <a:bodyPr wrap="square" rtlCol="0">
            <a:spAutoFit/>
          </a:bodyPr>
          <a:lstStyle/>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Public Internet</a:t>
            </a:r>
          </a:p>
        </p:txBody>
      </p:sp>
      <p:pic>
        <p:nvPicPr>
          <p:cNvPr id="46" name="Picture 45"/>
          <p:cNvPicPr>
            <a:picLocks noChangeAspect="1"/>
          </p:cNvPicPr>
          <p:nvPr/>
        </p:nvPicPr>
        <p:blipFill>
          <a:blip r:embed="rId13"/>
          <a:stretch>
            <a:fillRect/>
          </a:stretch>
        </p:blipFill>
        <p:spPr>
          <a:xfrm>
            <a:off x="8959369" y="1528289"/>
            <a:ext cx="426096" cy="426096"/>
          </a:xfrm>
          <a:prstGeom prst="rect">
            <a:avLst/>
          </a:prstGeom>
        </p:spPr>
      </p:pic>
    </p:spTree>
    <p:custDataLst>
      <p:tags r:id="rId1"/>
    </p:custDataLst>
    <p:extLst>
      <p:ext uri="{BB962C8B-B14F-4D97-AF65-F5344CB8AC3E}">
        <p14:creationId xmlns:p14="http://schemas.microsoft.com/office/powerpoint/2010/main" val="15463446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1" name="Straight Connector 80">
            <a:extLst>
              <a:ext uri="{FF2B5EF4-FFF2-40B4-BE49-F238E27FC236}">
                <a16:creationId xmlns:a16="http://schemas.microsoft.com/office/drawing/2014/main" id="{A53D16EB-59A5-3E41-AC07-4F280B2DE0AC}"/>
              </a:ext>
            </a:extLst>
          </p:cNvPr>
          <p:cNvCxnSpPr>
            <a:cxnSpLocks/>
          </p:cNvCxnSpPr>
          <p:nvPr/>
        </p:nvCxnSpPr>
        <p:spPr>
          <a:xfrm flipV="1">
            <a:off x="7351121" y="5072062"/>
            <a:ext cx="1812387" cy="1009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C0F41FF-178D-D34A-8D17-6915CBDA81EC}"/>
              </a:ext>
            </a:extLst>
          </p:cNvPr>
          <p:cNvCxnSpPr>
            <a:cxnSpLocks/>
          </p:cNvCxnSpPr>
          <p:nvPr/>
        </p:nvCxnSpPr>
        <p:spPr>
          <a:xfrm flipV="1">
            <a:off x="7328710" y="3159319"/>
            <a:ext cx="1812387" cy="1009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Rounded Rectangle 51">
            <a:extLst>
              <a:ext uri="{FF2B5EF4-FFF2-40B4-BE49-F238E27FC236}">
                <a16:creationId xmlns:a16="http://schemas.microsoft.com/office/drawing/2014/main" id="{4ADBAAB3-27A2-374B-8579-76B0E2BF71E3}"/>
              </a:ext>
            </a:extLst>
          </p:cNvPr>
          <p:cNvSpPr/>
          <p:nvPr/>
        </p:nvSpPr>
        <p:spPr>
          <a:xfrm>
            <a:off x="6624265" y="4409707"/>
            <a:ext cx="1440877" cy="140383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Rounded Rectangle 3">
            <a:extLst>
              <a:ext uri="{FF2B5EF4-FFF2-40B4-BE49-F238E27FC236}">
                <a16:creationId xmlns:a16="http://schemas.microsoft.com/office/drawing/2014/main" id="{3A2B2376-8602-D044-874A-A8418A4F0D73}"/>
              </a:ext>
            </a:extLst>
          </p:cNvPr>
          <p:cNvSpPr/>
          <p:nvPr/>
        </p:nvSpPr>
        <p:spPr>
          <a:xfrm>
            <a:off x="2374062" y="2732068"/>
            <a:ext cx="3027815" cy="3054978"/>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Title 1">
            <a:extLst>
              <a:ext uri="{FF2B5EF4-FFF2-40B4-BE49-F238E27FC236}">
                <a16:creationId xmlns:a16="http://schemas.microsoft.com/office/drawing/2014/main" id="{BB6EFD46-82A7-E843-8106-B0444B74D57B}"/>
              </a:ext>
            </a:extLst>
          </p:cNvPr>
          <p:cNvSpPr>
            <a:spLocks noGrp="1"/>
          </p:cNvSpPr>
          <p:nvPr>
            <p:ph type="title"/>
          </p:nvPr>
        </p:nvSpPr>
        <p:spPr/>
        <p:txBody>
          <a:bodyPr>
            <a:noAutofit/>
          </a:bodyPr>
          <a:lstStyle/>
          <a:p>
            <a:r>
              <a:rPr lang="en-US" dirty="0"/>
              <a:t>High Resiliency For Critical Workloads</a:t>
            </a:r>
          </a:p>
        </p:txBody>
      </p:sp>
      <p:sp>
        <p:nvSpPr>
          <p:cNvPr id="5" name="TextBox 33">
            <a:extLst>
              <a:ext uri="{FF2B5EF4-FFF2-40B4-BE49-F238E27FC236}">
                <a16:creationId xmlns:a16="http://schemas.microsoft.com/office/drawing/2014/main" id="{82D3F7D2-9734-A045-9B4D-56B45F030334}"/>
              </a:ext>
            </a:extLst>
          </p:cNvPr>
          <p:cNvSpPr txBox="1">
            <a:spLocks noChangeArrowheads="1"/>
          </p:cNvSpPr>
          <p:nvPr/>
        </p:nvSpPr>
        <p:spPr bwMode="auto">
          <a:xfrm>
            <a:off x="4097302" y="5496490"/>
            <a:ext cx="1555750" cy="276999"/>
          </a:xfrm>
          <a:prstGeom prst="rect">
            <a:avLst/>
          </a:prstGeom>
          <a:noFill/>
          <a:ln w="9525">
            <a:noFill/>
            <a:miter lim="800000"/>
            <a:headEnd/>
            <a:tailEnd/>
          </a:ln>
        </p:spPr>
        <p:txBody>
          <a:bodyPr>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AWS region</a:t>
            </a:r>
          </a:p>
        </p:txBody>
      </p:sp>
      <p:sp>
        <p:nvSpPr>
          <p:cNvPr id="12" name="TextBox 11">
            <a:extLst>
              <a:ext uri="{FF2B5EF4-FFF2-40B4-BE49-F238E27FC236}">
                <a16:creationId xmlns:a16="http://schemas.microsoft.com/office/drawing/2014/main" id="{715AEA25-6FF4-9146-9D2A-C0AD48485802}"/>
              </a:ext>
            </a:extLst>
          </p:cNvPr>
          <p:cNvSpPr txBox="1"/>
          <p:nvPr/>
        </p:nvSpPr>
        <p:spPr>
          <a:xfrm>
            <a:off x="4717344" y="3222577"/>
            <a:ext cx="997498" cy="471918"/>
          </a:xfrm>
          <a:prstGeom prst="rect">
            <a:avLst/>
          </a:prstGeom>
          <a:solidFill>
            <a:schemeClr val="bg1"/>
          </a:solidFill>
          <a:ln>
            <a:solidFill>
              <a:schemeClr val="tx1"/>
            </a:solidFill>
          </a:ln>
        </p:spPr>
        <p:txBody>
          <a:bodyPr wrap="square" lIns="0" tIns="0" rIns="0" bIns="0" rtlCol="0" anchor="t">
            <a:noAutofit/>
          </a:bodyPr>
          <a:lstStyle>
            <a:defPPr>
              <a:defRPr lang="en-US"/>
            </a:defPPr>
            <a:lvl1pPr algn="ctr">
              <a:defRPr sz="900"/>
            </a:lvl1pPr>
          </a:lstStyle>
          <a:p>
            <a:endParaRPr lang="en-US" sz="600" dirty="0">
              <a:latin typeface="Amazon Ember" panose="020B0603020204020204" pitchFamily="34" charset="0"/>
              <a:ea typeface="Amazon Ember" panose="020B0603020204020204" pitchFamily="34" charset="0"/>
              <a:cs typeface="Amazon Ember" panose="020B0603020204020204" pitchFamily="34" charset="0"/>
            </a:endParaRPr>
          </a:p>
          <a:p>
            <a:r>
              <a:rPr lang="en-US" sz="1050" dirty="0">
                <a:latin typeface="Amazon Ember" panose="020B0603020204020204" pitchFamily="34" charset="0"/>
                <a:ea typeface="Amazon Ember" panose="020B0603020204020204" pitchFamily="34" charset="0"/>
                <a:cs typeface="Amazon Ember" panose="020B0603020204020204" pitchFamily="34" charset="0"/>
              </a:rPr>
              <a:t>Virtual Private Gateway</a:t>
            </a:r>
          </a:p>
        </p:txBody>
      </p:sp>
      <p:pic>
        <p:nvPicPr>
          <p:cNvPr id="23" name="Picture 22">
            <a:extLst>
              <a:ext uri="{FF2B5EF4-FFF2-40B4-BE49-F238E27FC236}">
                <a16:creationId xmlns:a16="http://schemas.microsoft.com/office/drawing/2014/main" id="{E7261EB7-4D64-C14E-B098-A911FA40FB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8420" y="2466759"/>
            <a:ext cx="812861" cy="530618"/>
          </a:xfrm>
          <a:prstGeom prst="rect">
            <a:avLst/>
          </a:prstGeom>
        </p:spPr>
      </p:pic>
      <p:cxnSp>
        <p:nvCxnSpPr>
          <p:cNvPr id="25" name="Straight Connector 24">
            <a:extLst>
              <a:ext uri="{FF2B5EF4-FFF2-40B4-BE49-F238E27FC236}">
                <a16:creationId xmlns:a16="http://schemas.microsoft.com/office/drawing/2014/main" id="{2BD08F6D-11D1-5B40-A592-2F21C3DA7307}"/>
              </a:ext>
            </a:extLst>
          </p:cNvPr>
          <p:cNvCxnSpPr>
            <a:cxnSpLocks/>
          </p:cNvCxnSpPr>
          <p:nvPr/>
        </p:nvCxnSpPr>
        <p:spPr>
          <a:xfrm>
            <a:off x="4233006" y="4023502"/>
            <a:ext cx="1088451" cy="584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9795B515-4400-F449-AFF1-A55CEDF251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199" y="3483618"/>
            <a:ext cx="960807" cy="1168982"/>
          </a:xfrm>
          <a:prstGeom prst="rect">
            <a:avLst/>
          </a:prstGeom>
        </p:spPr>
      </p:pic>
      <p:pic>
        <p:nvPicPr>
          <p:cNvPr id="7" name="Picture 6">
            <a:extLst>
              <a:ext uri="{FF2B5EF4-FFF2-40B4-BE49-F238E27FC236}">
                <a16:creationId xmlns:a16="http://schemas.microsoft.com/office/drawing/2014/main" id="{4E7E068C-4789-0F43-BAC8-57368CC8F8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31870" y="4103070"/>
            <a:ext cx="431710" cy="518052"/>
          </a:xfrm>
          <a:prstGeom prst="rect">
            <a:avLst/>
          </a:prstGeom>
        </p:spPr>
      </p:pic>
      <p:cxnSp>
        <p:nvCxnSpPr>
          <p:cNvPr id="38" name="Straight Connector 37">
            <a:extLst>
              <a:ext uri="{FF2B5EF4-FFF2-40B4-BE49-F238E27FC236}">
                <a16:creationId xmlns:a16="http://schemas.microsoft.com/office/drawing/2014/main" id="{82C30949-3D45-6341-9619-43DC110F1761}"/>
              </a:ext>
            </a:extLst>
          </p:cNvPr>
          <p:cNvCxnSpPr>
            <a:cxnSpLocks/>
          </p:cNvCxnSpPr>
          <p:nvPr/>
        </p:nvCxnSpPr>
        <p:spPr>
          <a:xfrm>
            <a:off x="5397816" y="4036092"/>
            <a:ext cx="1998124" cy="103289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8E725F78-1379-2649-80E5-0574EDD8523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24093" y="4862199"/>
            <a:ext cx="461172" cy="483486"/>
          </a:xfrm>
          <a:prstGeom prst="rect">
            <a:avLst/>
          </a:prstGeom>
        </p:spPr>
      </p:pic>
      <p:sp>
        <p:nvSpPr>
          <p:cNvPr id="55" name="Rounded Rectangle 54">
            <a:extLst>
              <a:ext uri="{FF2B5EF4-FFF2-40B4-BE49-F238E27FC236}">
                <a16:creationId xmlns:a16="http://schemas.microsoft.com/office/drawing/2014/main" id="{27B21D42-E5F8-6A4E-8908-688287285F39}"/>
              </a:ext>
            </a:extLst>
          </p:cNvPr>
          <p:cNvSpPr/>
          <p:nvPr/>
        </p:nvSpPr>
        <p:spPr>
          <a:xfrm>
            <a:off x="6624265" y="2569881"/>
            <a:ext cx="1440877" cy="121153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8" name="Picture 57">
            <a:extLst>
              <a:ext uri="{FF2B5EF4-FFF2-40B4-BE49-F238E27FC236}">
                <a16:creationId xmlns:a16="http://schemas.microsoft.com/office/drawing/2014/main" id="{21DDD244-EC70-0147-BD23-14FA83D8FF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31870" y="2306304"/>
            <a:ext cx="431710" cy="518052"/>
          </a:xfrm>
          <a:prstGeom prst="rect">
            <a:avLst/>
          </a:prstGeom>
        </p:spPr>
      </p:pic>
      <p:sp>
        <p:nvSpPr>
          <p:cNvPr id="60" name="TextBox 59">
            <a:extLst>
              <a:ext uri="{FF2B5EF4-FFF2-40B4-BE49-F238E27FC236}">
                <a16:creationId xmlns:a16="http://schemas.microsoft.com/office/drawing/2014/main" id="{5B6049DC-14C8-7944-AF15-32BE19C7C5C3}"/>
              </a:ext>
            </a:extLst>
          </p:cNvPr>
          <p:cNvSpPr txBox="1"/>
          <p:nvPr/>
        </p:nvSpPr>
        <p:spPr>
          <a:xfrm>
            <a:off x="6618978" y="3496801"/>
            <a:ext cx="1446164" cy="338402"/>
          </a:xfrm>
          <a:prstGeom prst="rect">
            <a:avLst/>
          </a:prstGeom>
          <a:noFill/>
        </p:spPr>
        <p:txBody>
          <a:bodyPr wrap="square" lIns="0" tIns="0" rIns="0" bIns="0" rtlCol="0" anchor="t">
            <a:noAutofit/>
          </a:bodyPr>
          <a:lstStyle/>
          <a:p>
            <a:pPr algn="ctr"/>
            <a:r>
              <a:rPr lang="en-US" sz="900" dirty="0">
                <a:latin typeface="Amazon Ember" panose="020B0603020204020204" pitchFamily="34" charset="0"/>
                <a:ea typeface="Amazon Ember" panose="020B0603020204020204" pitchFamily="34" charset="0"/>
                <a:cs typeface="Amazon Ember" panose="020B0603020204020204" pitchFamily="34" charset="0"/>
              </a:rPr>
              <a:t>AWS Direct Connect</a:t>
            </a:r>
          </a:p>
          <a:p>
            <a:pPr algn="ctr"/>
            <a:r>
              <a:rPr lang="en-US" sz="900" dirty="0">
                <a:latin typeface="Amazon Ember" panose="020B0603020204020204" pitchFamily="34" charset="0"/>
                <a:ea typeface="Amazon Ember" panose="020B0603020204020204" pitchFamily="34" charset="0"/>
                <a:cs typeface="Amazon Ember" panose="020B0603020204020204" pitchFamily="34" charset="0"/>
              </a:rPr>
              <a:t>Location – 1</a:t>
            </a:r>
          </a:p>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62" name="Straight Connector 61">
            <a:extLst>
              <a:ext uri="{FF2B5EF4-FFF2-40B4-BE49-F238E27FC236}">
                <a16:creationId xmlns:a16="http://schemas.microsoft.com/office/drawing/2014/main" id="{AB4474BC-02D1-1443-A19A-9A50DDDD3D4E}"/>
              </a:ext>
            </a:extLst>
          </p:cNvPr>
          <p:cNvCxnSpPr>
            <a:cxnSpLocks/>
          </p:cNvCxnSpPr>
          <p:nvPr/>
        </p:nvCxnSpPr>
        <p:spPr>
          <a:xfrm flipV="1">
            <a:off x="5397816" y="3160762"/>
            <a:ext cx="1944244" cy="90734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D5FD076C-3C0B-EE4F-BA92-CE38EAD7A6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11474" y="2912302"/>
            <a:ext cx="461172" cy="483486"/>
          </a:xfrm>
          <a:prstGeom prst="rect">
            <a:avLst/>
          </a:prstGeom>
        </p:spPr>
      </p:pic>
      <p:pic>
        <p:nvPicPr>
          <p:cNvPr id="13" name="Picture 12">
            <a:extLst>
              <a:ext uri="{FF2B5EF4-FFF2-40B4-BE49-F238E27FC236}">
                <a16:creationId xmlns:a16="http://schemas.microsoft.com/office/drawing/2014/main" id="{1681DAC6-5782-B541-9A4E-F366F6CAD67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31453" y="3747229"/>
            <a:ext cx="538196" cy="564237"/>
          </a:xfrm>
          <a:prstGeom prst="rect">
            <a:avLst/>
          </a:prstGeom>
        </p:spPr>
      </p:pic>
      <p:sp>
        <p:nvSpPr>
          <p:cNvPr id="63" name="Rounded Rectangle 62">
            <a:extLst>
              <a:ext uri="{FF2B5EF4-FFF2-40B4-BE49-F238E27FC236}">
                <a16:creationId xmlns:a16="http://schemas.microsoft.com/office/drawing/2014/main" id="{0996DCBF-62C9-5C41-BA7C-63A6944A3022}"/>
              </a:ext>
            </a:extLst>
          </p:cNvPr>
          <p:cNvSpPr/>
          <p:nvPr/>
        </p:nvSpPr>
        <p:spPr>
          <a:xfrm>
            <a:off x="8428589" y="2569881"/>
            <a:ext cx="1440877" cy="1211532"/>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0" name="Picture 19">
            <a:extLst>
              <a:ext uri="{FF2B5EF4-FFF2-40B4-BE49-F238E27FC236}">
                <a16:creationId xmlns:a16="http://schemas.microsoft.com/office/drawing/2014/main" id="{71484ECF-904F-DF40-8992-747619CC97D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72747" y="2342228"/>
            <a:ext cx="323113" cy="446204"/>
          </a:xfrm>
          <a:prstGeom prst="rect">
            <a:avLst/>
          </a:prstGeom>
        </p:spPr>
      </p:pic>
      <p:pic>
        <p:nvPicPr>
          <p:cNvPr id="65" name="Picture 64">
            <a:extLst>
              <a:ext uri="{FF2B5EF4-FFF2-40B4-BE49-F238E27FC236}">
                <a16:creationId xmlns:a16="http://schemas.microsoft.com/office/drawing/2014/main" id="{CE651163-07DD-7E43-BFF5-B06D6C7C21A2}"/>
              </a:ext>
            </a:extLst>
          </p:cNvPr>
          <p:cNvPicPr>
            <a:picLocks noChangeAspect="1"/>
          </p:cNvPicPr>
          <p:nvPr/>
        </p:nvPicPr>
        <p:blipFill>
          <a:blip r:embed="rId7">
            <a:grayscl/>
            <a:extLst>
              <a:ext uri="{28A0092B-C50C-407E-A947-70E740481C1C}">
                <a14:useLocalDpi xmlns:a14="http://schemas.microsoft.com/office/drawing/2010/main" val="0"/>
              </a:ext>
            </a:extLst>
          </a:blip>
          <a:stretch>
            <a:fillRect/>
          </a:stretch>
        </p:blipFill>
        <p:spPr>
          <a:xfrm>
            <a:off x="8919111" y="2899366"/>
            <a:ext cx="461172" cy="483486"/>
          </a:xfrm>
          <a:prstGeom prst="rect">
            <a:avLst/>
          </a:prstGeom>
        </p:spPr>
      </p:pic>
      <p:sp>
        <p:nvSpPr>
          <p:cNvPr id="66" name="TextBox 65">
            <a:extLst>
              <a:ext uri="{FF2B5EF4-FFF2-40B4-BE49-F238E27FC236}">
                <a16:creationId xmlns:a16="http://schemas.microsoft.com/office/drawing/2014/main" id="{8F2D8AA0-35E5-B142-BEAD-B2F196D8C5C6}"/>
              </a:ext>
            </a:extLst>
          </p:cNvPr>
          <p:cNvSpPr txBox="1"/>
          <p:nvPr/>
        </p:nvSpPr>
        <p:spPr>
          <a:xfrm>
            <a:off x="6618978" y="5475141"/>
            <a:ext cx="1446164" cy="338402"/>
          </a:xfrm>
          <a:prstGeom prst="rect">
            <a:avLst/>
          </a:prstGeom>
          <a:noFill/>
        </p:spPr>
        <p:txBody>
          <a:bodyPr wrap="square" lIns="0" tIns="0" rIns="0" bIns="0" rtlCol="0" anchor="t">
            <a:noAutofit/>
          </a:bodyPr>
          <a:lstStyle/>
          <a:p>
            <a:pPr algn="ctr"/>
            <a:r>
              <a:rPr lang="en-US" sz="900" dirty="0">
                <a:latin typeface="Amazon Ember" panose="020B0603020204020204" pitchFamily="34" charset="0"/>
                <a:ea typeface="Amazon Ember" panose="020B0603020204020204" pitchFamily="34" charset="0"/>
                <a:cs typeface="Amazon Ember" panose="020B0603020204020204" pitchFamily="34" charset="0"/>
              </a:rPr>
              <a:t>AWS Direct Connect</a:t>
            </a:r>
          </a:p>
          <a:p>
            <a:pPr algn="ctr"/>
            <a:r>
              <a:rPr lang="en-US" sz="900" dirty="0">
                <a:latin typeface="Amazon Ember" panose="020B0603020204020204" pitchFamily="34" charset="0"/>
                <a:ea typeface="Amazon Ember" panose="020B0603020204020204" pitchFamily="34" charset="0"/>
                <a:cs typeface="Amazon Ember" panose="020B0603020204020204" pitchFamily="34" charset="0"/>
              </a:rPr>
              <a:t>Location – 2</a:t>
            </a:r>
          </a:p>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0" name="TextBox 69">
            <a:extLst>
              <a:ext uri="{FF2B5EF4-FFF2-40B4-BE49-F238E27FC236}">
                <a16:creationId xmlns:a16="http://schemas.microsoft.com/office/drawing/2014/main" id="{55C8B463-C676-6242-9951-38497B4B7843}"/>
              </a:ext>
            </a:extLst>
          </p:cNvPr>
          <p:cNvSpPr txBox="1"/>
          <p:nvPr/>
        </p:nvSpPr>
        <p:spPr>
          <a:xfrm>
            <a:off x="8441444" y="3491456"/>
            <a:ext cx="1446164" cy="189612"/>
          </a:xfrm>
          <a:prstGeom prst="rect">
            <a:avLst/>
          </a:prstGeom>
          <a:noFill/>
        </p:spPr>
        <p:txBody>
          <a:bodyPr wrap="square" lIns="0" tIns="0" rIns="0" bIns="0" rtlCol="0" anchor="t">
            <a:noAutofit/>
          </a:bodyPr>
          <a:lstStyle/>
          <a:p>
            <a:pPr algn="ctr"/>
            <a:r>
              <a:rPr lang="en-US" sz="900" dirty="0">
                <a:latin typeface="Amazon Ember" panose="020B0603020204020204" pitchFamily="34" charset="0"/>
                <a:ea typeface="Amazon Ember" panose="020B0603020204020204" pitchFamily="34" charset="0"/>
                <a:cs typeface="Amazon Ember" panose="020B0603020204020204" pitchFamily="34" charset="0"/>
              </a:rPr>
              <a:t>Customer Data Center 1</a:t>
            </a:r>
          </a:p>
          <a:p>
            <a:pPr algn="ctr"/>
            <a:r>
              <a:rPr lang="en-US" sz="900" dirty="0">
                <a:latin typeface="Amazon Ember" panose="020B0603020204020204" pitchFamily="34" charset="0"/>
                <a:ea typeface="Amazon Ember" panose="020B0603020204020204" pitchFamily="34" charset="0"/>
                <a:cs typeface="Amazon Ember" panose="020B0603020204020204" pitchFamily="34" charset="0"/>
              </a:rPr>
              <a:t>10.0.0.0/16</a:t>
            </a:r>
          </a:p>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1" name="Rounded Rectangle 70">
            <a:extLst>
              <a:ext uri="{FF2B5EF4-FFF2-40B4-BE49-F238E27FC236}">
                <a16:creationId xmlns:a16="http://schemas.microsoft.com/office/drawing/2014/main" id="{C9FDED02-DD01-FD44-8659-24C84D359A94}"/>
              </a:ext>
            </a:extLst>
          </p:cNvPr>
          <p:cNvSpPr/>
          <p:nvPr/>
        </p:nvSpPr>
        <p:spPr>
          <a:xfrm>
            <a:off x="8423302" y="4409707"/>
            <a:ext cx="1440877" cy="140383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2" name="Picture 71">
            <a:extLst>
              <a:ext uri="{FF2B5EF4-FFF2-40B4-BE49-F238E27FC236}">
                <a16:creationId xmlns:a16="http://schemas.microsoft.com/office/drawing/2014/main" id="{193CD883-0A6E-6641-B526-6B17F709BF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14461" y="4126711"/>
            <a:ext cx="323113" cy="446204"/>
          </a:xfrm>
          <a:prstGeom prst="rect">
            <a:avLst/>
          </a:prstGeom>
        </p:spPr>
      </p:pic>
      <p:pic>
        <p:nvPicPr>
          <p:cNvPr id="73" name="Picture 72">
            <a:extLst>
              <a:ext uri="{FF2B5EF4-FFF2-40B4-BE49-F238E27FC236}">
                <a16:creationId xmlns:a16="http://schemas.microsoft.com/office/drawing/2014/main" id="{E894E6E5-0E04-FE4A-BEA1-3B462003B00D}"/>
              </a:ext>
            </a:extLst>
          </p:cNvPr>
          <p:cNvPicPr>
            <a:picLocks noChangeAspect="1"/>
          </p:cNvPicPr>
          <p:nvPr/>
        </p:nvPicPr>
        <p:blipFill>
          <a:blip r:embed="rId7">
            <a:grayscl/>
            <a:extLst>
              <a:ext uri="{28A0092B-C50C-407E-A947-70E740481C1C}">
                <a14:useLocalDpi xmlns:a14="http://schemas.microsoft.com/office/drawing/2010/main" val="0"/>
              </a:ext>
            </a:extLst>
          </a:blip>
          <a:stretch>
            <a:fillRect/>
          </a:stretch>
        </p:blipFill>
        <p:spPr>
          <a:xfrm>
            <a:off x="8913824" y="4850989"/>
            <a:ext cx="461172" cy="483486"/>
          </a:xfrm>
          <a:prstGeom prst="rect">
            <a:avLst/>
          </a:prstGeom>
        </p:spPr>
      </p:pic>
      <p:sp>
        <p:nvSpPr>
          <p:cNvPr id="75" name="TextBox 74">
            <a:extLst>
              <a:ext uri="{FF2B5EF4-FFF2-40B4-BE49-F238E27FC236}">
                <a16:creationId xmlns:a16="http://schemas.microsoft.com/office/drawing/2014/main" id="{AD7C17A0-00CE-AC44-93D8-0984D59FEB04}"/>
              </a:ext>
            </a:extLst>
          </p:cNvPr>
          <p:cNvSpPr txBox="1"/>
          <p:nvPr/>
        </p:nvSpPr>
        <p:spPr>
          <a:xfrm>
            <a:off x="8425945" y="5475141"/>
            <a:ext cx="1446164" cy="189612"/>
          </a:xfrm>
          <a:prstGeom prst="rect">
            <a:avLst/>
          </a:prstGeom>
          <a:noFill/>
        </p:spPr>
        <p:txBody>
          <a:bodyPr wrap="square" lIns="0" tIns="0" rIns="0" bIns="0" rtlCol="0" anchor="t">
            <a:noAutofit/>
          </a:bodyPr>
          <a:lstStyle/>
          <a:p>
            <a:pPr algn="ctr"/>
            <a:r>
              <a:rPr lang="en-US" sz="900" dirty="0">
                <a:latin typeface="Amazon Ember" panose="020B0603020204020204" pitchFamily="34" charset="0"/>
                <a:ea typeface="Amazon Ember" panose="020B0603020204020204" pitchFamily="34" charset="0"/>
                <a:cs typeface="Amazon Ember" panose="020B0603020204020204" pitchFamily="34" charset="0"/>
              </a:rPr>
              <a:t>Customer Data Center 2</a:t>
            </a:r>
          </a:p>
          <a:p>
            <a:pPr algn="ctr"/>
            <a:r>
              <a:rPr lang="en-US" sz="900" dirty="0">
                <a:latin typeface="Amazon Ember" panose="020B0603020204020204" pitchFamily="34" charset="0"/>
                <a:ea typeface="Amazon Ember" panose="020B0603020204020204" pitchFamily="34" charset="0"/>
                <a:cs typeface="Amazon Ember" panose="020B0603020204020204" pitchFamily="34" charset="0"/>
              </a:rPr>
              <a:t>10.1.0.0/16</a:t>
            </a:r>
          </a:p>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3" name="TextBox 82">
            <a:extLst>
              <a:ext uri="{FF2B5EF4-FFF2-40B4-BE49-F238E27FC236}">
                <a16:creationId xmlns:a16="http://schemas.microsoft.com/office/drawing/2014/main" id="{2DE9A802-C4AE-7A4A-A8CA-92770CCBB1A2}"/>
              </a:ext>
            </a:extLst>
          </p:cNvPr>
          <p:cNvSpPr txBox="1"/>
          <p:nvPr/>
        </p:nvSpPr>
        <p:spPr>
          <a:xfrm>
            <a:off x="238539" y="1502265"/>
            <a:ext cx="5805368" cy="738664"/>
          </a:xfrm>
          <a:prstGeom prst="rect">
            <a:avLst/>
          </a:prstGeom>
          <a:noFill/>
        </p:spPr>
        <p:txBody>
          <a:bodyPr wrap="square" rtlCol="0">
            <a:spAutoFit/>
          </a:bodyPr>
          <a:lstStyle/>
          <a:p>
            <a:r>
              <a:rPr lang="en-US" sz="2200" dirty="0">
                <a:latin typeface="Amazon Ember" panose="020B0603020204020204" pitchFamily="34" charset="0"/>
                <a:ea typeface="Amazon Ember" panose="020B0603020204020204" pitchFamily="34" charset="0"/>
                <a:cs typeface="Amazon Ember" panose="020B0603020204020204" pitchFamily="34" charset="0"/>
              </a:rPr>
              <a:t>Single Connection Multiple Locations </a:t>
            </a:r>
          </a:p>
          <a:p>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4" name="TextBox 83">
            <a:extLst>
              <a:ext uri="{FF2B5EF4-FFF2-40B4-BE49-F238E27FC236}">
                <a16:creationId xmlns:a16="http://schemas.microsoft.com/office/drawing/2014/main" id="{6A4B4B52-9A67-2040-8C61-F235182BC628}"/>
              </a:ext>
            </a:extLst>
          </p:cNvPr>
          <p:cNvSpPr txBox="1"/>
          <p:nvPr/>
        </p:nvSpPr>
        <p:spPr>
          <a:xfrm>
            <a:off x="3108126" y="4780282"/>
            <a:ext cx="1288951" cy="687222"/>
          </a:xfrm>
          <a:prstGeom prst="rect">
            <a:avLst/>
          </a:prstGeom>
          <a:noFill/>
        </p:spPr>
        <p:txBody>
          <a:bodyPr wrap="square" lIns="0" tIns="0" rIns="0" bIns="0" rtlCol="0" anchor="t">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Amazon VPC</a:t>
            </a:r>
          </a:p>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172.16.0.0/16</a:t>
            </a:r>
            <a:endParaRPr lang="en-US" sz="28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3" name="Picture 32">
            <a:hlinkClick r:id="rId10"/>
            <a:extLst>
              <a:ext uri="{FF2B5EF4-FFF2-40B4-BE49-F238E27FC236}">
                <a16:creationId xmlns:a16="http://schemas.microsoft.com/office/drawing/2014/main" id="{EBD1A1E6-6DCB-8A4A-92A3-24CF6F23D7A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53825" y="6196517"/>
            <a:ext cx="1620111" cy="630043"/>
          </a:xfrm>
          <a:prstGeom prst="rect">
            <a:avLst/>
          </a:prstGeom>
        </p:spPr>
      </p:pic>
    </p:spTree>
    <p:custDataLst>
      <p:tags r:id="rId1"/>
    </p:custDataLst>
    <p:extLst>
      <p:ext uri="{BB962C8B-B14F-4D97-AF65-F5344CB8AC3E}">
        <p14:creationId xmlns:p14="http://schemas.microsoft.com/office/powerpoint/2010/main" val="33180616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0" name="Straight Connector 79">
            <a:extLst>
              <a:ext uri="{FF2B5EF4-FFF2-40B4-BE49-F238E27FC236}">
                <a16:creationId xmlns:a16="http://schemas.microsoft.com/office/drawing/2014/main" id="{DC3EC7B4-5740-6B47-AE85-E912F3DBAD3F}"/>
              </a:ext>
            </a:extLst>
          </p:cNvPr>
          <p:cNvCxnSpPr>
            <a:cxnSpLocks/>
          </p:cNvCxnSpPr>
          <p:nvPr/>
        </p:nvCxnSpPr>
        <p:spPr>
          <a:xfrm flipV="1">
            <a:off x="7343191" y="5830134"/>
            <a:ext cx="1812387" cy="1009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53D16EB-59A5-3E41-AC07-4F280B2DE0AC}"/>
              </a:ext>
            </a:extLst>
          </p:cNvPr>
          <p:cNvCxnSpPr>
            <a:cxnSpLocks/>
          </p:cNvCxnSpPr>
          <p:nvPr/>
        </p:nvCxnSpPr>
        <p:spPr>
          <a:xfrm flipV="1">
            <a:off x="7351121" y="5072062"/>
            <a:ext cx="1812387" cy="1009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C0F41FF-178D-D34A-8D17-6915CBDA81EC}"/>
              </a:ext>
            </a:extLst>
          </p:cNvPr>
          <p:cNvCxnSpPr>
            <a:cxnSpLocks/>
          </p:cNvCxnSpPr>
          <p:nvPr/>
        </p:nvCxnSpPr>
        <p:spPr>
          <a:xfrm flipV="1">
            <a:off x="7328710" y="3159319"/>
            <a:ext cx="1812387" cy="1009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D89F94B-D487-BB4F-9130-B1EC47487716}"/>
              </a:ext>
            </a:extLst>
          </p:cNvPr>
          <p:cNvCxnSpPr>
            <a:cxnSpLocks/>
          </p:cNvCxnSpPr>
          <p:nvPr/>
        </p:nvCxnSpPr>
        <p:spPr>
          <a:xfrm flipV="1">
            <a:off x="7336640" y="2401247"/>
            <a:ext cx="1812387" cy="1009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Rounded Rectangle 51">
            <a:extLst>
              <a:ext uri="{FF2B5EF4-FFF2-40B4-BE49-F238E27FC236}">
                <a16:creationId xmlns:a16="http://schemas.microsoft.com/office/drawing/2014/main" id="{4ADBAAB3-27A2-374B-8579-76B0E2BF71E3}"/>
              </a:ext>
            </a:extLst>
          </p:cNvPr>
          <p:cNvSpPr/>
          <p:nvPr/>
        </p:nvSpPr>
        <p:spPr>
          <a:xfrm>
            <a:off x="6624265" y="4409707"/>
            <a:ext cx="1440877" cy="206578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Rounded Rectangle 3">
            <a:extLst>
              <a:ext uri="{FF2B5EF4-FFF2-40B4-BE49-F238E27FC236}">
                <a16:creationId xmlns:a16="http://schemas.microsoft.com/office/drawing/2014/main" id="{3A2B2376-8602-D044-874A-A8418A4F0D73}"/>
              </a:ext>
            </a:extLst>
          </p:cNvPr>
          <p:cNvSpPr/>
          <p:nvPr/>
        </p:nvSpPr>
        <p:spPr>
          <a:xfrm>
            <a:off x="2374062" y="2732068"/>
            <a:ext cx="3027815" cy="3054978"/>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Title 1">
            <a:extLst>
              <a:ext uri="{FF2B5EF4-FFF2-40B4-BE49-F238E27FC236}">
                <a16:creationId xmlns:a16="http://schemas.microsoft.com/office/drawing/2014/main" id="{BB6EFD46-82A7-E843-8106-B0444B74D57B}"/>
              </a:ext>
            </a:extLst>
          </p:cNvPr>
          <p:cNvSpPr>
            <a:spLocks noGrp="1"/>
          </p:cNvSpPr>
          <p:nvPr>
            <p:ph type="title"/>
          </p:nvPr>
        </p:nvSpPr>
        <p:spPr/>
        <p:txBody>
          <a:bodyPr>
            <a:noAutofit/>
          </a:bodyPr>
          <a:lstStyle/>
          <a:p>
            <a:r>
              <a:rPr lang="en-US" sz="3800" dirty="0"/>
              <a:t>Maximum Resiliency for Critical Workloads</a:t>
            </a:r>
          </a:p>
        </p:txBody>
      </p:sp>
      <p:sp>
        <p:nvSpPr>
          <p:cNvPr id="5" name="TextBox 33">
            <a:extLst>
              <a:ext uri="{FF2B5EF4-FFF2-40B4-BE49-F238E27FC236}">
                <a16:creationId xmlns:a16="http://schemas.microsoft.com/office/drawing/2014/main" id="{82D3F7D2-9734-A045-9B4D-56B45F030334}"/>
              </a:ext>
            </a:extLst>
          </p:cNvPr>
          <p:cNvSpPr txBox="1">
            <a:spLocks noChangeArrowheads="1"/>
          </p:cNvSpPr>
          <p:nvPr/>
        </p:nvSpPr>
        <p:spPr bwMode="auto">
          <a:xfrm>
            <a:off x="4097302" y="5496490"/>
            <a:ext cx="1555750" cy="276999"/>
          </a:xfrm>
          <a:prstGeom prst="rect">
            <a:avLst/>
          </a:prstGeom>
          <a:noFill/>
          <a:ln w="9525">
            <a:noFill/>
            <a:miter lim="800000"/>
            <a:headEnd/>
            <a:tailEnd/>
          </a:ln>
        </p:spPr>
        <p:txBody>
          <a:bodyPr>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AWS region</a:t>
            </a:r>
          </a:p>
        </p:txBody>
      </p:sp>
      <p:sp>
        <p:nvSpPr>
          <p:cNvPr id="12" name="TextBox 11">
            <a:extLst>
              <a:ext uri="{FF2B5EF4-FFF2-40B4-BE49-F238E27FC236}">
                <a16:creationId xmlns:a16="http://schemas.microsoft.com/office/drawing/2014/main" id="{715AEA25-6FF4-9146-9D2A-C0AD48485802}"/>
              </a:ext>
            </a:extLst>
          </p:cNvPr>
          <p:cNvSpPr txBox="1"/>
          <p:nvPr/>
        </p:nvSpPr>
        <p:spPr>
          <a:xfrm>
            <a:off x="4717344" y="3222577"/>
            <a:ext cx="997498" cy="471918"/>
          </a:xfrm>
          <a:prstGeom prst="rect">
            <a:avLst/>
          </a:prstGeom>
          <a:solidFill>
            <a:schemeClr val="bg1"/>
          </a:solidFill>
          <a:ln>
            <a:solidFill>
              <a:schemeClr val="tx1"/>
            </a:solidFill>
          </a:ln>
        </p:spPr>
        <p:txBody>
          <a:bodyPr wrap="square" lIns="0" tIns="0" rIns="0" bIns="0" rtlCol="0" anchor="t">
            <a:noAutofit/>
          </a:bodyPr>
          <a:lstStyle>
            <a:defPPr>
              <a:defRPr lang="en-US"/>
            </a:defPPr>
            <a:lvl1pPr algn="ctr">
              <a:defRPr sz="900"/>
            </a:lvl1pPr>
          </a:lstStyle>
          <a:p>
            <a:endParaRPr lang="en-US" sz="600" dirty="0">
              <a:latin typeface="Amazon Ember" panose="020B0603020204020204" pitchFamily="34" charset="0"/>
              <a:ea typeface="Amazon Ember" panose="020B0603020204020204" pitchFamily="34" charset="0"/>
              <a:cs typeface="Amazon Ember" panose="020B0603020204020204" pitchFamily="34" charset="0"/>
            </a:endParaRPr>
          </a:p>
          <a:p>
            <a:r>
              <a:rPr lang="en-US" sz="1050" dirty="0">
                <a:latin typeface="Amazon Ember" panose="020B0603020204020204" pitchFamily="34" charset="0"/>
                <a:ea typeface="Amazon Ember" panose="020B0603020204020204" pitchFamily="34" charset="0"/>
                <a:cs typeface="Amazon Ember" panose="020B0603020204020204" pitchFamily="34" charset="0"/>
              </a:rPr>
              <a:t>Virtual Private Gateway</a:t>
            </a:r>
          </a:p>
        </p:txBody>
      </p:sp>
      <p:pic>
        <p:nvPicPr>
          <p:cNvPr id="23" name="Picture 22">
            <a:extLst>
              <a:ext uri="{FF2B5EF4-FFF2-40B4-BE49-F238E27FC236}">
                <a16:creationId xmlns:a16="http://schemas.microsoft.com/office/drawing/2014/main" id="{E7261EB7-4D64-C14E-B098-A911FA40FB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8420" y="2466759"/>
            <a:ext cx="812861" cy="530618"/>
          </a:xfrm>
          <a:prstGeom prst="rect">
            <a:avLst/>
          </a:prstGeom>
        </p:spPr>
      </p:pic>
      <p:cxnSp>
        <p:nvCxnSpPr>
          <p:cNvPr id="25" name="Straight Connector 24">
            <a:extLst>
              <a:ext uri="{FF2B5EF4-FFF2-40B4-BE49-F238E27FC236}">
                <a16:creationId xmlns:a16="http://schemas.microsoft.com/office/drawing/2014/main" id="{2BD08F6D-11D1-5B40-A592-2F21C3DA7307}"/>
              </a:ext>
            </a:extLst>
          </p:cNvPr>
          <p:cNvCxnSpPr>
            <a:cxnSpLocks/>
          </p:cNvCxnSpPr>
          <p:nvPr/>
        </p:nvCxnSpPr>
        <p:spPr>
          <a:xfrm>
            <a:off x="4233006" y="4023502"/>
            <a:ext cx="1088451" cy="584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9795B515-4400-F449-AFF1-A55CEDF251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199" y="3483618"/>
            <a:ext cx="960807" cy="1168982"/>
          </a:xfrm>
          <a:prstGeom prst="rect">
            <a:avLst/>
          </a:prstGeom>
        </p:spPr>
      </p:pic>
      <p:cxnSp>
        <p:nvCxnSpPr>
          <p:cNvPr id="28" name="Straight Connector 27">
            <a:extLst>
              <a:ext uri="{FF2B5EF4-FFF2-40B4-BE49-F238E27FC236}">
                <a16:creationId xmlns:a16="http://schemas.microsoft.com/office/drawing/2014/main" id="{1EABFED1-4611-A14F-9F5D-F24DD2C65090}"/>
              </a:ext>
            </a:extLst>
          </p:cNvPr>
          <p:cNvCxnSpPr>
            <a:cxnSpLocks/>
          </p:cNvCxnSpPr>
          <p:nvPr/>
        </p:nvCxnSpPr>
        <p:spPr>
          <a:xfrm>
            <a:off x="5401877" y="4059842"/>
            <a:ext cx="1940183" cy="177534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4E7E068C-4789-0F43-BAC8-57368CC8F8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31870" y="4103070"/>
            <a:ext cx="431710" cy="518052"/>
          </a:xfrm>
          <a:prstGeom prst="rect">
            <a:avLst/>
          </a:prstGeom>
        </p:spPr>
      </p:pic>
      <p:cxnSp>
        <p:nvCxnSpPr>
          <p:cNvPr id="51" name="Straight Connector 50">
            <a:extLst>
              <a:ext uri="{FF2B5EF4-FFF2-40B4-BE49-F238E27FC236}">
                <a16:creationId xmlns:a16="http://schemas.microsoft.com/office/drawing/2014/main" id="{EC6E3829-1402-4A44-B75E-4D3C347DBF02}"/>
              </a:ext>
            </a:extLst>
          </p:cNvPr>
          <p:cNvCxnSpPr>
            <a:cxnSpLocks/>
          </p:cNvCxnSpPr>
          <p:nvPr/>
        </p:nvCxnSpPr>
        <p:spPr>
          <a:xfrm flipV="1">
            <a:off x="5397816" y="2451506"/>
            <a:ext cx="1944244" cy="161660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ECF55301-BB18-2B41-BB9C-181460A065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11474" y="5593440"/>
            <a:ext cx="461172" cy="483486"/>
          </a:xfrm>
          <a:prstGeom prst="rect">
            <a:avLst/>
          </a:prstGeom>
        </p:spPr>
      </p:pic>
      <p:cxnSp>
        <p:nvCxnSpPr>
          <p:cNvPr id="38" name="Straight Connector 37">
            <a:extLst>
              <a:ext uri="{FF2B5EF4-FFF2-40B4-BE49-F238E27FC236}">
                <a16:creationId xmlns:a16="http://schemas.microsoft.com/office/drawing/2014/main" id="{82C30949-3D45-6341-9619-43DC110F1761}"/>
              </a:ext>
            </a:extLst>
          </p:cNvPr>
          <p:cNvCxnSpPr>
            <a:cxnSpLocks/>
          </p:cNvCxnSpPr>
          <p:nvPr/>
        </p:nvCxnSpPr>
        <p:spPr>
          <a:xfrm>
            <a:off x="5397816" y="4036092"/>
            <a:ext cx="1998124" cy="103289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8E725F78-1379-2649-80E5-0574EDD8523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24093" y="4862199"/>
            <a:ext cx="461172" cy="483486"/>
          </a:xfrm>
          <a:prstGeom prst="rect">
            <a:avLst/>
          </a:prstGeom>
        </p:spPr>
      </p:pic>
      <p:sp>
        <p:nvSpPr>
          <p:cNvPr id="55" name="Rounded Rectangle 54">
            <a:extLst>
              <a:ext uri="{FF2B5EF4-FFF2-40B4-BE49-F238E27FC236}">
                <a16:creationId xmlns:a16="http://schemas.microsoft.com/office/drawing/2014/main" id="{27B21D42-E5F8-6A4E-8908-688287285F39}"/>
              </a:ext>
            </a:extLst>
          </p:cNvPr>
          <p:cNvSpPr/>
          <p:nvPr/>
        </p:nvSpPr>
        <p:spPr>
          <a:xfrm>
            <a:off x="6624265" y="1715633"/>
            <a:ext cx="1440877" cy="206578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8" name="Picture 57">
            <a:extLst>
              <a:ext uri="{FF2B5EF4-FFF2-40B4-BE49-F238E27FC236}">
                <a16:creationId xmlns:a16="http://schemas.microsoft.com/office/drawing/2014/main" id="{21DDD244-EC70-0147-BD23-14FA83D8FF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31870" y="1408996"/>
            <a:ext cx="431710" cy="518052"/>
          </a:xfrm>
          <a:prstGeom prst="rect">
            <a:avLst/>
          </a:prstGeom>
        </p:spPr>
      </p:pic>
      <p:sp>
        <p:nvSpPr>
          <p:cNvPr id="60" name="TextBox 59">
            <a:extLst>
              <a:ext uri="{FF2B5EF4-FFF2-40B4-BE49-F238E27FC236}">
                <a16:creationId xmlns:a16="http://schemas.microsoft.com/office/drawing/2014/main" id="{5B6049DC-14C8-7944-AF15-32BE19C7C5C3}"/>
              </a:ext>
            </a:extLst>
          </p:cNvPr>
          <p:cNvSpPr txBox="1"/>
          <p:nvPr/>
        </p:nvSpPr>
        <p:spPr>
          <a:xfrm>
            <a:off x="6618978" y="3496801"/>
            <a:ext cx="1446164" cy="338402"/>
          </a:xfrm>
          <a:prstGeom prst="rect">
            <a:avLst/>
          </a:prstGeom>
          <a:noFill/>
        </p:spPr>
        <p:txBody>
          <a:bodyPr wrap="square" lIns="0" tIns="0" rIns="0" bIns="0" rtlCol="0" anchor="t">
            <a:noAutofit/>
          </a:bodyPr>
          <a:lstStyle/>
          <a:p>
            <a:pPr algn="ctr"/>
            <a:r>
              <a:rPr lang="en-US" sz="900" dirty="0">
                <a:latin typeface="Amazon Ember" panose="020B0603020204020204" pitchFamily="34" charset="0"/>
                <a:ea typeface="Amazon Ember" panose="020B0603020204020204" pitchFamily="34" charset="0"/>
                <a:cs typeface="Amazon Ember" panose="020B0603020204020204" pitchFamily="34" charset="0"/>
              </a:rPr>
              <a:t>AWS Direct Connect</a:t>
            </a:r>
          </a:p>
          <a:p>
            <a:pPr algn="ctr"/>
            <a:r>
              <a:rPr lang="en-US" sz="900" dirty="0">
                <a:latin typeface="Amazon Ember" panose="020B0603020204020204" pitchFamily="34" charset="0"/>
                <a:ea typeface="Amazon Ember" panose="020B0603020204020204" pitchFamily="34" charset="0"/>
                <a:cs typeface="Amazon Ember" panose="020B0603020204020204" pitchFamily="34" charset="0"/>
              </a:rPr>
              <a:t>Location – 1</a:t>
            </a:r>
          </a:p>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1" name="Picture 60">
            <a:extLst>
              <a:ext uri="{FF2B5EF4-FFF2-40B4-BE49-F238E27FC236}">
                <a16:creationId xmlns:a16="http://schemas.microsoft.com/office/drawing/2014/main" id="{02D8B1F5-BE66-7D44-91DD-AA24496676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11474" y="2190381"/>
            <a:ext cx="461172" cy="483486"/>
          </a:xfrm>
          <a:prstGeom prst="rect">
            <a:avLst/>
          </a:prstGeom>
        </p:spPr>
      </p:pic>
      <p:cxnSp>
        <p:nvCxnSpPr>
          <p:cNvPr id="62" name="Straight Connector 61">
            <a:extLst>
              <a:ext uri="{FF2B5EF4-FFF2-40B4-BE49-F238E27FC236}">
                <a16:creationId xmlns:a16="http://schemas.microsoft.com/office/drawing/2014/main" id="{AB4474BC-02D1-1443-A19A-9A50DDDD3D4E}"/>
              </a:ext>
            </a:extLst>
          </p:cNvPr>
          <p:cNvCxnSpPr>
            <a:cxnSpLocks/>
          </p:cNvCxnSpPr>
          <p:nvPr/>
        </p:nvCxnSpPr>
        <p:spPr>
          <a:xfrm flipV="1">
            <a:off x="5397816" y="3160762"/>
            <a:ext cx="1944244" cy="90734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D5FD076C-3C0B-EE4F-BA92-CE38EAD7A6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11474" y="2912302"/>
            <a:ext cx="461172" cy="483486"/>
          </a:xfrm>
          <a:prstGeom prst="rect">
            <a:avLst/>
          </a:prstGeom>
        </p:spPr>
      </p:pic>
      <p:pic>
        <p:nvPicPr>
          <p:cNvPr id="13" name="Picture 12">
            <a:extLst>
              <a:ext uri="{FF2B5EF4-FFF2-40B4-BE49-F238E27FC236}">
                <a16:creationId xmlns:a16="http://schemas.microsoft.com/office/drawing/2014/main" id="{1681DAC6-5782-B541-9A4E-F366F6CAD67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31453" y="3747229"/>
            <a:ext cx="538196" cy="564237"/>
          </a:xfrm>
          <a:prstGeom prst="rect">
            <a:avLst/>
          </a:prstGeom>
        </p:spPr>
      </p:pic>
      <p:sp>
        <p:nvSpPr>
          <p:cNvPr id="63" name="Rounded Rectangle 62">
            <a:extLst>
              <a:ext uri="{FF2B5EF4-FFF2-40B4-BE49-F238E27FC236}">
                <a16:creationId xmlns:a16="http://schemas.microsoft.com/office/drawing/2014/main" id="{0996DCBF-62C9-5C41-BA7C-63A6944A3022}"/>
              </a:ext>
            </a:extLst>
          </p:cNvPr>
          <p:cNvSpPr/>
          <p:nvPr/>
        </p:nvSpPr>
        <p:spPr>
          <a:xfrm>
            <a:off x="8428589" y="1715633"/>
            <a:ext cx="1440877" cy="206578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0" name="Picture 19">
            <a:extLst>
              <a:ext uri="{FF2B5EF4-FFF2-40B4-BE49-F238E27FC236}">
                <a16:creationId xmlns:a16="http://schemas.microsoft.com/office/drawing/2014/main" id="{71484ECF-904F-DF40-8992-747619CC97D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19748" y="1432637"/>
            <a:ext cx="323113" cy="446204"/>
          </a:xfrm>
          <a:prstGeom prst="rect">
            <a:avLst/>
          </a:prstGeom>
        </p:spPr>
      </p:pic>
      <p:pic>
        <p:nvPicPr>
          <p:cNvPr id="64" name="Picture 63">
            <a:extLst>
              <a:ext uri="{FF2B5EF4-FFF2-40B4-BE49-F238E27FC236}">
                <a16:creationId xmlns:a16="http://schemas.microsoft.com/office/drawing/2014/main" id="{F3E7CAA7-3C4A-2C43-8E86-6194F3F1A335}"/>
              </a:ext>
            </a:extLst>
          </p:cNvPr>
          <p:cNvPicPr>
            <a:picLocks noChangeAspect="1"/>
          </p:cNvPicPr>
          <p:nvPr/>
        </p:nvPicPr>
        <p:blipFill>
          <a:blip r:embed="rId7">
            <a:grayscl/>
            <a:extLst>
              <a:ext uri="{28A0092B-C50C-407E-A947-70E740481C1C}">
                <a14:useLocalDpi xmlns:a14="http://schemas.microsoft.com/office/drawing/2010/main" val="0"/>
              </a:ext>
            </a:extLst>
          </a:blip>
          <a:stretch>
            <a:fillRect/>
          </a:stretch>
        </p:blipFill>
        <p:spPr>
          <a:xfrm>
            <a:off x="8919111" y="2156915"/>
            <a:ext cx="461172" cy="483486"/>
          </a:xfrm>
          <a:prstGeom prst="rect">
            <a:avLst/>
          </a:prstGeom>
        </p:spPr>
      </p:pic>
      <p:pic>
        <p:nvPicPr>
          <p:cNvPr id="65" name="Picture 64">
            <a:extLst>
              <a:ext uri="{FF2B5EF4-FFF2-40B4-BE49-F238E27FC236}">
                <a16:creationId xmlns:a16="http://schemas.microsoft.com/office/drawing/2014/main" id="{CE651163-07DD-7E43-BFF5-B06D6C7C21A2}"/>
              </a:ext>
            </a:extLst>
          </p:cNvPr>
          <p:cNvPicPr>
            <a:picLocks noChangeAspect="1"/>
          </p:cNvPicPr>
          <p:nvPr/>
        </p:nvPicPr>
        <p:blipFill>
          <a:blip r:embed="rId7">
            <a:grayscl/>
            <a:extLst>
              <a:ext uri="{28A0092B-C50C-407E-A947-70E740481C1C}">
                <a14:useLocalDpi xmlns:a14="http://schemas.microsoft.com/office/drawing/2010/main" val="0"/>
              </a:ext>
            </a:extLst>
          </a:blip>
          <a:stretch>
            <a:fillRect/>
          </a:stretch>
        </p:blipFill>
        <p:spPr>
          <a:xfrm>
            <a:off x="8919111" y="2899366"/>
            <a:ext cx="461172" cy="483486"/>
          </a:xfrm>
          <a:prstGeom prst="rect">
            <a:avLst/>
          </a:prstGeom>
        </p:spPr>
      </p:pic>
      <p:sp>
        <p:nvSpPr>
          <p:cNvPr id="66" name="TextBox 65">
            <a:extLst>
              <a:ext uri="{FF2B5EF4-FFF2-40B4-BE49-F238E27FC236}">
                <a16:creationId xmlns:a16="http://schemas.microsoft.com/office/drawing/2014/main" id="{8F2D8AA0-35E5-B142-BEAD-B2F196D8C5C6}"/>
              </a:ext>
            </a:extLst>
          </p:cNvPr>
          <p:cNvSpPr txBox="1"/>
          <p:nvPr/>
        </p:nvSpPr>
        <p:spPr>
          <a:xfrm>
            <a:off x="6637233" y="6166690"/>
            <a:ext cx="1446164" cy="338402"/>
          </a:xfrm>
          <a:prstGeom prst="rect">
            <a:avLst/>
          </a:prstGeom>
          <a:noFill/>
        </p:spPr>
        <p:txBody>
          <a:bodyPr wrap="square" lIns="0" tIns="0" rIns="0" bIns="0" rtlCol="0" anchor="t">
            <a:noAutofit/>
          </a:bodyPr>
          <a:lstStyle/>
          <a:p>
            <a:pPr algn="ctr"/>
            <a:r>
              <a:rPr lang="en-US" sz="900" dirty="0">
                <a:latin typeface="Amazon Ember" panose="020B0603020204020204" pitchFamily="34" charset="0"/>
                <a:ea typeface="Amazon Ember" panose="020B0603020204020204" pitchFamily="34" charset="0"/>
                <a:cs typeface="Amazon Ember" panose="020B0603020204020204" pitchFamily="34" charset="0"/>
              </a:rPr>
              <a:t>AWS Direct Connect</a:t>
            </a:r>
          </a:p>
          <a:p>
            <a:pPr algn="ctr"/>
            <a:r>
              <a:rPr lang="en-US" sz="900" dirty="0">
                <a:latin typeface="Amazon Ember" panose="020B0603020204020204" pitchFamily="34" charset="0"/>
                <a:ea typeface="Amazon Ember" panose="020B0603020204020204" pitchFamily="34" charset="0"/>
                <a:cs typeface="Amazon Ember" panose="020B0603020204020204" pitchFamily="34" charset="0"/>
              </a:rPr>
              <a:t>Location – 2</a:t>
            </a:r>
          </a:p>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0" name="TextBox 69">
            <a:extLst>
              <a:ext uri="{FF2B5EF4-FFF2-40B4-BE49-F238E27FC236}">
                <a16:creationId xmlns:a16="http://schemas.microsoft.com/office/drawing/2014/main" id="{55C8B463-C676-6242-9951-38497B4B7843}"/>
              </a:ext>
            </a:extLst>
          </p:cNvPr>
          <p:cNvSpPr txBox="1"/>
          <p:nvPr/>
        </p:nvSpPr>
        <p:spPr>
          <a:xfrm>
            <a:off x="8441444" y="3491456"/>
            <a:ext cx="1446164" cy="189612"/>
          </a:xfrm>
          <a:prstGeom prst="rect">
            <a:avLst/>
          </a:prstGeom>
          <a:noFill/>
        </p:spPr>
        <p:txBody>
          <a:bodyPr wrap="square" lIns="0" tIns="0" rIns="0" bIns="0" rtlCol="0" anchor="t">
            <a:noAutofit/>
          </a:bodyPr>
          <a:lstStyle/>
          <a:p>
            <a:pPr algn="ctr"/>
            <a:r>
              <a:rPr lang="en-US" sz="900" dirty="0">
                <a:latin typeface="Amazon Ember" panose="020B0603020204020204" pitchFamily="34" charset="0"/>
                <a:ea typeface="Amazon Ember" panose="020B0603020204020204" pitchFamily="34" charset="0"/>
                <a:cs typeface="Amazon Ember" panose="020B0603020204020204" pitchFamily="34" charset="0"/>
              </a:rPr>
              <a:t>Customer Data Center 1</a:t>
            </a:r>
          </a:p>
          <a:p>
            <a:pPr algn="ctr"/>
            <a:r>
              <a:rPr lang="en-US" sz="900" dirty="0">
                <a:latin typeface="Amazon Ember" panose="020B0603020204020204" pitchFamily="34" charset="0"/>
                <a:ea typeface="Amazon Ember" panose="020B0603020204020204" pitchFamily="34" charset="0"/>
                <a:cs typeface="Amazon Ember" panose="020B0603020204020204" pitchFamily="34" charset="0"/>
              </a:rPr>
              <a:t>10.0.0.0/16</a:t>
            </a:r>
          </a:p>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1" name="Rounded Rectangle 70">
            <a:extLst>
              <a:ext uri="{FF2B5EF4-FFF2-40B4-BE49-F238E27FC236}">
                <a16:creationId xmlns:a16="http://schemas.microsoft.com/office/drawing/2014/main" id="{C9FDED02-DD01-FD44-8659-24C84D359A94}"/>
              </a:ext>
            </a:extLst>
          </p:cNvPr>
          <p:cNvSpPr/>
          <p:nvPr/>
        </p:nvSpPr>
        <p:spPr>
          <a:xfrm>
            <a:off x="8423302" y="4409707"/>
            <a:ext cx="1440877" cy="206578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2" name="Picture 71">
            <a:extLst>
              <a:ext uri="{FF2B5EF4-FFF2-40B4-BE49-F238E27FC236}">
                <a16:creationId xmlns:a16="http://schemas.microsoft.com/office/drawing/2014/main" id="{193CD883-0A6E-6641-B526-6B17F709BF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14461" y="4126711"/>
            <a:ext cx="323113" cy="446204"/>
          </a:xfrm>
          <a:prstGeom prst="rect">
            <a:avLst/>
          </a:prstGeom>
        </p:spPr>
      </p:pic>
      <p:pic>
        <p:nvPicPr>
          <p:cNvPr id="73" name="Picture 72">
            <a:extLst>
              <a:ext uri="{FF2B5EF4-FFF2-40B4-BE49-F238E27FC236}">
                <a16:creationId xmlns:a16="http://schemas.microsoft.com/office/drawing/2014/main" id="{E894E6E5-0E04-FE4A-BEA1-3B462003B00D}"/>
              </a:ext>
            </a:extLst>
          </p:cNvPr>
          <p:cNvPicPr>
            <a:picLocks noChangeAspect="1"/>
          </p:cNvPicPr>
          <p:nvPr/>
        </p:nvPicPr>
        <p:blipFill>
          <a:blip r:embed="rId7">
            <a:grayscl/>
            <a:extLst>
              <a:ext uri="{28A0092B-C50C-407E-A947-70E740481C1C}">
                <a14:useLocalDpi xmlns:a14="http://schemas.microsoft.com/office/drawing/2010/main" val="0"/>
              </a:ext>
            </a:extLst>
          </a:blip>
          <a:stretch>
            <a:fillRect/>
          </a:stretch>
        </p:blipFill>
        <p:spPr>
          <a:xfrm>
            <a:off x="8913824" y="4850989"/>
            <a:ext cx="461172" cy="483486"/>
          </a:xfrm>
          <a:prstGeom prst="rect">
            <a:avLst/>
          </a:prstGeom>
        </p:spPr>
      </p:pic>
      <p:pic>
        <p:nvPicPr>
          <p:cNvPr id="74" name="Picture 73">
            <a:extLst>
              <a:ext uri="{FF2B5EF4-FFF2-40B4-BE49-F238E27FC236}">
                <a16:creationId xmlns:a16="http://schemas.microsoft.com/office/drawing/2014/main" id="{32F1D4F8-79FC-BC47-9887-95104A2B1612}"/>
              </a:ext>
            </a:extLst>
          </p:cNvPr>
          <p:cNvPicPr>
            <a:picLocks noChangeAspect="1"/>
          </p:cNvPicPr>
          <p:nvPr/>
        </p:nvPicPr>
        <p:blipFill>
          <a:blip r:embed="rId7">
            <a:grayscl/>
            <a:extLst>
              <a:ext uri="{28A0092B-C50C-407E-A947-70E740481C1C}">
                <a14:useLocalDpi xmlns:a14="http://schemas.microsoft.com/office/drawing/2010/main" val="0"/>
              </a:ext>
            </a:extLst>
          </a:blip>
          <a:stretch>
            <a:fillRect/>
          </a:stretch>
        </p:blipFill>
        <p:spPr>
          <a:xfrm>
            <a:off x="8913824" y="5593440"/>
            <a:ext cx="461172" cy="483486"/>
          </a:xfrm>
          <a:prstGeom prst="rect">
            <a:avLst/>
          </a:prstGeom>
        </p:spPr>
      </p:pic>
      <p:sp>
        <p:nvSpPr>
          <p:cNvPr id="75" name="TextBox 74">
            <a:extLst>
              <a:ext uri="{FF2B5EF4-FFF2-40B4-BE49-F238E27FC236}">
                <a16:creationId xmlns:a16="http://schemas.microsoft.com/office/drawing/2014/main" id="{AD7C17A0-00CE-AC44-93D8-0984D59FEB04}"/>
              </a:ext>
            </a:extLst>
          </p:cNvPr>
          <p:cNvSpPr txBox="1"/>
          <p:nvPr/>
        </p:nvSpPr>
        <p:spPr>
          <a:xfrm>
            <a:off x="8432496" y="6183197"/>
            <a:ext cx="1446164" cy="189612"/>
          </a:xfrm>
          <a:prstGeom prst="rect">
            <a:avLst/>
          </a:prstGeom>
          <a:noFill/>
        </p:spPr>
        <p:txBody>
          <a:bodyPr wrap="square" lIns="0" tIns="0" rIns="0" bIns="0" rtlCol="0" anchor="t">
            <a:noAutofit/>
          </a:bodyPr>
          <a:lstStyle/>
          <a:p>
            <a:pPr algn="ctr"/>
            <a:r>
              <a:rPr lang="en-US" sz="900" dirty="0">
                <a:latin typeface="Amazon Ember" panose="020B0603020204020204" pitchFamily="34" charset="0"/>
                <a:ea typeface="Amazon Ember" panose="020B0603020204020204" pitchFamily="34" charset="0"/>
                <a:cs typeface="Amazon Ember" panose="020B0603020204020204" pitchFamily="34" charset="0"/>
              </a:rPr>
              <a:t>Customer Data Center 2</a:t>
            </a:r>
          </a:p>
          <a:p>
            <a:pPr algn="ctr"/>
            <a:r>
              <a:rPr lang="en-US" sz="900" dirty="0">
                <a:latin typeface="Amazon Ember" panose="020B0603020204020204" pitchFamily="34" charset="0"/>
                <a:ea typeface="Amazon Ember" panose="020B0603020204020204" pitchFamily="34" charset="0"/>
                <a:cs typeface="Amazon Ember" panose="020B0603020204020204" pitchFamily="34" charset="0"/>
              </a:rPr>
              <a:t>10.1.0.0/16</a:t>
            </a:r>
          </a:p>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3" name="TextBox 82">
            <a:extLst>
              <a:ext uri="{FF2B5EF4-FFF2-40B4-BE49-F238E27FC236}">
                <a16:creationId xmlns:a16="http://schemas.microsoft.com/office/drawing/2014/main" id="{2DE9A802-C4AE-7A4A-A8CA-92770CCBB1A2}"/>
              </a:ext>
            </a:extLst>
          </p:cNvPr>
          <p:cNvSpPr txBox="1"/>
          <p:nvPr/>
        </p:nvSpPr>
        <p:spPr>
          <a:xfrm>
            <a:off x="238539" y="1502265"/>
            <a:ext cx="5805368" cy="1077218"/>
          </a:xfrm>
          <a:prstGeom prst="rect">
            <a:avLst/>
          </a:prstGeom>
          <a:noFill/>
        </p:spPr>
        <p:txBody>
          <a:bodyPr wrap="square" rtlCol="0">
            <a:spAutoFit/>
          </a:bodyPr>
          <a:lstStyle/>
          <a:p>
            <a:r>
              <a:rPr lang="en-US" sz="2200" dirty="0">
                <a:latin typeface="Amazon Ember" panose="020B0603020204020204" pitchFamily="34" charset="0"/>
                <a:ea typeface="Amazon Ember" panose="020B0603020204020204" pitchFamily="34" charset="0"/>
                <a:cs typeface="Amazon Ember" panose="020B0603020204020204" pitchFamily="34" charset="0"/>
              </a:rPr>
              <a:t>Redundant Active/Active AWS Direct Connect Connections</a:t>
            </a:r>
          </a:p>
          <a:p>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4" name="TextBox 83">
            <a:extLst>
              <a:ext uri="{FF2B5EF4-FFF2-40B4-BE49-F238E27FC236}">
                <a16:creationId xmlns:a16="http://schemas.microsoft.com/office/drawing/2014/main" id="{6A4B4B52-9A67-2040-8C61-F235182BC628}"/>
              </a:ext>
            </a:extLst>
          </p:cNvPr>
          <p:cNvSpPr txBox="1"/>
          <p:nvPr/>
        </p:nvSpPr>
        <p:spPr>
          <a:xfrm>
            <a:off x="3108126" y="4780282"/>
            <a:ext cx="1288951" cy="687222"/>
          </a:xfrm>
          <a:prstGeom prst="rect">
            <a:avLst/>
          </a:prstGeom>
          <a:noFill/>
        </p:spPr>
        <p:txBody>
          <a:bodyPr wrap="square" lIns="0" tIns="0" rIns="0" bIns="0" rtlCol="0" anchor="t">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Amazon VPC</a:t>
            </a:r>
          </a:p>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172.16.0.0/16</a:t>
            </a:r>
            <a:endParaRPr lang="en-US" sz="2800" dirty="0">
              <a:latin typeface="Amazon Ember" panose="020B0603020204020204" pitchFamily="34" charset="0"/>
              <a:ea typeface="Amazon Ember" panose="020B0603020204020204" pitchFamily="34" charset="0"/>
              <a:cs typeface="Amazon Ember" panose="020B0603020204020204" pitchFamily="34" charset="0"/>
            </a:endParaRPr>
          </a:p>
        </p:txBody>
      </p:sp>
    </p:spTree>
    <p:custDataLst>
      <p:tags r:id="rId1"/>
    </p:custDataLst>
    <p:extLst>
      <p:ext uri="{BB962C8B-B14F-4D97-AF65-F5344CB8AC3E}">
        <p14:creationId xmlns:p14="http://schemas.microsoft.com/office/powerpoint/2010/main" val="3055358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Dual DX – Dual Location</a:t>
            </a:r>
          </a:p>
        </p:txBody>
      </p:sp>
      <p:sp>
        <p:nvSpPr>
          <p:cNvPr id="42" name="Rounded Rectangle 41"/>
          <p:cNvSpPr/>
          <p:nvPr/>
        </p:nvSpPr>
        <p:spPr>
          <a:xfrm>
            <a:off x="-1985513" y="1443328"/>
            <a:ext cx="3801697" cy="3924821"/>
          </a:xfrm>
          <a:prstGeom prst="roundRect">
            <a:avLst>
              <a:gd name="adj" fmla="val 9818"/>
            </a:avLst>
          </a:prstGeom>
          <a:noFill/>
          <a:ln w="28575">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lIns="91452" tIns="45727" rIns="91452" bIns="45727"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3" name="Rounded Rectangle 42"/>
          <p:cNvSpPr/>
          <p:nvPr/>
        </p:nvSpPr>
        <p:spPr>
          <a:xfrm>
            <a:off x="-1292477" y="1957215"/>
            <a:ext cx="1973093" cy="1040299"/>
          </a:xfrm>
          <a:prstGeom prst="roundRect">
            <a:avLst>
              <a:gd name="adj" fmla="val 9818"/>
            </a:avLst>
          </a:prstGeom>
          <a:noFill/>
          <a:ln>
            <a:solidFill>
              <a:schemeClr val="tx1"/>
            </a:solidFill>
          </a:ln>
        </p:spPr>
        <p:style>
          <a:lnRef idx="2">
            <a:schemeClr val="dk1"/>
          </a:lnRef>
          <a:fillRef idx="1">
            <a:schemeClr val="lt1"/>
          </a:fillRef>
          <a:effectRef idx="0">
            <a:schemeClr val="dk1"/>
          </a:effectRef>
          <a:fontRef idx="minor">
            <a:schemeClr val="dk1"/>
          </a:fontRef>
        </p:style>
        <p:txBody>
          <a:bodyPr lIns="91452" tIns="45727" rIns="91452" bIns="45727"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4" name="Rounded Rectangle 43"/>
          <p:cNvSpPr/>
          <p:nvPr/>
        </p:nvSpPr>
        <p:spPr>
          <a:xfrm>
            <a:off x="-1292477" y="3850109"/>
            <a:ext cx="1973093" cy="1047975"/>
          </a:xfrm>
          <a:prstGeom prst="roundRect">
            <a:avLst>
              <a:gd name="adj" fmla="val 9818"/>
            </a:avLst>
          </a:prstGeom>
          <a:noFill/>
          <a:ln>
            <a:solidFill>
              <a:schemeClr val="tx1"/>
            </a:solidFill>
          </a:ln>
        </p:spPr>
        <p:style>
          <a:lnRef idx="2">
            <a:schemeClr val="dk1"/>
          </a:lnRef>
          <a:fillRef idx="1">
            <a:schemeClr val="lt1"/>
          </a:fillRef>
          <a:effectRef idx="0">
            <a:schemeClr val="dk1"/>
          </a:effectRef>
          <a:fontRef idx="minor">
            <a:schemeClr val="dk1"/>
          </a:fontRef>
        </p:style>
        <p:txBody>
          <a:bodyPr lIns="91452" tIns="45727" rIns="91452" bIns="45727"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5" name="Picture 4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09830" y="1738632"/>
            <a:ext cx="287867" cy="321733"/>
          </a:xfrm>
          <a:prstGeom prst="rect">
            <a:avLst/>
          </a:prstGeom>
        </p:spPr>
      </p:pic>
      <p:pic>
        <p:nvPicPr>
          <p:cNvPr id="47" name="Picture 4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09830" y="3634623"/>
            <a:ext cx="287867" cy="321733"/>
          </a:xfrm>
          <a:prstGeom prst="rect">
            <a:avLst/>
          </a:prstGeom>
        </p:spPr>
      </p:pic>
      <p:pic>
        <p:nvPicPr>
          <p:cNvPr id="48" name="Picture 47" descr="VPC-Router.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4025" y="2978686"/>
            <a:ext cx="844183" cy="844183"/>
          </a:xfrm>
          <a:prstGeom prst="rect">
            <a:avLst/>
          </a:prstGeom>
        </p:spPr>
      </p:pic>
      <p:pic>
        <p:nvPicPr>
          <p:cNvPr id="49" name="Picture 48" descr="EC2-Instances.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314720" y="2094235"/>
            <a:ext cx="831123" cy="831123"/>
          </a:xfrm>
          <a:prstGeom prst="rect">
            <a:avLst/>
          </a:prstGeom>
        </p:spPr>
      </p:pic>
      <p:pic>
        <p:nvPicPr>
          <p:cNvPr id="50" name="Picture 49" descr="EC2-Instances.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314720" y="4022821"/>
            <a:ext cx="831124" cy="831124"/>
          </a:xfrm>
          <a:prstGeom prst="rect">
            <a:avLst/>
          </a:prstGeom>
        </p:spPr>
      </p:pic>
      <p:pic>
        <p:nvPicPr>
          <p:cNvPr id="51" name="Picture 50" descr="VPC-Internet-Gateway.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402101" y="1438218"/>
            <a:ext cx="819287" cy="819287"/>
          </a:xfrm>
          <a:prstGeom prst="rect">
            <a:avLst/>
          </a:prstGeom>
        </p:spPr>
      </p:pic>
      <p:pic>
        <p:nvPicPr>
          <p:cNvPr id="52" name="Picture 51" descr="EC2-Instances.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69656" y="2092615"/>
            <a:ext cx="831123" cy="831123"/>
          </a:xfrm>
          <a:prstGeom prst="rect">
            <a:avLst/>
          </a:prstGeom>
        </p:spPr>
      </p:pic>
      <p:pic>
        <p:nvPicPr>
          <p:cNvPr id="53" name="Picture 52" descr="EC2-Instances.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69655" y="4021201"/>
            <a:ext cx="831124" cy="831124"/>
          </a:xfrm>
          <a:prstGeom prst="rect">
            <a:avLst/>
          </a:prstGeom>
        </p:spPr>
      </p:pic>
      <p:sp>
        <p:nvSpPr>
          <p:cNvPr id="29" name="Rounded Rectangle 28"/>
          <p:cNvSpPr/>
          <p:nvPr/>
        </p:nvSpPr>
        <p:spPr>
          <a:xfrm>
            <a:off x="10549907" y="1467303"/>
            <a:ext cx="3957411" cy="385988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0" name="Picture 29"/>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3369088" y="983650"/>
            <a:ext cx="975444" cy="975444"/>
          </a:xfrm>
          <a:prstGeom prst="rect">
            <a:avLst/>
          </a:prstGeom>
        </p:spPr>
      </p:pic>
      <p:pic>
        <p:nvPicPr>
          <p:cNvPr id="31" name="Picture 30" descr="Traditional-Servers.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1194309" y="2009899"/>
            <a:ext cx="975360" cy="975360"/>
          </a:xfrm>
          <a:prstGeom prst="rect">
            <a:avLst/>
          </a:prstGeom>
        </p:spPr>
      </p:pic>
      <p:pic>
        <p:nvPicPr>
          <p:cNvPr id="32" name="Picture 31" descr="Traditional-Servers.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1347345" y="2193041"/>
            <a:ext cx="975360" cy="975360"/>
          </a:xfrm>
          <a:prstGeom prst="rect">
            <a:avLst/>
          </a:prstGeom>
        </p:spPr>
      </p:pic>
      <p:pic>
        <p:nvPicPr>
          <p:cNvPr id="33" name="Picture 32" descr="Traditional-Servers.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2845117" y="2008280"/>
            <a:ext cx="975360" cy="975360"/>
          </a:xfrm>
          <a:prstGeom prst="rect">
            <a:avLst/>
          </a:prstGeom>
        </p:spPr>
      </p:pic>
      <p:pic>
        <p:nvPicPr>
          <p:cNvPr id="34" name="Picture 33" descr="Traditional-Servers.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2998153" y="2191423"/>
            <a:ext cx="975360" cy="975360"/>
          </a:xfrm>
          <a:prstGeom prst="rect">
            <a:avLst/>
          </a:prstGeom>
        </p:spPr>
      </p:pic>
      <p:pic>
        <p:nvPicPr>
          <p:cNvPr id="35" name="Picture 34" descr="Traditional-Servers.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1206316" y="3742409"/>
            <a:ext cx="975360" cy="975360"/>
          </a:xfrm>
          <a:prstGeom prst="rect">
            <a:avLst/>
          </a:prstGeom>
        </p:spPr>
      </p:pic>
      <p:pic>
        <p:nvPicPr>
          <p:cNvPr id="36" name="Picture 35" descr="Traditional-Servers.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1359352" y="3925552"/>
            <a:ext cx="975360" cy="975360"/>
          </a:xfrm>
          <a:prstGeom prst="rect">
            <a:avLst/>
          </a:prstGeom>
        </p:spPr>
      </p:pic>
      <p:sp>
        <p:nvSpPr>
          <p:cNvPr id="37" name="Rectangle 36"/>
          <p:cNvSpPr/>
          <p:nvPr/>
        </p:nvSpPr>
        <p:spPr>
          <a:xfrm>
            <a:off x="10367979" y="3033222"/>
            <a:ext cx="437013" cy="75099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9" name="Picture 38" descr="Traditional-Servers.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2769289" y="3727137"/>
            <a:ext cx="975360" cy="975360"/>
          </a:xfrm>
          <a:prstGeom prst="rect">
            <a:avLst/>
          </a:prstGeom>
        </p:spPr>
      </p:pic>
      <p:pic>
        <p:nvPicPr>
          <p:cNvPr id="40" name="Picture 39" descr="Traditional-Servers.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2922325" y="3910280"/>
            <a:ext cx="975360" cy="975360"/>
          </a:xfrm>
          <a:prstGeom prst="rect">
            <a:avLst/>
          </a:prstGeom>
        </p:spPr>
      </p:pic>
      <p:grpSp>
        <p:nvGrpSpPr>
          <p:cNvPr id="4" name="Group 3"/>
          <p:cNvGrpSpPr/>
          <p:nvPr/>
        </p:nvGrpSpPr>
        <p:grpSpPr>
          <a:xfrm>
            <a:off x="10891138" y="5533075"/>
            <a:ext cx="975444" cy="975444"/>
            <a:chOff x="7226466" y="4168854"/>
            <a:chExt cx="731583" cy="731583"/>
          </a:xfrm>
        </p:grpSpPr>
        <p:pic>
          <p:nvPicPr>
            <p:cNvPr id="55" name="Picture 54"/>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226466" y="4168854"/>
              <a:ext cx="731583" cy="731583"/>
            </a:xfrm>
            <a:prstGeom prst="rect">
              <a:avLst/>
            </a:prstGeom>
          </p:spPr>
        </p:pic>
        <p:sp>
          <p:nvSpPr>
            <p:cNvPr id="3" name="TextBox 2"/>
            <p:cNvSpPr txBox="1"/>
            <p:nvPr/>
          </p:nvSpPr>
          <p:spPr>
            <a:xfrm>
              <a:off x="7355399" y="4603753"/>
              <a:ext cx="571500" cy="192409"/>
            </a:xfrm>
            <a:prstGeom prst="rect">
              <a:avLst/>
            </a:prstGeom>
            <a:noFill/>
          </p:spPr>
          <p:txBody>
            <a:bodyPr wrap="square" rtlCol="0">
              <a:spAutoFit/>
            </a:bodyPr>
            <a:lstStyle/>
            <a:p>
              <a:r>
                <a:rPr lang="en-US" sz="10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CORP</a:t>
              </a:r>
            </a:p>
          </p:txBody>
        </p:sp>
      </p:grpSp>
      <p:pic>
        <p:nvPicPr>
          <p:cNvPr id="64" name="Picture 6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8131" y="5629849"/>
            <a:ext cx="995520" cy="649852"/>
          </a:xfrm>
          <a:prstGeom prst="rect">
            <a:avLst/>
          </a:prstGeom>
        </p:spPr>
      </p:pic>
      <p:sp>
        <p:nvSpPr>
          <p:cNvPr id="38" name="Rectangle 37"/>
          <p:cNvSpPr/>
          <p:nvPr/>
        </p:nvSpPr>
        <p:spPr>
          <a:xfrm>
            <a:off x="2988581" y="1245713"/>
            <a:ext cx="3556000" cy="2539857"/>
          </a:xfrm>
          <a:prstGeom prst="rect">
            <a:avLst/>
          </a:prstGeom>
          <a:noFill/>
          <a:ln w="19050" cmpd="sng">
            <a:solidFill>
              <a:schemeClr val="bg2">
                <a:lumMod val="50000"/>
              </a:schemeClr>
            </a:solidFill>
            <a:prstDash val="sysDash"/>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33"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1" name="Rectangle 40"/>
          <p:cNvSpPr/>
          <p:nvPr/>
        </p:nvSpPr>
        <p:spPr>
          <a:xfrm>
            <a:off x="3191782" y="1550513"/>
            <a:ext cx="1368613" cy="2131092"/>
          </a:xfrm>
          <a:prstGeom prst="rect">
            <a:avLst/>
          </a:prstGeom>
          <a:noFill/>
          <a:ln w="19050" cmpd="sng">
            <a:solidFill>
              <a:schemeClr val="bg2">
                <a:lumMod val="50000"/>
              </a:schemeClr>
            </a:solidFill>
            <a:prstDash val="sysDash"/>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33"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7" name="Rectangle 56"/>
          <p:cNvSpPr/>
          <p:nvPr/>
        </p:nvSpPr>
        <p:spPr>
          <a:xfrm>
            <a:off x="4723797" y="1550513"/>
            <a:ext cx="1566787" cy="2131092"/>
          </a:xfrm>
          <a:prstGeom prst="rect">
            <a:avLst/>
          </a:prstGeom>
          <a:noFill/>
          <a:ln w="19050" cmpd="sng">
            <a:solidFill>
              <a:schemeClr val="bg2">
                <a:lumMod val="50000"/>
              </a:schemeClr>
            </a:solidFill>
            <a:prstDash val="sysDash"/>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33"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8" name="TextBox 57"/>
          <p:cNvSpPr txBox="1"/>
          <p:nvPr/>
        </p:nvSpPr>
        <p:spPr>
          <a:xfrm>
            <a:off x="5164092" y="3194138"/>
            <a:ext cx="804723" cy="410241"/>
          </a:xfrm>
          <a:prstGeom prst="rect">
            <a:avLst/>
          </a:prstGeom>
          <a:noFill/>
        </p:spPr>
        <p:txBody>
          <a:bodyPr wrap="square" lIns="0" tIns="0" rIns="0" bIns="0"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Customer Routers</a:t>
            </a:r>
          </a:p>
        </p:txBody>
      </p:sp>
      <p:sp>
        <p:nvSpPr>
          <p:cNvPr id="59" name="TextBox 58"/>
          <p:cNvSpPr txBox="1"/>
          <p:nvPr/>
        </p:nvSpPr>
        <p:spPr>
          <a:xfrm>
            <a:off x="5113411" y="1586057"/>
            <a:ext cx="846667" cy="205121"/>
          </a:xfrm>
          <a:prstGeom prst="rect">
            <a:avLst/>
          </a:prstGeom>
          <a:noFill/>
        </p:spPr>
        <p:txBody>
          <a:bodyPr wrap="square" lIns="0" tIns="0" rIns="0" bIns="0"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Colocation</a:t>
            </a:r>
          </a:p>
        </p:txBody>
      </p:sp>
      <p:sp>
        <p:nvSpPr>
          <p:cNvPr id="60" name="TextBox 59"/>
          <p:cNvSpPr txBox="1"/>
          <p:nvPr/>
        </p:nvSpPr>
        <p:spPr>
          <a:xfrm>
            <a:off x="2985797" y="1245713"/>
            <a:ext cx="3565129" cy="205121"/>
          </a:xfrm>
          <a:prstGeom prst="rect">
            <a:avLst/>
          </a:prstGeom>
          <a:noFill/>
        </p:spPr>
        <p:txBody>
          <a:bodyPr wrap="square" lIns="0" tIns="0" rIns="0" bIns="0"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DX Location 1</a:t>
            </a:r>
          </a:p>
        </p:txBody>
      </p:sp>
      <p:pic>
        <p:nvPicPr>
          <p:cNvPr id="61" name="Picture 60" descr="Direct-Connect.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556001" y="1753713"/>
            <a:ext cx="677332" cy="677332"/>
          </a:xfrm>
          <a:prstGeom prst="rect">
            <a:avLst/>
          </a:prstGeom>
        </p:spPr>
      </p:pic>
      <p:grpSp>
        <p:nvGrpSpPr>
          <p:cNvPr id="63" name="Group 62"/>
          <p:cNvGrpSpPr/>
          <p:nvPr/>
        </p:nvGrpSpPr>
        <p:grpSpPr>
          <a:xfrm>
            <a:off x="5191690" y="1753713"/>
            <a:ext cx="660399" cy="660399"/>
            <a:chOff x="4343400" y="1352550"/>
            <a:chExt cx="495299" cy="495299"/>
          </a:xfrm>
        </p:grpSpPr>
        <p:sp>
          <p:nvSpPr>
            <p:cNvPr id="65" name="Rectangle 64"/>
            <p:cNvSpPr/>
            <p:nvPr/>
          </p:nvSpPr>
          <p:spPr>
            <a:xfrm>
              <a:off x="4419600" y="1546140"/>
              <a:ext cx="342900" cy="106680"/>
            </a:xfrm>
            <a:prstGeom prst="rect">
              <a:avLst/>
            </a:prstGeom>
            <a:solidFill>
              <a:schemeClr val="bg1"/>
            </a:solidFill>
            <a:ln>
              <a:solidFill>
                <a:schemeClr val="bg1"/>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933"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t>
              </a:r>
            </a:p>
          </p:txBody>
        </p:sp>
        <p:pic>
          <p:nvPicPr>
            <p:cNvPr id="66" name="Picture 65" descr="VPC-Customer-Gateway-.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4343400" y="1352550"/>
              <a:ext cx="495299" cy="495299"/>
            </a:xfrm>
            <a:prstGeom prst="rect">
              <a:avLst/>
            </a:prstGeom>
            <a:noFill/>
          </p:spPr>
        </p:pic>
      </p:grpSp>
      <p:sp>
        <p:nvSpPr>
          <p:cNvPr id="68" name="Rectangle 67"/>
          <p:cNvSpPr/>
          <p:nvPr/>
        </p:nvSpPr>
        <p:spPr>
          <a:xfrm>
            <a:off x="2983815" y="3910498"/>
            <a:ext cx="3556000" cy="2539857"/>
          </a:xfrm>
          <a:prstGeom prst="rect">
            <a:avLst/>
          </a:prstGeom>
          <a:noFill/>
          <a:ln w="19050" cmpd="sng">
            <a:solidFill>
              <a:schemeClr val="bg2">
                <a:lumMod val="50000"/>
              </a:schemeClr>
            </a:solidFill>
            <a:prstDash val="sysDash"/>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33"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9" name="Rectangle 68"/>
          <p:cNvSpPr/>
          <p:nvPr/>
        </p:nvSpPr>
        <p:spPr>
          <a:xfrm>
            <a:off x="3187015" y="4215297"/>
            <a:ext cx="1368613" cy="2131092"/>
          </a:xfrm>
          <a:prstGeom prst="rect">
            <a:avLst/>
          </a:prstGeom>
          <a:noFill/>
          <a:ln w="19050" cmpd="sng">
            <a:solidFill>
              <a:schemeClr val="bg2">
                <a:lumMod val="50000"/>
              </a:schemeClr>
            </a:solidFill>
            <a:prstDash val="sysDash"/>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33"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0" name="Rectangle 69"/>
          <p:cNvSpPr/>
          <p:nvPr/>
        </p:nvSpPr>
        <p:spPr>
          <a:xfrm>
            <a:off x="4719031" y="4215297"/>
            <a:ext cx="1566787" cy="2131092"/>
          </a:xfrm>
          <a:prstGeom prst="rect">
            <a:avLst/>
          </a:prstGeom>
          <a:noFill/>
          <a:ln w="19050" cmpd="sng">
            <a:solidFill>
              <a:schemeClr val="bg2">
                <a:lumMod val="50000"/>
              </a:schemeClr>
            </a:solidFill>
            <a:prstDash val="sysDash"/>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33"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1" name="TextBox 70"/>
          <p:cNvSpPr txBox="1"/>
          <p:nvPr/>
        </p:nvSpPr>
        <p:spPr>
          <a:xfrm>
            <a:off x="5159325" y="5858923"/>
            <a:ext cx="804723" cy="410241"/>
          </a:xfrm>
          <a:prstGeom prst="rect">
            <a:avLst/>
          </a:prstGeom>
          <a:noFill/>
        </p:spPr>
        <p:txBody>
          <a:bodyPr wrap="square" lIns="0" tIns="0" rIns="0" bIns="0"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Customer Routers</a:t>
            </a:r>
          </a:p>
        </p:txBody>
      </p:sp>
      <p:sp>
        <p:nvSpPr>
          <p:cNvPr id="72" name="TextBox 71"/>
          <p:cNvSpPr txBox="1"/>
          <p:nvPr/>
        </p:nvSpPr>
        <p:spPr>
          <a:xfrm>
            <a:off x="5108644" y="4250841"/>
            <a:ext cx="846667" cy="205121"/>
          </a:xfrm>
          <a:prstGeom prst="rect">
            <a:avLst/>
          </a:prstGeom>
          <a:noFill/>
        </p:spPr>
        <p:txBody>
          <a:bodyPr wrap="square" lIns="0" tIns="0" rIns="0" bIns="0"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Colocation</a:t>
            </a:r>
          </a:p>
        </p:txBody>
      </p:sp>
      <p:sp>
        <p:nvSpPr>
          <p:cNvPr id="73" name="TextBox 72"/>
          <p:cNvSpPr txBox="1"/>
          <p:nvPr/>
        </p:nvSpPr>
        <p:spPr>
          <a:xfrm>
            <a:off x="2981030" y="3910497"/>
            <a:ext cx="3565129" cy="205121"/>
          </a:xfrm>
          <a:prstGeom prst="rect">
            <a:avLst/>
          </a:prstGeom>
          <a:noFill/>
        </p:spPr>
        <p:txBody>
          <a:bodyPr wrap="square" lIns="0" tIns="0" rIns="0" bIns="0"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DX Location 2</a:t>
            </a:r>
          </a:p>
        </p:txBody>
      </p:sp>
      <p:pic>
        <p:nvPicPr>
          <p:cNvPr id="74" name="Picture 73" descr="Direct-Connect.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551234" y="4418497"/>
            <a:ext cx="677332" cy="677332"/>
          </a:xfrm>
          <a:prstGeom prst="rect">
            <a:avLst/>
          </a:prstGeom>
        </p:spPr>
      </p:pic>
      <p:grpSp>
        <p:nvGrpSpPr>
          <p:cNvPr id="75" name="Group 74"/>
          <p:cNvGrpSpPr/>
          <p:nvPr/>
        </p:nvGrpSpPr>
        <p:grpSpPr>
          <a:xfrm>
            <a:off x="5186923" y="4418497"/>
            <a:ext cx="660399" cy="660399"/>
            <a:chOff x="4343400" y="1352550"/>
            <a:chExt cx="495299" cy="495299"/>
          </a:xfrm>
        </p:grpSpPr>
        <p:sp>
          <p:nvSpPr>
            <p:cNvPr id="76" name="Rectangle 75"/>
            <p:cNvSpPr/>
            <p:nvPr/>
          </p:nvSpPr>
          <p:spPr>
            <a:xfrm>
              <a:off x="4419600" y="1546140"/>
              <a:ext cx="342900" cy="106680"/>
            </a:xfrm>
            <a:prstGeom prst="rect">
              <a:avLst/>
            </a:prstGeom>
            <a:solidFill>
              <a:schemeClr val="bg1"/>
            </a:solidFill>
            <a:ln>
              <a:solidFill>
                <a:schemeClr val="bg1"/>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933"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t>
              </a:r>
            </a:p>
          </p:txBody>
        </p:sp>
        <p:pic>
          <p:nvPicPr>
            <p:cNvPr id="77" name="Picture 76" descr="VPC-Customer-Gateway-.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4343400" y="1352550"/>
              <a:ext cx="495299" cy="495299"/>
            </a:xfrm>
            <a:prstGeom prst="rect">
              <a:avLst/>
            </a:prstGeom>
            <a:noFill/>
          </p:spPr>
        </p:pic>
      </p:grpSp>
      <p:cxnSp>
        <p:nvCxnSpPr>
          <p:cNvPr id="78" name="Elbow Connector 77"/>
          <p:cNvCxnSpPr>
            <a:endCxn id="61" idx="1"/>
          </p:cNvCxnSpPr>
          <p:nvPr/>
        </p:nvCxnSpPr>
        <p:spPr>
          <a:xfrm flipV="1">
            <a:off x="2032000" y="2092379"/>
            <a:ext cx="1524000" cy="1353720"/>
          </a:xfrm>
          <a:prstGeom prst="bentConnector3">
            <a:avLst>
              <a:gd name="adj1" fmla="val 22593"/>
            </a:avLst>
          </a:prstGeom>
          <a:ln>
            <a:solidFill>
              <a:srgbClr val="4AA8F1"/>
            </a:solidFill>
          </a:ln>
        </p:spPr>
        <p:style>
          <a:lnRef idx="2">
            <a:schemeClr val="accent1"/>
          </a:lnRef>
          <a:fillRef idx="0">
            <a:schemeClr val="accent1"/>
          </a:fillRef>
          <a:effectRef idx="1">
            <a:schemeClr val="accent1"/>
          </a:effectRef>
          <a:fontRef idx="minor">
            <a:schemeClr val="tx1"/>
          </a:fontRef>
        </p:style>
      </p:cxnSp>
      <p:cxnSp>
        <p:nvCxnSpPr>
          <p:cNvPr id="79" name="Elbow Connector 78"/>
          <p:cNvCxnSpPr>
            <a:endCxn id="74" idx="1"/>
          </p:cNvCxnSpPr>
          <p:nvPr/>
        </p:nvCxnSpPr>
        <p:spPr>
          <a:xfrm>
            <a:off x="2054577" y="3587213"/>
            <a:ext cx="1496656" cy="1169951"/>
          </a:xfrm>
          <a:prstGeom prst="bentConnector3">
            <a:avLst/>
          </a:prstGeom>
          <a:ln>
            <a:solidFill>
              <a:srgbClr val="4AA8F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a:stCxn id="61" idx="3"/>
            <a:endCxn id="66" idx="1"/>
          </p:cNvCxnSpPr>
          <p:nvPr/>
        </p:nvCxnSpPr>
        <p:spPr>
          <a:xfrm flipV="1">
            <a:off x="4233332" y="2083912"/>
            <a:ext cx="958357" cy="8467"/>
          </a:xfrm>
          <a:prstGeom prst="line">
            <a:avLst/>
          </a:prstGeom>
          <a:ln>
            <a:solidFill>
              <a:srgbClr val="4AA8F1"/>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a:stCxn id="74" idx="3"/>
            <a:endCxn id="77" idx="1"/>
          </p:cNvCxnSpPr>
          <p:nvPr/>
        </p:nvCxnSpPr>
        <p:spPr>
          <a:xfrm flipV="1">
            <a:off x="4228566" y="4748697"/>
            <a:ext cx="958357" cy="8467"/>
          </a:xfrm>
          <a:prstGeom prst="line">
            <a:avLst/>
          </a:prstGeom>
          <a:ln>
            <a:solidFill>
              <a:srgbClr val="4AA8F1"/>
            </a:solidFill>
          </a:ln>
        </p:spPr>
        <p:style>
          <a:lnRef idx="2">
            <a:schemeClr val="accent1"/>
          </a:lnRef>
          <a:fillRef idx="0">
            <a:schemeClr val="accent1"/>
          </a:fillRef>
          <a:effectRef idx="1">
            <a:schemeClr val="accent1"/>
          </a:effectRef>
          <a:fontRef idx="minor">
            <a:schemeClr val="tx1"/>
          </a:fontRef>
        </p:style>
      </p:cxnSp>
      <p:cxnSp>
        <p:nvCxnSpPr>
          <p:cNvPr id="82" name="Elbow Connector 81"/>
          <p:cNvCxnSpPr>
            <a:stCxn id="66" idx="3"/>
          </p:cNvCxnSpPr>
          <p:nvPr/>
        </p:nvCxnSpPr>
        <p:spPr>
          <a:xfrm>
            <a:off x="5852089" y="2083913"/>
            <a:ext cx="4346012" cy="1525876"/>
          </a:xfrm>
          <a:prstGeom prst="bentConnector3">
            <a:avLst/>
          </a:prstGeom>
          <a:ln>
            <a:solidFill>
              <a:srgbClr val="4AA8F1"/>
            </a:solidFill>
          </a:ln>
        </p:spPr>
        <p:style>
          <a:lnRef idx="2">
            <a:schemeClr val="accent1"/>
          </a:lnRef>
          <a:fillRef idx="0">
            <a:schemeClr val="accent1"/>
          </a:fillRef>
          <a:effectRef idx="1">
            <a:schemeClr val="accent1"/>
          </a:effectRef>
          <a:fontRef idx="minor">
            <a:schemeClr val="tx1"/>
          </a:fontRef>
        </p:style>
      </p:cxnSp>
      <p:cxnSp>
        <p:nvCxnSpPr>
          <p:cNvPr id="83" name="Elbow Connector 82"/>
          <p:cNvCxnSpPr>
            <a:stCxn id="77" idx="3"/>
          </p:cNvCxnSpPr>
          <p:nvPr/>
        </p:nvCxnSpPr>
        <p:spPr>
          <a:xfrm flipV="1">
            <a:off x="5847321" y="4074990"/>
            <a:ext cx="4479312" cy="673707"/>
          </a:xfrm>
          <a:prstGeom prst="bentConnector3">
            <a:avLst>
              <a:gd name="adj1" fmla="val 38092"/>
            </a:avLst>
          </a:prstGeom>
          <a:ln>
            <a:solidFill>
              <a:srgbClr val="4AA8F1"/>
            </a:solidFill>
          </a:ln>
        </p:spPr>
        <p:style>
          <a:lnRef idx="2">
            <a:schemeClr val="accent1"/>
          </a:lnRef>
          <a:fillRef idx="0">
            <a:schemeClr val="accent1"/>
          </a:fillRef>
          <a:effectRef idx="1">
            <a:schemeClr val="accent1"/>
          </a:effectRef>
          <a:fontRef idx="minor">
            <a:schemeClr val="tx1"/>
          </a:fontRef>
        </p:style>
      </p:cxnSp>
      <p:sp>
        <p:nvSpPr>
          <p:cNvPr id="87" name="TextBox 39"/>
          <p:cNvSpPr txBox="1">
            <a:spLocks noChangeArrowheads="1"/>
          </p:cNvSpPr>
          <p:nvPr/>
        </p:nvSpPr>
        <p:spPr bwMode="auto">
          <a:xfrm>
            <a:off x="3245841" y="3214656"/>
            <a:ext cx="1225425" cy="369332"/>
          </a:xfrm>
          <a:prstGeom prst="rect">
            <a:avLst/>
          </a:prstGeom>
          <a:noFill/>
          <a:ln w="9525">
            <a:noFill/>
            <a:miter lim="800000"/>
            <a:headEnd/>
            <a:tailEnd/>
          </a:ln>
        </p:spPr>
        <p:txBody>
          <a:bodyPr wrap="square" lIns="0" tIns="0" rIns="0" bIns="0">
            <a:sp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AWS Direct</a:t>
            </a:r>
          </a:p>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Connect Routers</a:t>
            </a:r>
          </a:p>
        </p:txBody>
      </p:sp>
      <p:sp>
        <p:nvSpPr>
          <p:cNvPr id="88" name="TextBox 39"/>
          <p:cNvSpPr txBox="1">
            <a:spLocks noChangeArrowheads="1"/>
          </p:cNvSpPr>
          <p:nvPr/>
        </p:nvSpPr>
        <p:spPr bwMode="auto">
          <a:xfrm>
            <a:off x="3254350" y="5879439"/>
            <a:ext cx="1273372" cy="369332"/>
          </a:xfrm>
          <a:prstGeom prst="rect">
            <a:avLst/>
          </a:prstGeom>
          <a:noFill/>
          <a:ln w="9525">
            <a:noFill/>
            <a:miter lim="800000"/>
            <a:headEnd/>
            <a:tailEnd/>
          </a:ln>
        </p:spPr>
        <p:txBody>
          <a:bodyPr wrap="square" lIns="0" tIns="0" rIns="0" bIns="0">
            <a:sp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AWS Direct</a:t>
            </a:r>
          </a:p>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Connect Routers</a:t>
            </a:r>
          </a:p>
        </p:txBody>
      </p:sp>
      <p:sp>
        <p:nvSpPr>
          <p:cNvPr id="89" name="Rectangle 88"/>
          <p:cNvSpPr/>
          <p:nvPr/>
        </p:nvSpPr>
        <p:spPr>
          <a:xfrm>
            <a:off x="10326634" y="3772046"/>
            <a:ext cx="437013" cy="75099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1" name="Picture 90" descr="Direct-Connect.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551235" y="2472442"/>
            <a:ext cx="677332" cy="677332"/>
          </a:xfrm>
          <a:prstGeom prst="rect">
            <a:avLst/>
          </a:prstGeom>
        </p:spPr>
      </p:pic>
      <p:grpSp>
        <p:nvGrpSpPr>
          <p:cNvPr id="92" name="Group 91"/>
          <p:cNvGrpSpPr/>
          <p:nvPr/>
        </p:nvGrpSpPr>
        <p:grpSpPr>
          <a:xfrm>
            <a:off x="5231489" y="2472442"/>
            <a:ext cx="660399" cy="660399"/>
            <a:chOff x="4343400" y="1352550"/>
            <a:chExt cx="495299" cy="495299"/>
          </a:xfrm>
        </p:grpSpPr>
        <p:sp>
          <p:nvSpPr>
            <p:cNvPr id="93" name="Rectangle 92"/>
            <p:cNvSpPr/>
            <p:nvPr/>
          </p:nvSpPr>
          <p:spPr>
            <a:xfrm>
              <a:off x="4419600" y="1546140"/>
              <a:ext cx="342900" cy="106680"/>
            </a:xfrm>
            <a:prstGeom prst="rect">
              <a:avLst/>
            </a:prstGeom>
            <a:solidFill>
              <a:schemeClr val="bg1"/>
            </a:solidFill>
            <a:ln>
              <a:solidFill>
                <a:schemeClr val="bg1"/>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933" dirty="0">
                  <a:latin typeface="Amazon Ember" panose="020B0603020204020204" pitchFamily="34" charset="0"/>
                  <a:ea typeface="Amazon Ember" panose="020B0603020204020204" pitchFamily="34" charset="0"/>
                  <a:cs typeface="Amazon Ember" panose="020B0603020204020204" pitchFamily="34" charset="0"/>
                </a:rPr>
                <a:t>`</a:t>
              </a:r>
            </a:p>
          </p:txBody>
        </p:sp>
        <p:pic>
          <p:nvPicPr>
            <p:cNvPr id="94" name="Picture 93" descr="VPC-Customer-Gateway-.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4343400" y="1352550"/>
              <a:ext cx="495299" cy="495299"/>
            </a:xfrm>
            <a:prstGeom prst="rect">
              <a:avLst/>
            </a:prstGeom>
            <a:noFill/>
          </p:spPr>
        </p:pic>
      </p:grpSp>
      <p:grpSp>
        <p:nvGrpSpPr>
          <p:cNvPr id="95" name="Group 94"/>
          <p:cNvGrpSpPr/>
          <p:nvPr/>
        </p:nvGrpSpPr>
        <p:grpSpPr>
          <a:xfrm>
            <a:off x="5226722" y="5137227"/>
            <a:ext cx="660399" cy="660399"/>
            <a:chOff x="4343400" y="1352550"/>
            <a:chExt cx="495299" cy="495299"/>
          </a:xfrm>
        </p:grpSpPr>
        <p:sp>
          <p:nvSpPr>
            <p:cNvPr id="96" name="Rectangle 95"/>
            <p:cNvSpPr/>
            <p:nvPr/>
          </p:nvSpPr>
          <p:spPr>
            <a:xfrm>
              <a:off x="4419600" y="1546140"/>
              <a:ext cx="342900" cy="106680"/>
            </a:xfrm>
            <a:prstGeom prst="rect">
              <a:avLst/>
            </a:prstGeom>
            <a:solidFill>
              <a:schemeClr val="bg1"/>
            </a:solidFill>
            <a:ln>
              <a:solidFill>
                <a:schemeClr val="bg1"/>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933" dirty="0">
                  <a:latin typeface="Amazon Ember" panose="020B0603020204020204" pitchFamily="34" charset="0"/>
                  <a:ea typeface="Amazon Ember" panose="020B0603020204020204" pitchFamily="34" charset="0"/>
                  <a:cs typeface="Amazon Ember" panose="020B0603020204020204" pitchFamily="34" charset="0"/>
                </a:rPr>
                <a:t>`</a:t>
              </a:r>
            </a:p>
          </p:txBody>
        </p:sp>
        <p:pic>
          <p:nvPicPr>
            <p:cNvPr id="97" name="Picture 96" descr="VPC-Customer-Gateway-.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4343400" y="1352550"/>
              <a:ext cx="495299" cy="495299"/>
            </a:xfrm>
            <a:prstGeom prst="rect">
              <a:avLst/>
            </a:prstGeom>
            <a:noFill/>
          </p:spPr>
        </p:pic>
      </p:grpSp>
      <p:cxnSp>
        <p:nvCxnSpPr>
          <p:cNvPr id="98" name="Elbow Connector 97"/>
          <p:cNvCxnSpPr>
            <a:endCxn id="91" idx="1"/>
          </p:cNvCxnSpPr>
          <p:nvPr/>
        </p:nvCxnSpPr>
        <p:spPr>
          <a:xfrm flipV="1">
            <a:off x="2065867" y="2811109"/>
            <a:ext cx="1485368" cy="784569"/>
          </a:xfrm>
          <a:prstGeom prst="bentConnector3">
            <a:avLst>
              <a:gd name="adj1" fmla="val 50000"/>
            </a:avLst>
          </a:prstGeom>
          <a:ln>
            <a:solidFill>
              <a:srgbClr val="4AA8F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a:stCxn id="91" idx="3"/>
            <a:endCxn id="94" idx="1"/>
          </p:cNvCxnSpPr>
          <p:nvPr/>
        </p:nvCxnSpPr>
        <p:spPr>
          <a:xfrm flipV="1">
            <a:off x="4228568" y="2802641"/>
            <a:ext cx="1002921" cy="8467"/>
          </a:xfrm>
          <a:prstGeom prst="line">
            <a:avLst/>
          </a:prstGeom>
          <a:ln>
            <a:solidFill>
              <a:srgbClr val="4AA8F1"/>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104" idx="3"/>
            <a:endCxn id="97" idx="1"/>
          </p:cNvCxnSpPr>
          <p:nvPr/>
        </p:nvCxnSpPr>
        <p:spPr>
          <a:xfrm flipV="1">
            <a:off x="4223801" y="5467426"/>
            <a:ext cx="1002921" cy="8467"/>
          </a:xfrm>
          <a:prstGeom prst="line">
            <a:avLst/>
          </a:prstGeom>
          <a:ln>
            <a:solidFill>
              <a:srgbClr val="4AA8F1"/>
            </a:solidFill>
          </a:ln>
        </p:spPr>
        <p:style>
          <a:lnRef idx="2">
            <a:schemeClr val="accent1"/>
          </a:lnRef>
          <a:fillRef idx="0">
            <a:schemeClr val="accent1"/>
          </a:fillRef>
          <a:effectRef idx="1">
            <a:schemeClr val="accent1"/>
          </a:effectRef>
          <a:fontRef idx="minor">
            <a:schemeClr val="tx1"/>
          </a:fontRef>
        </p:style>
      </p:cxnSp>
      <p:cxnSp>
        <p:nvCxnSpPr>
          <p:cNvPr id="101" name="Elbow Connector 100"/>
          <p:cNvCxnSpPr>
            <a:stCxn id="94" idx="3"/>
          </p:cNvCxnSpPr>
          <p:nvPr/>
        </p:nvCxnSpPr>
        <p:spPr>
          <a:xfrm>
            <a:off x="5891888" y="2802642"/>
            <a:ext cx="4395113" cy="972247"/>
          </a:xfrm>
          <a:prstGeom prst="bentConnector3">
            <a:avLst>
              <a:gd name="adj1" fmla="val 37864"/>
            </a:avLst>
          </a:prstGeom>
          <a:ln>
            <a:solidFill>
              <a:srgbClr val="4AA8F1"/>
            </a:solidFill>
          </a:ln>
        </p:spPr>
        <p:style>
          <a:lnRef idx="2">
            <a:schemeClr val="accent1"/>
          </a:lnRef>
          <a:fillRef idx="0">
            <a:schemeClr val="accent1"/>
          </a:fillRef>
          <a:effectRef idx="1">
            <a:schemeClr val="accent1"/>
          </a:effectRef>
          <a:fontRef idx="minor">
            <a:schemeClr val="tx1"/>
          </a:fontRef>
        </p:style>
      </p:cxnSp>
      <p:cxnSp>
        <p:nvCxnSpPr>
          <p:cNvPr id="102" name="Elbow Connector 101"/>
          <p:cNvCxnSpPr>
            <a:stCxn id="97" idx="3"/>
          </p:cNvCxnSpPr>
          <p:nvPr/>
        </p:nvCxnSpPr>
        <p:spPr>
          <a:xfrm flipV="1">
            <a:off x="5887121" y="4219391"/>
            <a:ext cx="4336380" cy="1248036"/>
          </a:xfrm>
          <a:prstGeom prst="bentConnector3">
            <a:avLst/>
          </a:prstGeom>
          <a:ln>
            <a:solidFill>
              <a:srgbClr val="4AA8F1"/>
            </a:solidFill>
          </a:ln>
        </p:spPr>
        <p:style>
          <a:lnRef idx="2">
            <a:schemeClr val="accent1"/>
          </a:lnRef>
          <a:fillRef idx="0">
            <a:schemeClr val="accent1"/>
          </a:fillRef>
          <a:effectRef idx="1">
            <a:schemeClr val="accent1"/>
          </a:effectRef>
          <a:fontRef idx="minor">
            <a:schemeClr val="tx1"/>
          </a:fontRef>
        </p:style>
      </p:cxnSp>
      <p:cxnSp>
        <p:nvCxnSpPr>
          <p:cNvPr id="103" name="Elbow Connector 102"/>
          <p:cNvCxnSpPr/>
          <p:nvPr/>
        </p:nvCxnSpPr>
        <p:spPr>
          <a:xfrm>
            <a:off x="1998134" y="3660424"/>
            <a:ext cx="1783644" cy="1749777"/>
          </a:xfrm>
          <a:prstGeom prst="bentConnector3">
            <a:avLst>
              <a:gd name="adj1" fmla="val 21519"/>
            </a:avLst>
          </a:prstGeom>
          <a:ln>
            <a:solidFill>
              <a:srgbClr val="4AA8F1"/>
            </a:solidFill>
          </a:ln>
        </p:spPr>
        <p:style>
          <a:lnRef idx="2">
            <a:schemeClr val="accent1"/>
          </a:lnRef>
          <a:fillRef idx="0">
            <a:schemeClr val="accent1"/>
          </a:fillRef>
          <a:effectRef idx="1">
            <a:schemeClr val="accent1"/>
          </a:effectRef>
          <a:fontRef idx="minor">
            <a:schemeClr val="tx1"/>
          </a:fontRef>
        </p:style>
      </p:cxnSp>
      <p:pic>
        <p:nvPicPr>
          <p:cNvPr id="104" name="Picture 103" descr="Direct-Connect.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546469" y="5137227"/>
            <a:ext cx="677332" cy="677332"/>
          </a:xfrm>
          <a:prstGeom prst="rect">
            <a:avLst/>
          </a:prstGeom>
        </p:spPr>
      </p:pic>
      <p:pic>
        <p:nvPicPr>
          <p:cNvPr id="54" name="Picture 57" descr="VPN-Gateway-.png"/>
          <p:cNvPicPr>
            <a:picLocks noChangeAspect="1"/>
          </p:cNvPicPr>
          <p:nvPr/>
        </p:nvPicPr>
        <p:blipFill>
          <a:blip r:embed="rId13">
            <a:extLst>
              <a:ext uri="{28A0092B-C50C-407E-A947-70E740481C1C}">
                <a14:useLocalDpi xmlns:a14="http://schemas.microsoft.com/office/drawing/2010/main"/>
              </a:ext>
            </a:extLst>
          </a:blip>
          <a:srcRect/>
          <a:stretch>
            <a:fillRect/>
          </a:stretch>
        </p:blipFill>
        <p:spPr bwMode="auto">
          <a:xfrm>
            <a:off x="1248907" y="2839584"/>
            <a:ext cx="1125412" cy="11153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84" name="Group 83"/>
          <p:cNvGrpSpPr/>
          <p:nvPr/>
        </p:nvGrpSpPr>
        <p:grpSpPr>
          <a:xfrm>
            <a:off x="7171419" y="2985289"/>
            <a:ext cx="2380157" cy="1506239"/>
            <a:chOff x="5478833" y="2081133"/>
            <a:chExt cx="1395412" cy="853091"/>
          </a:xfrm>
        </p:grpSpPr>
        <p:pic>
          <p:nvPicPr>
            <p:cNvPr id="85" name="Picture 84"/>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5478833" y="2081133"/>
              <a:ext cx="1395412" cy="853091"/>
            </a:xfrm>
            <a:prstGeom prst="rect">
              <a:avLst/>
            </a:prstGeom>
          </p:spPr>
        </p:pic>
        <p:sp>
          <p:nvSpPr>
            <p:cNvPr id="86" name="TextBox 85"/>
            <p:cNvSpPr txBox="1"/>
            <p:nvPr/>
          </p:nvSpPr>
          <p:spPr>
            <a:xfrm>
              <a:off x="5717775" y="2495550"/>
              <a:ext cx="976843" cy="232349"/>
            </a:xfrm>
            <a:prstGeom prst="rect">
              <a:avLst/>
            </a:prstGeom>
            <a:solidFill>
              <a:schemeClr val="bg1"/>
            </a:solidFill>
          </p:spPr>
          <p:txBody>
            <a:bodyPr wrap="square" lIns="0" tIns="0" rIns="0" bIns="0"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Service Provider Network</a:t>
              </a:r>
            </a:p>
          </p:txBody>
        </p:sp>
      </p:grpSp>
      <p:pic>
        <p:nvPicPr>
          <p:cNvPr id="90" name="Picture 89"/>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10063393" y="2919943"/>
            <a:ext cx="975444" cy="967316"/>
          </a:xfrm>
          <a:prstGeom prst="rect">
            <a:avLst/>
          </a:prstGeom>
        </p:spPr>
      </p:pic>
      <p:pic>
        <p:nvPicPr>
          <p:cNvPr id="67" name="Picture 66"/>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10058627" y="3683222"/>
            <a:ext cx="975444" cy="967316"/>
          </a:xfrm>
          <a:prstGeom prst="rect">
            <a:avLst/>
          </a:prstGeom>
        </p:spPr>
      </p:pic>
      <p:pic>
        <p:nvPicPr>
          <p:cNvPr id="105" name="Picture 10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59080" y="983650"/>
            <a:ext cx="995520" cy="649852"/>
          </a:xfrm>
          <a:prstGeom prst="rect">
            <a:avLst/>
          </a:prstGeom>
        </p:spPr>
      </p:pic>
    </p:spTree>
    <p:custDataLst>
      <p:tags r:id="rId1"/>
    </p:custDataLst>
    <p:extLst>
      <p:ext uri="{BB962C8B-B14F-4D97-AF65-F5344CB8AC3E}">
        <p14:creationId xmlns:p14="http://schemas.microsoft.com/office/powerpoint/2010/main" val="3160958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Proximity of Users to Data</a:t>
            </a:r>
          </a:p>
        </p:txBody>
      </p:sp>
      <p:sp>
        <p:nvSpPr>
          <p:cNvPr id="7" name="TextBox 6"/>
          <p:cNvSpPr txBox="1"/>
          <p:nvPr/>
        </p:nvSpPr>
        <p:spPr>
          <a:xfrm>
            <a:off x="1005574" y="5045204"/>
            <a:ext cx="4288537" cy="769441"/>
          </a:xfrm>
          <a:prstGeom prst="rect">
            <a:avLst/>
          </a:prstGeom>
          <a:noFill/>
        </p:spPr>
        <p:txBody>
          <a:bodyPr wrap="square" rtlCol="0">
            <a:spAutoFit/>
          </a:bodyPr>
          <a:lstStyle/>
          <a:p>
            <a:pPr algn="ctr"/>
            <a:r>
              <a:rPr lang="en-US" sz="2200" dirty="0">
                <a:latin typeface="Amazon Ember" panose="020B0603020204020204" pitchFamily="34" charset="0"/>
                <a:ea typeface="Amazon Ember" panose="020B0603020204020204" pitchFamily="34" charset="0"/>
                <a:cs typeface="Amazon Ember" panose="020B0603020204020204" pitchFamily="34" charset="0"/>
              </a:rPr>
              <a:t>Study: 100-ms </a:t>
            </a:r>
            <a:r>
              <a:rPr lang="en-US" sz="2200"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delays</a:t>
            </a:r>
            <a:r>
              <a:rPr lang="en-US" sz="2200" dirty="0">
                <a:latin typeface="Amazon Ember" panose="020B0603020204020204" pitchFamily="34" charset="0"/>
                <a:ea typeface="Amazon Ember" panose="020B0603020204020204" pitchFamily="34" charset="0"/>
                <a:cs typeface="Amazon Ember" panose="020B0603020204020204" pitchFamily="34" charset="0"/>
              </a:rPr>
              <a:t> can cost 1% in sales on Amazon.com</a:t>
            </a:r>
          </a:p>
        </p:txBody>
      </p:sp>
      <p:sp>
        <p:nvSpPr>
          <p:cNvPr id="11" name="TextBox 10"/>
          <p:cNvSpPr txBox="1"/>
          <p:nvPr/>
        </p:nvSpPr>
        <p:spPr>
          <a:xfrm>
            <a:off x="6611105" y="5077487"/>
            <a:ext cx="3948667" cy="769441"/>
          </a:xfrm>
          <a:prstGeom prst="rect">
            <a:avLst/>
          </a:prstGeom>
          <a:noFill/>
        </p:spPr>
        <p:txBody>
          <a:bodyPr wrap="square" rtlCol="0">
            <a:spAutoFit/>
          </a:bodyPr>
          <a:lstStyle/>
          <a:p>
            <a:pPr algn="ctr"/>
            <a:r>
              <a:rPr lang="en-US" sz="2200" dirty="0">
                <a:latin typeface="Amazon Ember" panose="020B0603020204020204" pitchFamily="34" charset="0"/>
                <a:ea typeface="Amazon Ember" panose="020B0603020204020204" pitchFamily="34" charset="0"/>
                <a:cs typeface="Amazon Ember" panose="020B0603020204020204" pitchFamily="34" charset="0"/>
              </a:rPr>
              <a:t>Equidistant regions?       Compare </a:t>
            </a:r>
            <a:r>
              <a:rPr lang="en-US" sz="2200"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costs</a:t>
            </a:r>
          </a:p>
        </p:txBody>
      </p:sp>
      <p:pic>
        <p:nvPicPr>
          <p:cNvPr id="13" name="Picture 12"/>
          <p:cNvPicPr>
            <a:picLocks noChangeAspect="1"/>
          </p:cNvPicPr>
          <p:nvPr/>
        </p:nvPicPr>
        <p:blipFill>
          <a:blip r:embed="rId4">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1506161" y="2235638"/>
            <a:ext cx="2837671" cy="2837671"/>
          </a:xfrm>
          <a:prstGeom prst="rect">
            <a:avLst/>
          </a:prstGeom>
        </p:spPr>
      </p:pic>
      <p:grpSp>
        <p:nvGrpSpPr>
          <p:cNvPr id="20" name="Group 19"/>
          <p:cNvGrpSpPr/>
          <p:nvPr/>
        </p:nvGrpSpPr>
        <p:grpSpPr>
          <a:xfrm>
            <a:off x="6655280" y="1842052"/>
            <a:ext cx="3665580" cy="3440165"/>
            <a:chOff x="4991459" y="1097498"/>
            <a:chExt cx="3026856" cy="3026856"/>
          </a:xfrm>
        </p:grpSpPr>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1459" y="1097498"/>
              <a:ext cx="3026856" cy="3026856"/>
            </a:xfrm>
            <a:prstGeom prst="rect">
              <a:avLst/>
            </a:prstGeom>
          </p:spPr>
        </p:pic>
        <p:sp>
          <p:nvSpPr>
            <p:cNvPr id="14" name="TextBox 13"/>
            <p:cNvSpPr txBox="1"/>
            <p:nvPr/>
          </p:nvSpPr>
          <p:spPr>
            <a:xfrm>
              <a:off x="5128730" y="2360976"/>
              <a:ext cx="668548" cy="500090"/>
            </a:xfrm>
            <a:prstGeom prst="rect">
              <a:avLst/>
            </a:prstGeom>
            <a:noFill/>
          </p:spPr>
          <p:txBody>
            <a:bodyPr wrap="square" rtlCol="0">
              <a:spAutoFit/>
            </a:bodyPr>
            <a:lstStyle/>
            <a:p>
              <a:pPr algn="ctr"/>
              <a:r>
                <a:rPr lang="en-US" sz="3000" b="1" dirty="0"/>
                <a:t>$$</a:t>
              </a:r>
            </a:p>
          </p:txBody>
        </p:sp>
        <p:sp>
          <p:nvSpPr>
            <p:cNvPr id="16" name="TextBox 15"/>
            <p:cNvSpPr txBox="1"/>
            <p:nvPr/>
          </p:nvSpPr>
          <p:spPr>
            <a:xfrm>
              <a:off x="7207958" y="3063594"/>
              <a:ext cx="668548" cy="500090"/>
            </a:xfrm>
            <a:prstGeom prst="rect">
              <a:avLst/>
            </a:prstGeom>
            <a:noFill/>
          </p:spPr>
          <p:txBody>
            <a:bodyPr wrap="square" rtlCol="0">
              <a:spAutoFit/>
            </a:bodyPr>
            <a:lstStyle/>
            <a:p>
              <a:pPr algn="ctr"/>
              <a:r>
                <a:rPr lang="en-US" sz="3000" b="1" dirty="0"/>
                <a:t>$$</a:t>
              </a:r>
            </a:p>
          </p:txBody>
        </p:sp>
        <p:sp>
          <p:nvSpPr>
            <p:cNvPr id="17" name="TextBox 16"/>
            <p:cNvSpPr txBox="1"/>
            <p:nvPr/>
          </p:nvSpPr>
          <p:spPr>
            <a:xfrm>
              <a:off x="7208016" y="1652628"/>
              <a:ext cx="668548" cy="500090"/>
            </a:xfrm>
            <a:prstGeom prst="rect">
              <a:avLst/>
            </a:prstGeom>
            <a:noFill/>
          </p:spPr>
          <p:txBody>
            <a:bodyPr wrap="square" rtlCol="0">
              <a:spAutoFit/>
            </a:bodyPr>
            <a:lstStyle/>
            <a:p>
              <a:pPr algn="ctr"/>
              <a:r>
                <a:rPr lang="en-US" sz="3000" b="1" dirty="0"/>
                <a:t>$</a:t>
              </a:r>
            </a:p>
          </p:txBody>
        </p:sp>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3821" y="2400618"/>
              <a:ext cx="402271" cy="402271"/>
            </a:xfrm>
            <a:prstGeom prst="rect">
              <a:avLst/>
            </a:prstGeom>
          </p:spPr>
        </p:pic>
      </p:grpSp>
      <p:sp>
        <p:nvSpPr>
          <p:cNvPr id="19" name="TextBox 18"/>
          <p:cNvSpPr txBox="1"/>
          <p:nvPr/>
        </p:nvSpPr>
        <p:spPr>
          <a:xfrm>
            <a:off x="2097424" y="1465648"/>
            <a:ext cx="7983276" cy="600164"/>
          </a:xfrm>
          <a:prstGeom prst="rect">
            <a:avLst/>
          </a:prstGeom>
          <a:noFill/>
        </p:spPr>
        <p:txBody>
          <a:bodyPr wrap="none" rtlCol="0">
            <a:spAutoFit/>
          </a:bodyPr>
          <a:lstStyle/>
          <a:p>
            <a:r>
              <a:rPr lang="en-US" sz="3200" dirty="0">
                <a:latin typeface="Amazon Ember" panose="02000000000000000000" pitchFamily="2" charset="0"/>
                <a:ea typeface="Amazon Ember" panose="02000000000000000000" pitchFamily="2" charset="0"/>
                <a:cs typeface="Amazon Ember Light" panose="020B0403020204020204" pitchFamily="34" charset="0"/>
              </a:rPr>
              <a:t>What is the proximity to your user base? </a:t>
            </a:r>
          </a:p>
        </p:txBody>
      </p:sp>
    </p:spTree>
    <p:custDataLst>
      <p:tags r:id="rId1"/>
    </p:custDataLst>
    <p:extLst>
      <p:ext uri="{BB962C8B-B14F-4D97-AF65-F5344CB8AC3E}">
        <p14:creationId xmlns:p14="http://schemas.microsoft.com/office/powerpoint/2010/main" val="18095426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3032299"/>
            <a:ext cx="11095836" cy="779463"/>
          </a:xfrm>
        </p:spPr>
        <p:txBody>
          <a:bodyPr>
            <a:noAutofit/>
          </a:bodyPr>
          <a:lstStyle/>
          <a:p>
            <a:r>
              <a:rPr lang="en-US" sz="4800" dirty="0"/>
              <a:t>Part 9: VPC Best Practices</a:t>
            </a:r>
          </a:p>
        </p:txBody>
      </p:sp>
    </p:spTree>
    <p:custDataLst>
      <p:tags r:id="rId1"/>
    </p:custDataLst>
    <p:extLst>
      <p:ext uri="{BB962C8B-B14F-4D97-AF65-F5344CB8AC3E}">
        <p14:creationId xmlns:p14="http://schemas.microsoft.com/office/powerpoint/2010/main" val="31337510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a:t>VPC Considerations and Best Practices</a:t>
            </a:r>
          </a:p>
        </p:txBody>
      </p:sp>
      <p:sp>
        <p:nvSpPr>
          <p:cNvPr id="3" name="Content Placeholder 2"/>
          <p:cNvSpPr>
            <a:spLocks noGrp="1"/>
          </p:cNvSpPr>
          <p:nvPr>
            <p:ph idx="1"/>
          </p:nvPr>
        </p:nvSpPr>
        <p:spPr>
          <a:xfrm>
            <a:off x="238538" y="1440305"/>
            <a:ext cx="11937261" cy="4913308"/>
          </a:xfrm>
        </p:spPr>
        <p:txBody>
          <a:bodyPr>
            <a:normAutofit/>
          </a:bodyPr>
          <a:lstStyle/>
          <a:p>
            <a:r>
              <a:rPr lang="en-US" dirty="0"/>
              <a:t>  Choose CIDR block or IP address ranges wisely. Plan ahead.</a:t>
            </a:r>
            <a:endParaRPr lang="en-US" sz="1200" dirty="0"/>
          </a:p>
          <a:p>
            <a:pPr marL="457200" lvl="1" indent="-457200">
              <a:lnSpc>
                <a:spcPct val="100000"/>
              </a:lnSpc>
              <a:spcBef>
                <a:spcPts val="2400"/>
              </a:spcBef>
              <a:defRPr/>
            </a:pPr>
            <a:r>
              <a:rPr lang="en-US" sz="2700" dirty="0"/>
              <a:t>Use subnets to divide resources based on access.</a:t>
            </a:r>
          </a:p>
          <a:p>
            <a:pPr marL="457200" lvl="1" indent="-457200">
              <a:lnSpc>
                <a:spcPct val="100000"/>
              </a:lnSpc>
              <a:spcBef>
                <a:spcPts val="2400"/>
              </a:spcBef>
              <a:defRPr/>
            </a:pPr>
            <a:r>
              <a:rPr lang="en-US" sz="2700" dirty="0"/>
              <a:t>Use Multi-AZ deployments in VPC for high availability.</a:t>
            </a:r>
          </a:p>
          <a:p>
            <a:pPr marL="457200" lvl="1" indent="-457200">
              <a:lnSpc>
                <a:spcPct val="100000"/>
              </a:lnSpc>
              <a:spcBef>
                <a:spcPts val="2400"/>
              </a:spcBef>
              <a:defRPr/>
            </a:pPr>
            <a:r>
              <a:rPr lang="en-US" sz="2700" dirty="0"/>
              <a:t>Use security groups to control traffic between resources.</a:t>
            </a:r>
          </a:p>
          <a:p>
            <a:pPr marL="457200" lvl="1" indent="-457200">
              <a:lnSpc>
                <a:spcPct val="100000"/>
              </a:lnSpc>
              <a:spcBef>
                <a:spcPts val="2400"/>
              </a:spcBef>
              <a:defRPr/>
            </a:pPr>
            <a:r>
              <a:rPr lang="en-US" sz="2700" dirty="0"/>
              <a:t>Use VPC Flow Logs to track and monitor your VPC traffic.</a:t>
            </a:r>
          </a:p>
          <a:p>
            <a:pPr marL="457200" lvl="1" indent="-457200">
              <a:lnSpc>
                <a:spcPct val="100000"/>
              </a:lnSpc>
              <a:spcBef>
                <a:spcPts val="2400"/>
              </a:spcBef>
              <a:defRPr/>
            </a:pPr>
            <a:r>
              <a:rPr lang="en-US" sz="2700" dirty="0"/>
              <a:t>Check the health of your VPN link via API calls or the AWS Management Console.</a:t>
            </a:r>
          </a:p>
          <a:p>
            <a:endParaRPr lang="en-US" dirty="0"/>
          </a:p>
        </p:txBody>
      </p:sp>
    </p:spTree>
    <p:custDataLst>
      <p:tags r:id="rId1"/>
    </p:custDataLst>
    <p:extLst>
      <p:ext uri="{BB962C8B-B14F-4D97-AF65-F5344CB8AC3E}">
        <p14:creationId xmlns:p14="http://schemas.microsoft.com/office/powerpoint/2010/main" val="35350772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3032299"/>
            <a:ext cx="11095836" cy="779463"/>
          </a:xfrm>
        </p:spPr>
        <p:txBody>
          <a:bodyPr>
            <a:noAutofit/>
          </a:bodyPr>
          <a:lstStyle/>
          <a:p>
            <a:r>
              <a:rPr lang="en-US" sz="4800" dirty="0"/>
              <a:t>Exercise: Improve This Architecture</a:t>
            </a:r>
          </a:p>
        </p:txBody>
      </p:sp>
    </p:spTree>
    <p:custDataLst>
      <p:tags r:id="rId1"/>
    </p:custDataLst>
    <p:extLst>
      <p:ext uri="{BB962C8B-B14F-4D97-AF65-F5344CB8AC3E}">
        <p14:creationId xmlns:p14="http://schemas.microsoft.com/office/powerpoint/2010/main" val="6737270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 You Improve This Architecture?</a:t>
            </a:r>
          </a:p>
        </p:txBody>
      </p:sp>
      <p:sp>
        <p:nvSpPr>
          <p:cNvPr id="4" name="Rounded Rectangle 3"/>
          <p:cNvSpPr/>
          <p:nvPr/>
        </p:nvSpPr>
        <p:spPr>
          <a:xfrm>
            <a:off x="4612011" y="1922531"/>
            <a:ext cx="2559093" cy="4366588"/>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 name="Rounded Rectangle 5"/>
          <p:cNvSpPr/>
          <p:nvPr/>
        </p:nvSpPr>
        <p:spPr>
          <a:xfrm>
            <a:off x="5182863" y="4159926"/>
            <a:ext cx="1519631" cy="124193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TextBox 37"/>
          <p:cNvSpPr txBox="1">
            <a:spLocks noChangeArrowheads="1"/>
          </p:cNvSpPr>
          <p:nvPr/>
        </p:nvSpPr>
        <p:spPr bwMode="auto">
          <a:xfrm>
            <a:off x="5231850" y="5155098"/>
            <a:ext cx="1519632" cy="276999"/>
          </a:xfrm>
          <a:prstGeom prst="rect">
            <a:avLst/>
          </a:prstGeom>
          <a:noFill/>
          <a:ln w="9525">
            <a:noFill/>
            <a:miter lim="800000"/>
            <a:headEnd/>
            <a:tailEnd/>
          </a:ln>
        </p:spPr>
        <p:txBody>
          <a:bodyPr wrap="square">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Private subnet</a:t>
            </a:r>
          </a:p>
        </p:txBody>
      </p:sp>
      <p:sp>
        <p:nvSpPr>
          <p:cNvPr id="8" name="Rectangle 7"/>
          <p:cNvSpPr/>
          <p:nvPr/>
        </p:nvSpPr>
        <p:spPr>
          <a:xfrm>
            <a:off x="4851906" y="1433168"/>
            <a:ext cx="1017499" cy="410241"/>
          </a:xfrm>
          <a:prstGeom prst="rect">
            <a:avLst/>
          </a:prstGeom>
          <a:solidFill>
            <a:srgbClr val="FFFFFF">
              <a:alpha val="76000"/>
            </a:srgbClr>
          </a:solidFill>
        </p:spPr>
        <p:txBody>
          <a:bodyPr wrap="square" lIns="0" tIns="0" rIns="0" bIns="0">
            <a:sp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Internet</a:t>
            </a:r>
          </a:p>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gateway</a:t>
            </a:r>
          </a:p>
        </p:txBody>
      </p:sp>
      <p:grpSp>
        <p:nvGrpSpPr>
          <p:cNvPr id="10" name="Group 9"/>
          <p:cNvGrpSpPr/>
          <p:nvPr/>
        </p:nvGrpSpPr>
        <p:grpSpPr>
          <a:xfrm>
            <a:off x="4955830" y="2446313"/>
            <a:ext cx="1904889" cy="3624537"/>
            <a:chOff x="1730879" y="3627142"/>
            <a:chExt cx="5036813" cy="1628324"/>
          </a:xfrm>
        </p:grpSpPr>
        <p:sp>
          <p:nvSpPr>
            <p:cNvPr id="11" name="Rounded Rectangle 10"/>
            <p:cNvSpPr/>
            <p:nvPr/>
          </p:nvSpPr>
          <p:spPr>
            <a:xfrm>
              <a:off x="1879579" y="3627142"/>
              <a:ext cx="4888113" cy="1628324"/>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2" name="TextBox 11"/>
            <p:cNvSpPr txBox="1"/>
            <p:nvPr/>
          </p:nvSpPr>
          <p:spPr>
            <a:xfrm>
              <a:off x="1730879" y="5087201"/>
              <a:ext cx="5014774" cy="133631"/>
            </a:xfrm>
            <a:prstGeom prst="rect">
              <a:avLst/>
            </a:prstGeom>
            <a:noFill/>
          </p:spPr>
          <p:txBody>
            <a:bodyPr wrap="square" rtlCol="0">
              <a:spAutoFit/>
            </a:bodyPr>
            <a:lstStyle/>
            <a:p>
              <a:pPr algn="ctr"/>
              <a:r>
                <a:rPr lang="en-US" sz="1333"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p:txBody>
        </p:sp>
      </p:grpSp>
      <p:sp>
        <p:nvSpPr>
          <p:cNvPr id="13" name="Rounded Rectangle 12"/>
          <p:cNvSpPr/>
          <p:nvPr/>
        </p:nvSpPr>
        <p:spPr>
          <a:xfrm>
            <a:off x="5182863" y="2682205"/>
            <a:ext cx="1519631" cy="124193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TextBox 37"/>
          <p:cNvSpPr txBox="1">
            <a:spLocks noChangeArrowheads="1"/>
          </p:cNvSpPr>
          <p:nvPr/>
        </p:nvSpPr>
        <p:spPr bwMode="auto">
          <a:xfrm>
            <a:off x="5264508" y="3666556"/>
            <a:ext cx="1519632" cy="276999"/>
          </a:xfrm>
          <a:prstGeom prst="rect">
            <a:avLst/>
          </a:prstGeom>
          <a:noFill/>
          <a:ln w="9525">
            <a:noFill/>
            <a:miter lim="800000"/>
            <a:headEnd/>
            <a:tailEnd/>
          </a:ln>
        </p:spPr>
        <p:txBody>
          <a:bodyPr wrap="square">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Public subnet</a:t>
            </a:r>
          </a:p>
        </p:txBody>
      </p:sp>
      <p:pic>
        <p:nvPicPr>
          <p:cNvPr id="15" name="Picture 14"/>
          <p:cNvPicPr>
            <a:picLocks noChangeAspect="1"/>
          </p:cNvPicPr>
          <p:nvPr/>
        </p:nvPicPr>
        <p:blipFill>
          <a:blip r:embed="rId4"/>
          <a:stretch>
            <a:fillRect/>
          </a:stretch>
        </p:blipFill>
        <p:spPr>
          <a:xfrm>
            <a:off x="5328690" y="2499677"/>
            <a:ext cx="232399" cy="259740"/>
          </a:xfrm>
          <a:prstGeom prst="rect">
            <a:avLst/>
          </a:prstGeom>
        </p:spPr>
      </p:pic>
      <p:pic>
        <p:nvPicPr>
          <p:cNvPr id="16" name="Picture 15"/>
          <p:cNvPicPr>
            <a:picLocks noChangeAspect="1"/>
          </p:cNvPicPr>
          <p:nvPr/>
        </p:nvPicPr>
        <p:blipFill>
          <a:blip r:embed="rId4"/>
          <a:stretch>
            <a:fillRect/>
          </a:stretch>
        </p:blipFill>
        <p:spPr>
          <a:xfrm>
            <a:off x="5293493" y="3979023"/>
            <a:ext cx="232399" cy="259740"/>
          </a:xfrm>
          <a:prstGeom prst="rect">
            <a:avLst/>
          </a:prstGeom>
        </p:spPr>
      </p:pic>
      <p:pic>
        <p:nvPicPr>
          <p:cNvPr id="18" name="Picture 17"/>
          <p:cNvPicPr>
            <a:picLocks noChangeAspect="1"/>
          </p:cNvPicPr>
          <p:nvPr/>
        </p:nvPicPr>
        <p:blipFill>
          <a:blip r:embed="rId5"/>
          <a:stretch>
            <a:fillRect/>
          </a:stretch>
        </p:blipFill>
        <p:spPr>
          <a:xfrm>
            <a:off x="8063848" y="1533826"/>
            <a:ext cx="777973" cy="511240"/>
          </a:xfrm>
          <a:prstGeom prst="rect">
            <a:avLst/>
          </a:prstGeom>
        </p:spPr>
      </p:pic>
      <p:pic>
        <p:nvPicPr>
          <p:cNvPr id="21" name="Picture 20" descr="EC2-Instance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14313" y="2725421"/>
            <a:ext cx="949924" cy="813752"/>
          </a:xfrm>
          <a:prstGeom prst="rect">
            <a:avLst/>
          </a:prstGeom>
        </p:spPr>
      </p:pic>
      <p:pic>
        <p:nvPicPr>
          <p:cNvPr id="23" name="Picture 22" descr="EC2-Instance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12517" y="4204173"/>
            <a:ext cx="949924" cy="813752"/>
          </a:xfrm>
          <a:prstGeom prst="rect">
            <a:avLst/>
          </a:prstGeom>
        </p:spPr>
      </p:pic>
      <p:cxnSp>
        <p:nvCxnSpPr>
          <p:cNvPr id="30" name="Straight Arrow Connector 29"/>
          <p:cNvCxnSpPr>
            <a:stCxn id="23" idx="0"/>
            <a:endCxn id="21" idx="2"/>
          </p:cNvCxnSpPr>
          <p:nvPr/>
        </p:nvCxnSpPr>
        <p:spPr>
          <a:xfrm flipV="1">
            <a:off x="5987479" y="3539173"/>
            <a:ext cx="1796" cy="665000"/>
          </a:xfrm>
          <a:prstGeom prst="straightConnector1">
            <a:avLst/>
          </a:prstGeom>
          <a:ln w="28575">
            <a:solidFill>
              <a:srgbClr val="0070C0"/>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21" idx="0"/>
          </p:cNvCxnSpPr>
          <p:nvPr/>
        </p:nvCxnSpPr>
        <p:spPr>
          <a:xfrm flipV="1">
            <a:off x="5989276" y="2178741"/>
            <a:ext cx="8065" cy="546680"/>
          </a:xfrm>
          <a:prstGeom prst="straightConnector1">
            <a:avLst/>
          </a:prstGeom>
          <a:ln w="28575">
            <a:solidFill>
              <a:srgbClr val="0070C0"/>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sp>
        <p:nvSpPr>
          <p:cNvPr id="37" name="TextBox 37"/>
          <p:cNvSpPr txBox="1">
            <a:spLocks noChangeArrowheads="1"/>
          </p:cNvSpPr>
          <p:nvPr/>
        </p:nvSpPr>
        <p:spPr bwMode="auto">
          <a:xfrm>
            <a:off x="5137536" y="3236085"/>
            <a:ext cx="992197" cy="461665"/>
          </a:xfrm>
          <a:prstGeom prst="rect">
            <a:avLst/>
          </a:prstGeom>
          <a:noFill/>
          <a:ln w="9525">
            <a:noFill/>
            <a:miter lim="800000"/>
            <a:headEnd/>
            <a:tailEnd/>
          </a:ln>
        </p:spPr>
        <p:txBody>
          <a:bodyPr wrap="square">
            <a:spAutoFit/>
          </a:bodyPr>
          <a:lstStyle/>
          <a:p>
            <a:r>
              <a:rPr lang="en-US" sz="1200" b="1" dirty="0">
                <a:latin typeface="Amazon Ember" panose="020B0603020204020204" pitchFamily="34" charset="0"/>
                <a:ea typeface="Amazon Ember" panose="020B0603020204020204" pitchFamily="34" charset="0"/>
                <a:cs typeface="Amazon Ember" panose="020B0603020204020204" pitchFamily="34" charset="0"/>
              </a:rPr>
              <a:t>NAT and bastion</a:t>
            </a: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6" name="Picture 4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7643" y="1579649"/>
            <a:ext cx="579395" cy="607431"/>
          </a:xfrm>
          <a:prstGeom prst="rect">
            <a:avLst/>
          </a:prstGeom>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21697" y="1812015"/>
            <a:ext cx="714031" cy="466103"/>
          </a:xfrm>
          <a:prstGeom prst="rect">
            <a:avLst/>
          </a:prstGeom>
        </p:spPr>
      </p:pic>
      <p:cxnSp>
        <p:nvCxnSpPr>
          <p:cNvPr id="25" name="Straight Arrow Connector 24"/>
          <p:cNvCxnSpPr/>
          <p:nvPr/>
        </p:nvCxnSpPr>
        <p:spPr>
          <a:xfrm>
            <a:off x="6314367" y="1737490"/>
            <a:ext cx="1713473" cy="1809"/>
          </a:xfrm>
          <a:prstGeom prst="straightConnector1">
            <a:avLst/>
          </a:prstGeom>
          <a:ln w="28575">
            <a:solidFill>
              <a:srgbClr val="0070C0"/>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16422036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Multi-AZ Deployment with NAT Gateway</a:t>
            </a:r>
          </a:p>
        </p:txBody>
      </p:sp>
      <p:sp>
        <p:nvSpPr>
          <p:cNvPr id="37" name="Rounded Rectangle 36"/>
          <p:cNvSpPr/>
          <p:nvPr/>
        </p:nvSpPr>
        <p:spPr>
          <a:xfrm>
            <a:off x="3620698" y="1890209"/>
            <a:ext cx="4702529" cy="4366588"/>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3" name="Rounded Rectangle 42"/>
          <p:cNvSpPr/>
          <p:nvPr/>
        </p:nvSpPr>
        <p:spPr>
          <a:xfrm>
            <a:off x="4130080" y="4127604"/>
            <a:ext cx="1636456" cy="124193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4" name="TextBox 37"/>
          <p:cNvSpPr txBox="1">
            <a:spLocks noChangeArrowheads="1"/>
          </p:cNvSpPr>
          <p:nvPr/>
        </p:nvSpPr>
        <p:spPr bwMode="auto">
          <a:xfrm>
            <a:off x="4119069" y="5114122"/>
            <a:ext cx="1534721" cy="256545"/>
          </a:xfrm>
          <a:prstGeom prst="rect">
            <a:avLst/>
          </a:prstGeom>
          <a:noFill/>
          <a:ln w="9525">
            <a:noFill/>
            <a:miter lim="800000"/>
            <a:headEnd/>
            <a:tailEnd/>
          </a:ln>
        </p:spPr>
        <p:txBody>
          <a:bodyPr wrap="square">
            <a:spAutoFit/>
          </a:bodyPr>
          <a:lstStyle/>
          <a:p>
            <a:r>
              <a:rPr lang="en-US" sz="1067" b="1" dirty="0">
                <a:latin typeface="Amazon Ember" panose="020B0603020204020204" pitchFamily="34" charset="0"/>
                <a:ea typeface="Amazon Ember" panose="020B0603020204020204" pitchFamily="34" charset="0"/>
                <a:cs typeface="Amazon Ember" panose="020B0603020204020204" pitchFamily="34" charset="0"/>
              </a:rPr>
              <a:t>Private subnet</a:t>
            </a:r>
          </a:p>
        </p:txBody>
      </p:sp>
      <p:sp>
        <p:nvSpPr>
          <p:cNvPr id="46" name="Rectangle 45"/>
          <p:cNvSpPr/>
          <p:nvPr/>
        </p:nvSpPr>
        <p:spPr>
          <a:xfrm>
            <a:off x="4787641" y="1446113"/>
            <a:ext cx="1017499" cy="410241"/>
          </a:xfrm>
          <a:prstGeom prst="rect">
            <a:avLst/>
          </a:prstGeom>
          <a:solidFill>
            <a:srgbClr val="FFFFFF">
              <a:alpha val="76000"/>
            </a:srgbClr>
          </a:solidFill>
        </p:spPr>
        <p:txBody>
          <a:bodyPr wrap="square" lIns="0" tIns="0" rIns="0" bIns="0">
            <a:sp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Internet</a:t>
            </a:r>
          </a:p>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gateway</a:t>
            </a:r>
          </a:p>
        </p:txBody>
      </p:sp>
      <p:grpSp>
        <p:nvGrpSpPr>
          <p:cNvPr id="47" name="Group 46"/>
          <p:cNvGrpSpPr/>
          <p:nvPr/>
        </p:nvGrpSpPr>
        <p:grpSpPr>
          <a:xfrm>
            <a:off x="3964518" y="2413991"/>
            <a:ext cx="1904889" cy="3624537"/>
            <a:chOff x="1730879" y="3627142"/>
            <a:chExt cx="5036813" cy="1628324"/>
          </a:xfrm>
        </p:grpSpPr>
        <p:sp>
          <p:nvSpPr>
            <p:cNvPr id="48" name="Rounded Rectangle 47"/>
            <p:cNvSpPr/>
            <p:nvPr/>
          </p:nvSpPr>
          <p:spPr>
            <a:xfrm>
              <a:off x="1879579" y="3627142"/>
              <a:ext cx="4888113" cy="1628324"/>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9" name="TextBox 48"/>
            <p:cNvSpPr txBox="1"/>
            <p:nvPr/>
          </p:nvSpPr>
          <p:spPr>
            <a:xfrm>
              <a:off x="1730879" y="5087201"/>
              <a:ext cx="5014774" cy="133631"/>
            </a:xfrm>
            <a:prstGeom prst="rect">
              <a:avLst/>
            </a:prstGeom>
            <a:noFill/>
          </p:spPr>
          <p:txBody>
            <a:bodyPr wrap="square" rtlCol="0">
              <a:spAutoFit/>
            </a:bodyPr>
            <a:lstStyle/>
            <a:p>
              <a:pPr algn="ctr"/>
              <a:r>
                <a:rPr lang="en-US" sz="1333"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A</a:t>
              </a:r>
            </a:p>
          </p:txBody>
        </p:sp>
      </p:grpSp>
      <p:sp>
        <p:nvSpPr>
          <p:cNvPr id="50" name="Rounded Rectangle 49"/>
          <p:cNvSpPr/>
          <p:nvPr/>
        </p:nvSpPr>
        <p:spPr>
          <a:xfrm>
            <a:off x="4140325" y="2649883"/>
            <a:ext cx="1601249" cy="124193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1" name="TextBox 37"/>
          <p:cNvSpPr txBox="1">
            <a:spLocks noChangeArrowheads="1"/>
          </p:cNvSpPr>
          <p:nvPr/>
        </p:nvSpPr>
        <p:spPr bwMode="auto">
          <a:xfrm>
            <a:off x="4109844" y="2688412"/>
            <a:ext cx="1435567" cy="256545"/>
          </a:xfrm>
          <a:prstGeom prst="rect">
            <a:avLst/>
          </a:prstGeom>
          <a:noFill/>
          <a:ln w="9525">
            <a:noFill/>
            <a:miter lim="800000"/>
            <a:headEnd/>
            <a:tailEnd/>
          </a:ln>
        </p:spPr>
        <p:txBody>
          <a:bodyPr wrap="square">
            <a:spAutoFit/>
          </a:bodyPr>
          <a:lstStyle/>
          <a:p>
            <a:r>
              <a:rPr lang="en-US" sz="1067" b="1" dirty="0">
                <a:latin typeface="Amazon Ember" panose="020B0603020204020204" pitchFamily="34" charset="0"/>
                <a:ea typeface="Amazon Ember" panose="020B0603020204020204" pitchFamily="34" charset="0"/>
                <a:cs typeface="Amazon Ember" panose="020B0603020204020204" pitchFamily="34" charset="0"/>
              </a:rPr>
              <a:t>Public subnet </a:t>
            </a:r>
          </a:p>
        </p:txBody>
      </p:sp>
      <p:pic>
        <p:nvPicPr>
          <p:cNvPr id="52" name="Picture 51"/>
          <p:cNvPicPr>
            <a:picLocks noChangeAspect="1"/>
          </p:cNvPicPr>
          <p:nvPr/>
        </p:nvPicPr>
        <p:blipFill>
          <a:blip r:embed="rId4"/>
          <a:stretch>
            <a:fillRect/>
          </a:stretch>
        </p:blipFill>
        <p:spPr>
          <a:xfrm>
            <a:off x="4286151" y="2467355"/>
            <a:ext cx="232399" cy="259740"/>
          </a:xfrm>
          <a:prstGeom prst="rect">
            <a:avLst/>
          </a:prstGeom>
        </p:spPr>
      </p:pic>
      <p:pic>
        <p:nvPicPr>
          <p:cNvPr id="53" name="Picture 52"/>
          <p:cNvPicPr>
            <a:picLocks noChangeAspect="1"/>
          </p:cNvPicPr>
          <p:nvPr/>
        </p:nvPicPr>
        <p:blipFill>
          <a:blip r:embed="rId4"/>
          <a:stretch>
            <a:fillRect/>
          </a:stretch>
        </p:blipFill>
        <p:spPr>
          <a:xfrm>
            <a:off x="4240709" y="3946701"/>
            <a:ext cx="232399" cy="259740"/>
          </a:xfrm>
          <a:prstGeom prst="rect">
            <a:avLst/>
          </a:prstGeom>
        </p:spPr>
      </p:pic>
      <p:pic>
        <p:nvPicPr>
          <p:cNvPr id="54" name="Picture 53"/>
          <p:cNvPicPr>
            <a:picLocks noChangeAspect="1"/>
          </p:cNvPicPr>
          <p:nvPr/>
        </p:nvPicPr>
        <p:blipFill>
          <a:blip r:embed="rId5"/>
          <a:stretch>
            <a:fillRect/>
          </a:stretch>
        </p:blipFill>
        <p:spPr>
          <a:xfrm>
            <a:off x="8583228" y="1385346"/>
            <a:ext cx="777973" cy="511240"/>
          </a:xfrm>
          <a:prstGeom prst="rect">
            <a:avLst/>
          </a:prstGeom>
        </p:spPr>
      </p:pic>
      <p:pic>
        <p:nvPicPr>
          <p:cNvPr id="56" name="Picture 55" descr="EC2-Instance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11079" y="4457125"/>
            <a:ext cx="949924" cy="813752"/>
          </a:xfrm>
          <a:prstGeom prst="rect">
            <a:avLst/>
          </a:prstGeom>
        </p:spPr>
      </p:pic>
      <p:pic>
        <p:nvPicPr>
          <p:cNvPr id="57" name="Picture 56" descr="EC2-Instance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3707" y="4430416"/>
            <a:ext cx="949924" cy="813752"/>
          </a:xfrm>
          <a:prstGeom prst="rect">
            <a:avLst/>
          </a:prstGeom>
        </p:spPr>
      </p:pic>
      <p:grpSp>
        <p:nvGrpSpPr>
          <p:cNvPr id="58" name="Group 57"/>
          <p:cNvGrpSpPr/>
          <p:nvPr/>
        </p:nvGrpSpPr>
        <p:grpSpPr>
          <a:xfrm>
            <a:off x="6095054" y="2421879"/>
            <a:ext cx="1904889" cy="3624537"/>
            <a:chOff x="1730879" y="3627142"/>
            <a:chExt cx="5036813" cy="1628324"/>
          </a:xfrm>
        </p:grpSpPr>
        <p:sp>
          <p:nvSpPr>
            <p:cNvPr id="59" name="Rounded Rectangle 58"/>
            <p:cNvSpPr/>
            <p:nvPr/>
          </p:nvSpPr>
          <p:spPr>
            <a:xfrm>
              <a:off x="1879579" y="3627142"/>
              <a:ext cx="4888113" cy="1628324"/>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TextBox 59"/>
            <p:cNvSpPr txBox="1"/>
            <p:nvPr/>
          </p:nvSpPr>
          <p:spPr>
            <a:xfrm>
              <a:off x="1730879" y="5087201"/>
              <a:ext cx="5014774" cy="133631"/>
            </a:xfrm>
            <a:prstGeom prst="rect">
              <a:avLst/>
            </a:prstGeom>
            <a:noFill/>
          </p:spPr>
          <p:txBody>
            <a:bodyPr wrap="square" rtlCol="0">
              <a:spAutoFit/>
            </a:bodyPr>
            <a:lstStyle/>
            <a:p>
              <a:pPr algn="ctr"/>
              <a:r>
                <a:rPr lang="en-US" sz="1333"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B</a:t>
              </a:r>
            </a:p>
          </p:txBody>
        </p:sp>
      </p:grpSp>
      <p:pic>
        <p:nvPicPr>
          <p:cNvPr id="61" name="Picture 6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31095" y="1548877"/>
            <a:ext cx="579395" cy="607431"/>
          </a:xfrm>
          <a:prstGeom prst="rect">
            <a:avLst/>
          </a:prstGeom>
        </p:spPr>
      </p:pic>
      <p:pic>
        <p:nvPicPr>
          <p:cNvPr id="62" name="Picture 6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51744" y="2995675"/>
            <a:ext cx="608843" cy="628483"/>
          </a:xfrm>
          <a:prstGeom prst="rect">
            <a:avLst/>
          </a:prstGeom>
        </p:spPr>
      </p:pic>
      <p:pic>
        <p:nvPicPr>
          <p:cNvPr id="63" name="Picture 62" descr="EC2-Instance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11079" y="2940697"/>
            <a:ext cx="949924" cy="813752"/>
          </a:xfrm>
          <a:prstGeom prst="rect">
            <a:avLst/>
          </a:prstGeom>
        </p:spPr>
      </p:pic>
      <p:pic>
        <p:nvPicPr>
          <p:cNvPr id="64" name="Picture 63" descr="EC2-Instance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49066" y="2943207"/>
            <a:ext cx="949924" cy="813752"/>
          </a:xfrm>
          <a:prstGeom prst="rect">
            <a:avLst/>
          </a:prstGeom>
        </p:spPr>
      </p:pic>
      <p:sp>
        <p:nvSpPr>
          <p:cNvPr id="65" name="Rectangle 64"/>
          <p:cNvSpPr/>
          <p:nvPr/>
        </p:nvSpPr>
        <p:spPr>
          <a:xfrm>
            <a:off x="5485973" y="3245535"/>
            <a:ext cx="1189472" cy="205121"/>
          </a:xfrm>
          <a:prstGeom prst="rect">
            <a:avLst/>
          </a:prstGeom>
          <a:solidFill>
            <a:srgbClr val="FFFFFF">
              <a:alpha val="76000"/>
            </a:srgbClr>
          </a:solidFill>
        </p:spPr>
        <p:txBody>
          <a:bodyPr wrap="square" lIns="0" tIns="0" rIns="0" bIns="0">
            <a:sp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Bastion hosts</a:t>
            </a:r>
          </a:p>
        </p:txBody>
      </p:sp>
      <p:cxnSp>
        <p:nvCxnSpPr>
          <p:cNvPr id="66" name="Elbow Connector 65"/>
          <p:cNvCxnSpPr>
            <a:stCxn id="61" idx="2"/>
            <a:endCxn id="63" idx="0"/>
          </p:cNvCxnSpPr>
          <p:nvPr/>
        </p:nvCxnSpPr>
        <p:spPr>
          <a:xfrm rot="5400000">
            <a:off x="5311223" y="2231127"/>
            <a:ext cx="784391" cy="634751"/>
          </a:xfrm>
          <a:prstGeom prst="bentConnector3">
            <a:avLst/>
          </a:prstGeom>
          <a:ln w="38100">
            <a:solidFill>
              <a:srgbClr val="0070C0"/>
            </a:solidFill>
            <a:tailEnd type="triangle"/>
          </a:ln>
        </p:spPr>
        <p:style>
          <a:lnRef idx="2">
            <a:schemeClr val="accent2"/>
          </a:lnRef>
          <a:fillRef idx="0">
            <a:schemeClr val="accent2"/>
          </a:fillRef>
          <a:effectRef idx="1">
            <a:schemeClr val="accent2"/>
          </a:effectRef>
          <a:fontRef idx="minor">
            <a:schemeClr val="tx1"/>
          </a:fontRef>
        </p:style>
      </p:cxnSp>
      <p:cxnSp>
        <p:nvCxnSpPr>
          <p:cNvPr id="67" name="Straight Arrow Connector 66"/>
          <p:cNvCxnSpPr>
            <a:stCxn id="63" idx="2"/>
            <a:endCxn id="56" idx="0"/>
          </p:cNvCxnSpPr>
          <p:nvPr/>
        </p:nvCxnSpPr>
        <p:spPr>
          <a:xfrm>
            <a:off x="5386041" y="3754450"/>
            <a:ext cx="0" cy="702676"/>
          </a:xfrm>
          <a:prstGeom prst="straightConnector1">
            <a:avLst/>
          </a:prstGeom>
          <a:ln w="38100">
            <a:solidFill>
              <a:srgbClr val="0070C0"/>
            </a:solidFill>
            <a:tailEnd type="triangle"/>
          </a:ln>
        </p:spPr>
        <p:style>
          <a:lnRef idx="2">
            <a:schemeClr val="accent2"/>
          </a:lnRef>
          <a:fillRef idx="0">
            <a:schemeClr val="accent2"/>
          </a:fillRef>
          <a:effectRef idx="1">
            <a:schemeClr val="accent2"/>
          </a:effectRef>
          <a:fontRef idx="minor">
            <a:schemeClr val="tx1"/>
          </a:fontRef>
        </p:style>
      </p:cxnSp>
      <p:cxnSp>
        <p:nvCxnSpPr>
          <p:cNvPr id="71" name="Elbow Connector 70"/>
          <p:cNvCxnSpPr>
            <a:stCxn id="56" idx="1"/>
            <a:endCxn id="62" idx="2"/>
          </p:cNvCxnSpPr>
          <p:nvPr/>
        </p:nvCxnSpPr>
        <p:spPr>
          <a:xfrm rot="10800000">
            <a:off x="4656168" y="3624159"/>
            <a:ext cx="254913" cy="1239844"/>
          </a:xfrm>
          <a:prstGeom prst="bentConnector2">
            <a:avLst/>
          </a:prstGeom>
          <a:ln w="38100">
            <a:solidFill>
              <a:schemeClr val="accent6">
                <a:lumMod val="75000"/>
              </a:schemeClr>
            </a:solidFill>
            <a:tailEnd type="triangle"/>
          </a:ln>
        </p:spPr>
        <p:style>
          <a:lnRef idx="2">
            <a:schemeClr val="accent2"/>
          </a:lnRef>
          <a:fillRef idx="0">
            <a:schemeClr val="accent2"/>
          </a:fillRef>
          <a:effectRef idx="1">
            <a:schemeClr val="accent2"/>
          </a:effectRef>
          <a:fontRef idx="minor">
            <a:schemeClr val="tx1"/>
          </a:fontRef>
        </p:style>
      </p:cxnSp>
      <p:cxnSp>
        <p:nvCxnSpPr>
          <p:cNvPr id="74" name="Straight Arrow Connector 73"/>
          <p:cNvCxnSpPr/>
          <p:nvPr/>
        </p:nvCxnSpPr>
        <p:spPr>
          <a:xfrm flipV="1">
            <a:off x="4901968" y="2052155"/>
            <a:ext cx="858939" cy="1035940"/>
          </a:xfrm>
          <a:prstGeom prst="straightConnector1">
            <a:avLst/>
          </a:prstGeom>
          <a:ln w="38100">
            <a:solidFill>
              <a:schemeClr val="accent6">
                <a:lumMod val="75000"/>
              </a:schemeClr>
            </a:solidFill>
            <a:tailEnd type="triangle"/>
          </a:ln>
        </p:spPr>
        <p:style>
          <a:lnRef idx="2">
            <a:schemeClr val="accent2"/>
          </a:lnRef>
          <a:fillRef idx="0">
            <a:schemeClr val="accent2"/>
          </a:fillRef>
          <a:effectRef idx="1">
            <a:schemeClr val="accent2"/>
          </a:effectRef>
          <a:fontRef idx="minor">
            <a:schemeClr val="tx1"/>
          </a:fontRef>
        </p:style>
      </p:cxnSp>
      <p:sp>
        <p:nvSpPr>
          <p:cNvPr id="75" name="Rectangle 74"/>
          <p:cNvSpPr/>
          <p:nvPr/>
        </p:nvSpPr>
        <p:spPr>
          <a:xfrm>
            <a:off x="3543815" y="3065397"/>
            <a:ext cx="815080" cy="410241"/>
          </a:xfrm>
          <a:prstGeom prst="rect">
            <a:avLst/>
          </a:prstGeom>
          <a:solidFill>
            <a:srgbClr val="FFFFFF">
              <a:alpha val="76000"/>
            </a:srgbClr>
          </a:solidFill>
        </p:spPr>
        <p:txBody>
          <a:bodyPr wrap="square" lIns="0" tIns="0" rIns="0" bIns="0">
            <a:sp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NAT gateway</a:t>
            </a:r>
          </a:p>
        </p:txBody>
      </p:sp>
      <p:sp>
        <p:nvSpPr>
          <p:cNvPr id="76" name="Rounded Rectangle 75"/>
          <p:cNvSpPr/>
          <p:nvPr/>
        </p:nvSpPr>
        <p:spPr>
          <a:xfrm>
            <a:off x="6261844" y="2670314"/>
            <a:ext cx="1601249" cy="124193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7" name="TextBox 76"/>
          <p:cNvSpPr txBox="1">
            <a:spLocks noChangeArrowheads="1"/>
          </p:cNvSpPr>
          <p:nvPr/>
        </p:nvSpPr>
        <p:spPr bwMode="auto">
          <a:xfrm>
            <a:off x="6862206" y="2657817"/>
            <a:ext cx="1435567" cy="256545"/>
          </a:xfrm>
          <a:prstGeom prst="rect">
            <a:avLst/>
          </a:prstGeom>
          <a:noFill/>
          <a:ln w="9525">
            <a:noFill/>
            <a:miter lim="800000"/>
            <a:headEnd/>
            <a:tailEnd/>
          </a:ln>
        </p:spPr>
        <p:txBody>
          <a:bodyPr wrap="square">
            <a:spAutoFit/>
          </a:bodyPr>
          <a:lstStyle/>
          <a:p>
            <a:r>
              <a:rPr lang="en-US" sz="1067" b="1" dirty="0">
                <a:latin typeface="Amazon Ember" panose="020B0603020204020204" pitchFamily="34" charset="0"/>
                <a:ea typeface="Amazon Ember" panose="020B0603020204020204" pitchFamily="34" charset="0"/>
                <a:cs typeface="Amazon Ember" panose="020B0603020204020204" pitchFamily="34" charset="0"/>
              </a:rPr>
              <a:t>Public subnet </a:t>
            </a:r>
          </a:p>
        </p:txBody>
      </p:sp>
      <p:pic>
        <p:nvPicPr>
          <p:cNvPr id="78" name="Picture 77"/>
          <p:cNvPicPr>
            <a:picLocks noChangeAspect="1"/>
          </p:cNvPicPr>
          <p:nvPr/>
        </p:nvPicPr>
        <p:blipFill>
          <a:blip r:embed="rId4"/>
          <a:stretch>
            <a:fillRect/>
          </a:stretch>
        </p:blipFill>
        <p:spPr>
          <a:xfrm>
            <a:off x="6407670" y="2487786"/>
            <a:ext cx="232399" cy="259740"/>
          </a:xfrm>
          <a:prstGeom prst="rect">
            <a:avLst/>
          </a:prstGeom>
        </p:spPr>
      </p:pic>
      <p:sp>
        <p:nvSpPr>
          <p:cNvPr id="79" name="Rounded Rectangle 78"/>
          <p:cNvSpPr/>
          <p:nvPr/>
        </p:nvSpPr>
        <p:spPr>
          <a:xfrm>
            <a:off x="6276583" y="4136880"/>
            <a:ext cx="1636456" cy="124193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0" name="TextBox 37"/>
          <p:cNvSpPr txBox="1">
            <a:spLocks noChangeArrowheads="1"/>
          </p:cNvSpPr>
          <p:nvPr/>
        </p:nvSpPr>
        <p:spPr bwMode="auto">
          <a:xfrm>
            <a:off x="6265572" y="5123398"/>
            <a:ext cx="1534721" cy="256545"/>
          </a:xfrm>
          <a:prstGeom prst="rect">
            <a:avLst/>
          </a:prstGeom>
          <a:noFill/>
          <a:ln w="9525">
            <a:noFill/>
            <a:miter lim="800000"/>
            <a:headEnd/>
            <a:tailEnd/>
          </a:ln>
        </p:spPr>
        <p:txBody>
          <a:bodyPr wrap="square">
            <a:spAutoFit/>
          </a:bodyPr>
          <a:lstStyle/>
          <a:p>
            <a:r>
              <a:rPr lang="en-US" sz="1067" b="1" dirty="0">
                <a:latin typeface="Amazon Ember" panose="020B0603020204020204" pitchFamily="34" charset="0"/>
                <a:ea typeface="Amazon Ember" panose="020B0603020204020204" pitchFamily="34" charset="0"/>
                <a:cs typeface="Amazon Ember" panose="020B0603020204020204" pitchFamily="34" charset="0"/>
              </a:rPr>
              <a:t>Private subnet</a:t>
            </a:r>
          </a:p>
        </p:txBody>
      </p:sp>
      <p:pic>
        <p:nvPicPr>
          <p:cNvPr id="81" name="Picture 80"/>
          <p:cNvPicPr>
            <a:picLocks noChangeAspect="1"/>
          </p:cNvPicPr>
          <p:nvPr/>
        </p:nvPicPr>
        <p:blipFill>
          <a:blip r:embed="rId4"/>
          <a:stretch>
            <a:fillRect/>
          </a:stretch>
        </p:blipFill>
        <p:spPr>
          <a:xfrm>
            <a:off x="6387211" y="3955977"/>
            <a:ext cx="232399" cy="259740"/>
          </a:xfrm>
          <a:prstGeom prst="rect">
            <a:avLst/>
          </a:prstGeom>
        </p:spPr>
      </p:pic>
      <p:cxnSp>
        <p:nvCxnSpPr>
          <p:cNvPr id="82" name="Elbow Connector 81"/>
          <p:cNvCxnSpPr>
            <a:stCxn id="61" idx="2"/>
            <a:endCxn id="64" idx="0"/>
          </p:cNvCxnSpPr>
          <p:nvPr/>
        </p:nvCxnSpPr>
        <p:spPr>
          <a:xfrm rot="16200000" flipH="1">
            <a:off x="5928961" y="2248138"/>
            <a:ext cx="786900" cy="603236"/>
          </a:xfrm>
          <a:prstGeom prst="bentConnector3">
            <a:avLst/>
          </a:prstGeom>
          <a:ln w="38100">
            <a:solidFill>
              <a:srgbClr val="0070C0"/>
            </a:solidFill>
            <a:tailEnd type="triangle"/>
          </a:ln>
        </p:spPr>
        <p:style>
          <a:lnRef idx="2">
            <a:schemeClr val="accent2"/>
          </a:lnRef>
          <a:fillRef idx="0">
            <a:schemeClr val="accent2"/>
          </a:fillRef>
          <a:effectRef idx="1">
            <a:schemeClr val="accent2"/>
          </a:effectRef>
          <a:fontRef idx="minor">
            <a:schemeClr val="tx1"/>
          </a:fontRef>
        </p:style>
      </p:cxnSp>
      <p:pic>
        <p:nvPicPr>
          <p:cNvPr id="41" name="Picture 4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27663" y="1600309"/>
            <a:ext cx="690888" cy="450996"/>
          </a:xfrm>
          <a:prstGeom prst="rect">
            <a:avLst/>
          </a:prstGeom>
        </p:spPr>
      </p:pic>
      <p:sp>
        <p:nvSpPr>
          <p:cNvPr id="45" name="Rectangle 44"/>
          <p:cNvSpPr/>
          <p:nvPr/>
        </p:nvSpPr>
        <p:spPr>
          <a:xfrm>
            <a:off x="7669433" y="3098373"/>
            <a:ext cx="815080" cy="410241"/>
          </a:xfrm>
          <a:prstGeom prst="rect">
            <a:avLst/>
          </a:prstGeom>
          <a:solidFill>
            <a:srgbClr val="FFFFFF">
              <a:alpha val="76000"/>
            </a:srgbClr>
          </a:solidFill>
        </p:spPr>
        <p:txBody>
          <a:bodyPr wrap="square" lIns="0" tIns="0" rIns="0" bIns="0">
            <a:sp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NAT gateway</a:t>
            </a:r>
          </a:p>
        </p:txBody>
      </p:sp>
      <p:pic>
        <p:nvPicPr>
          <p:cNvPr id="70" name="Picture 6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08360" y="2986523"/>
            <a:ext cx="608843" cy="628483"/>
          </a:xfrm>
          <a:prstGeom prst="rect">
            <a:avLst/>
          </a:prstGeom>
        </p:spPr>
      </p:pic>
      <p:cxnSp>
        <p:nvCxnSpPr>
          <p:cNvPr id="73" name="Straight Arrow Connector 72"/>
          <p:cNvCxnSpPr/>
          <p:nvPr/>
        </p:nvCxnSpPr>
        <p:spPr>
          <a:xfrm>
            <a:off x="6314367" y="1737490"/>
            <a:ext cx="2170146" cy="1809"/>
          </a:xfrm>
          <a:prstGeom prst="straightConnector1">
            <a:avLst/>
          </a:prstGeom>
          <a:ln w="38100">
            <a:solidFill>
              <a:srgbClr val="0070C0"/>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55" name="Elbow Connector 54"/>
          <p:cNvCxnSpPr/>
          <p:nvPr/>
        </p:nvCxnSpPr>
        <p:spPr>
          <a:xfrm rot="5400000" flipH="1" flipV="1">
            <a:off x="6729224" y="4175984"/>
            <a:ext cx="1220789" cy="180277"/>
          </a:xfrm>
          <a:prstGeom prst="bentConnector3">
            <a:avLst>
              <a:gd name="adj1" fmla="val 1025"/>
            </a:avLst>
          </a:prstGeom>
          <a:ln w="38100">
            <a:solidFill>
              <a:schemeClr val="accent6">
                <a:lumMod val="75000"/>
              </a:schemeClr>
            </a:solidFill>
            <a:tailEnd type="triangle"/>
          </a:ln>
        </p:spPr>
        <p:style>
          <a:lnRef idx="2">
            <a:schemeClr val="accent2"/>
          </a:lnRef>
          <a:fillRef idx="0">
            <a:schemeClr val="accent2"/>
          </a:fillRef>
          <a:effectRef idx="1">
            <a:schemeClr val="accent2"/>
          </a:effectRef>
          <a:fontRef idx="minor">
            <a:schemeClr val="tx1"/>
          </a:fontRef>
        </p:style>
      </p:cxnSp>
      <p:cxnSp>
        <p:nvCxnSpPr>
          <p:cNvPr id="68" name="Straight Arrow Connector 67"/>
          <p:cNvCxnSpPr/>
          <p:nvPr/>
        </p:nvCxnSpPr>
        <p:spPr>
          <a:xfrm flipH="1" flipV="1">
            <a:off x="6261845" y="2068003"/>
            <a:ext cx="846515" cy="995177"/>
          </a:xfrm>
          <a:prstGeom prst="straightConnector1">
            <a:avLst/>
          </a:prstGeom>
          <a:ln w="38100">
            <a:solidFill>
              <a:schemeClr val="accent6">
                <a:lumMod val="75000"/>
              </a:schemeClr>
            </a:solidFill>
            <a:tailEnd type="triangle"/>
          </a:ln>
        </p:spPr>
        <p:style>
          <a:lnRef idx="2">
            <a:schemeClr val="accent2"/>
          </a:lnRef>
          <a:fillRef idx="0">
            <a:schemeClr val="accent2"/>
          </a:fillRef>
          <a:effectRef idx="1">
            <a:schemeClr val="accent2"/>
          </a:effectRef>
          <a:fontRef idx="minor">
            <a:schemeClr val="tx1"/>
          </a:fontRef>
        </p:style>
      </p:cxnSp>
      <p:cxnSp>
        <p:nvCxnSpPr>
          <p:cNvPr id="83" name="Straight Arrow Connector 82"/>
          <p:cNvCxnSpPr/>
          <p:nvPr/>
        </p:nvCxnSpPr>
        <p:spPr>
          <a:xfrm>
            <a:off x="6772293" y="3722165"/>
            <a:ext cx="0" cy="702676"/>
          </a:xfrm>
          <a:prstGeom prst="straightConnector1">
            <a:avLst/>
          </a:prstGeom>
          <a:ln w="38100">
            <a:solidFill>
              <a:srgbClr val="0070C0"/>
            </a:solidFill>
            <a:tailEnd type="triangle"/>
          </a:ln>
        </p:spPr>
        <p:style>
          <a:lnRef idx="2">
            <a:schemeClr val="accent2"/>
          </a:lnRef>
          <a:fillRef idx="0">
            <a:schemeClr val="accent2"/>
          </a:fillRef>
          <a:effectRef idx="1">
            <a:schemeClr val="accent2"/>
          </a:effectRef>
          <a:fontRef idx="minor">
            <a:schemeClr val="tx1"/>
          </a:fontRef>
        </p:style>
      </p:cxnSp>
    </p:spTree>
    <p:custDataLst>
      <p:tags r:id="rId1"/>
    </p:custDataLst>
    <p:extLst>
      <p:ext uri="{BB962C8B-B14F-4D97-AF65-F5344CB8AC3E}">
        <p14:creationId xmlns:p14="http://schemas.microsoft.com/office/powerpoint/2010/main" val="37039783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dirty="0"/>
              <a:t>Review    </a:t>
            </a:r>
            <a:r>
              <a:rPr lang="en-US" sz="3400" dirty="0"/>
              <a:t>                                                 </a:t>
            </a:r>
          </a:p>
        </p:txBody>
      </p:sp>
      <p:sp>
        <p:nvSpPr>
          <p:cNvPr id="62" name="Subtitle 10"/>
          <p:cNvSpPr txBox="1">
            <a:spLocks/>
          </p:cNvSpPr>
          <p:nvPr/>
        </p:nvSpPr>
        <p:spPr>
          <a:xfrm>
            <a:off x="238538" y="1209927"/>
            <a:ext cx="11596411" cy="53079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Tx/>
              <a:buBlip>
                <a:blip r:embed="rId4"/>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4"/>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4"/>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lnSpc>
                <a:spcPct val="100000"/>
              </a:lnSpc>
              <a:buBlip>
                <a:blip r:embed="rId5"/>
              </a:buBlip>
            </a:pPr>
            <a:r>
              <a:rPr lang="en-US" sz="2400" dirty="0"/>
              <a:t>Discussed how to choose a region and an Availability Zone</a:t>
            </a:r>
          </a:p>
          <a:p>
            <a:pPr marL="342900" indent="-342900">
              <a:lnSpc>
                <a:spcPct val="100000"/>
              </a:lnSpc>
              <a:buBlip>
                <a:blip r:embed="rId5"/>
              </a:buBlip>
            </a:pPr>
            <a:r>
              <a:rPr lang="en-US" sz="2400" dirty="0"/>
              <a:t>Examined the how to determine the number of Amazon Virtual Private Clouds (Amazon VPCs) to implement</a:t>
            </a:r>
          </a:p>
          <a:p>
            <a:pPr marL="342900" indent="-342900">
              <a:lnSpc>
                <a:spcPct val="100000"/>
              </a:lnSpc>
              <a:buBlip>
                <a:blip r:embed="rId5"/>
              </a:buBlip>
            </a:pPr>
            <a:r>
              <a:rPr lang="en-US" sz="2400" dirty="0"/>
              <a:t>Gained an understanding about VPCs and Subnets</a:t>
            </a:r>
          </a:p>
          <a:p>
            <a:pPr marL="342900" indent="-342900">
              <a:lnSpc>
                <a:spcPct val="100000"/>
              </a:lnSpc>
              <a:buBlip>
                <a:blip r:embed="rId5"/>
              </a:buBlip>
            </a:pPr>
            <a:r>
              <a:rPr lang="en-US" sz="2400" dirty="0"/>
              <a:t>Identified ways to control VPC Traffic and connect multiple VPCs</a:t>
            </a:r>
          </a:p>
          <a:p>
            <a:pPr marL="342900" indent="-342900">
              <a:lnSpc>
                <a:spcPct val="100000"/>
              </a:lnSpc>
              <a:buBlip>
                <a:blip r:embed="rId5"/>
              </a:buBlip>
            </a:pPr>
            <a:r>
              <a:rPr lang="en-US" sz="2400" dirty="0"/>
              <a:t>Looked at integrating on-premises components</a:t>
            </a:r>
            <a:r>
              <a:rPr lang="en-US" sz="2400" b="1" dirty="0">
                <a:solidFill>
                  <a:srgbClr val="0070C0"/>
                </a:solidFill>
              </a:rPr>
              <a:t> </a:t>
            </a:r>
          </a:p>
          <a:p>
            <a:pPr marL="342900" indent="-342900">
              <a:lnSpc>
                <a:spcPct val="100000"/>
              </a:lnSpc>
              <a:buBlip>
                <a:blip r:embed="rId5"/>
              </a:buBlip>
            </a:pPr>
            <a:r>
              <a:rPr lang="en-US" sz="2400" dirty="0"/>
              <a:t>Reviewed default VPCs and subnets</a:t>
            </a:r>
          </a:p>
          <a:p>
            <a:pPr marL="342900" indent="-342900">
              <a:lnSpc>
                <a:spcPct val="100000"/>
              </a:lnSpc>
              <a:buBlip>
                <a:blip r:embed="rId5"/>
              </a:buBlip>
            </a:pPr>
            <a:r>
              <a:rPr lang="en-US" sz="2400" dirty="0"/>
              <a:t>Identified</a:t>
            </a:r>
            <a:r>
              <a:rPr lang="en-US" sz="2400" b="1" dirty="0">
                <a:solidFill>
                  <a:srgbClr val="0070C0"/>
                </a:solidFill>
              </a:rPr>
              <a:t> </a:t>
            </a:r>
            <a:r>
              <a:rPr lang="en-US" sz="2400" dirty="0"/>
              <a:t>VPC best practices</a:t>
            </a:r>
          </a:p>
          <a:p>
            <a:pPr marL="342900" indent="-342900">
              <a:lnSpc>
                <a:spcPct val="100000"/>
              </a:lnSpc>
              <a:buBlip>
                <a:blip r:embed="rId5"/>
              </a:buBlip>
            </a:pPr>
            <a:r>
              <a:rPr lang="en-US" sz="2400" dirty="0"/>
              <a:t>Exercise: Improve an architecture</a:t>
            </a:r>
          </a:p>
          <a:p>
            <a:pPr marL="0" indent="0">
              <a:lnSpc>
                <a:spcPct val="100000"/>
              </a:lnSpc>
              <a:spcBef>
                <a:spcPts val="1800"/>
              </a:spcBef>
              <a:buNone/>
            </a:pPr>
            <a:r>
              <a:rPr lang="en-US" sz="2200" b="1" dirty="0"/>
              <a:t>To finish this module:</a:t>
            </a:r>
          </a:p>
          <a:p>
            <a:pPr marL="0" indent="0">
              <a:lnSpc>
                <a:spcPct val="100000"/>
              </a:lnSpc>
              <a:buNone/>
            </a:pPr>
            <a:r>
              <a:rPr lang="en-US" sz="2200" dirty="0"/>
              <a:t>Complete:</a:t>
            </a:r>
          </a:p>
        </p:txBody>
      </p:sp>
      <p:grpSp>
        <p:nvGrpSpPr>
          <p:cNvPr id="63" name="Group 62"/>
          <p:cNvGrpSpPr/>
          <p:nvPr/>
        </p:nvGrpSpPr>
        <p:grpSpPr>
          <a:xfrm>
            <a:off x="1730640" y="5978492"/>
            <a:ext cx="3541480" cy="532323"/>
            <a:chOff x="4188879" y="4810544"/>
            <a:chExt cx="3541480" cy="532323"/>
          </a:xfrm>
        </p:grpSpPr>
        <p:sp>
          <p:nvSpPr>
            <p:cNvPr id="64" name="TextBox 63"/>
            <p:cNvSpPr txBox="1"/>
            <p:nvPr/>
          </p:nvSpPr>
          <p:spPr>
            <a:xfrm>
              <a:off x="4721202" y="4892040"/>
              <a:ext cx="3009157" cy="400110"/>
            </a:xfrm>
            <a:prstGeom prst="rect">
              <a:avLst/>
            </a:prstGeom>
            <a:noFill/>
          </p:spPr>
          <p:txBody>
            <a:bodyPr wrap="non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Knowledge Assessment</a:t>
              </a:r>
            </a:p>
          </p:txBody>
        </p:sp>
        <p:pic>
          <p:nvPicPr>
            <p:cNvPr id="65" name="Picture 64"/>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88879" y="4810544"/>
              <a:ext cx="532323" cy="532323"/>
            </a:xfrm>
            <a:prstGeom prst="rect">
              <a:avLst/>
            </a:prstGeom>
          </p:spPr>
        </p:pic>
      </p:grpSp>
    </p:spTree>
    <p:custDataLst>
      <p:tags r:id="rId1"/>
    </p:custDataLst>
    <p:extLst>
      <p:ext uri="{BB962C8B-B14F-4D97-AF65-F5344CB8AC3E}">
        <p14:creationId xmlns:p14="http://schemas.microsoft.com/office/powerpoint/2010/main" val="33052273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2C4B9-29DC-444F-B0C6-CF540AD690CE}"/>
              </a:ext>
            </a:extLst>
          </p:cNvPr>
          <p:cNvSpPr>
            <a:spLocks noGrp="1"/>
          </p:cNvSpPr>
          <p:nvPr>
            <p:ph type="title"/>
          </p:nvPr>
        </p:nvSpPr>
        <p:spPr>
          <a:xfrm>
            <a:off x="519173" y="2241175"/>
            <a:ext cx="11115261" cy="3681189"/>
          </a:xfrm>
        </p:spPr>
        <p:txBody>
          <a:bodyPr/>
          <a:lstStyle/>
          <a:p>
            <a:pPr>
              <a:lnSpc>
                <a:spcPct val="100000"/>
              </a:lnSpc>
              <a:spcBef>
                <a:spcPts val="1400"/>
              </a:spcBef>
            </a:pPr>
            <a:r>
              <a:rPr lang="en-US" sz="4800" b="1" dirty="0"/>
              <a:t>Up Next:</a:t>
            </a:r>
            <a:br>
              <a:rPr lang="en-US" sz="4800" dirty="0"/>
            </a:br>
            <a:r>
              <a:rPr lang="en-US" sz="4800" dirty="0"/>
              <a:t>Module 3: Designing for High Availability Section I</a:t>
            </a:r>
            <a:br>
              <a:rPr lang="en-US" sz="4800" dirty="0"/>
            </a:br>
            <a:br>
              <a:rPr lang="en-US" sz="4800" dirty="0"/>
            </a:br>
            <a:endParaRPr lang="en-US" sz="4800" dirty="0"/>
          </a:p>
        </p:txBody>
      </p:sp>
    </p:spTree>
    <p:extLst>
      <p:ext uri="{BB962C8B-B14F-4D97-AF65-F5344CB8AC3E}">
        <p14:creationId xmlns:p14="http://schemas.microsoft.com/office/powerpoint/2010/main" val="13310623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4967115"/>
            <a:ext cx="11294532" cy="1246495"/>
          </a:xfrm>
          <a:prstGeom prst="rect">
            <a:avLst/>
          </a:prstGeom>
          <a:noFill/>
        </p:spPr>
        <p:txBody>
          <a:bodyPr wrap="square" rtlCol="0">
            <a:spAutoFit/>
          </a:bodyPr>
          <a:lstStyle/>
          <a:p>
            <a:pPr algn="just"/>
            <a:r>
              <a:rPr lang="en-US" sz="1500" dirty="0">
                <a:solidFill>
                  <a:schemeClr val="bg1"/>
                </a:solidFill>
                <a:latin typeface="Amazon Ember Light" charset="0"/>
                <a:ea typeface="Amazon Ember Light" charset="0"/>
                <a:cs typeface="Amazon Ember Light" charset="0"/>
              </a:rPr>
              <a:t>© 2018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1500" u="sng" dirty="0">
                <a:solidFill>
                  <a:schemeClr val="bg1"/>
                </a:solidFill>
                <a:latin typeface="Amazon Ember Light" charset="0"/>
                <a:ea typeface="Amazon Ember Light" charset="0"/>
                <a:cs typeface="Amazon Ember Light" charset="0"/>
              </a:rPr>
              <a:t>aws-course-feedback@amazon.com</a:t>
            </a:r>
            <a:r>
              <a:rPr lang="en-US" sz="1500" dirty="0">
                <a:solidFill>
                  <a:schemeClr val="bg1"/>
                </a:solidFill>
                <a:latin typeface="Amazon Ember Light" charset="0"/>
                <a:ea typeface="Amazon Ember Light" charset="0"/>
                <a:cs typeface="Amazon Ember Light" charset="0"/>
              </a:rPr>
              <a:t>. For all other questions, contact us at: </a:t>
            </a:r>
            <a:r>
              <a:rPr lang="en-US" sz="1500" u="sng" dirty="0">
                <a:solidFill>
                  <a:schemeClr val="bg1"/>
                </a:solidFill>
                <a:latin typeface="Amazon Ember Light" charset="0"/>
                <a:ea typeface="Amazon Ember Light" charset="0"/>
                <a:cs typeface="Amazon Ember Light" charset="0"/>
              </a:rPr>
              <a:t>https://aws.amazon.com/contact-us/aws-training/</a:t>
            </a:r>
            <a:r>
              <a:rPr lang="en-US" sz="1500" dirty="0">
                <a:solidFill>
                  <a:schemeClr val="bg1"/>
                </a:solidFill>
                <a:latin typeface="Amazon Ember Light" charset="0"/>
                <a:ea typeface="Amazon Ember Light" charset="0"/>
                <a:cs typeface="Amazon Ember Light" charset="0"/>
              </a:rPr>
              <a:t>. All trademarks are the property of their owners.</a:t>
            </a:r>
          </a:p>
          <a:p>
            <a:pPr algn="just"/>
            <a:endParaRPr lang="en-US" sz="1500" dirty="0"/>
          </a:p>
        </p:txBody>
      </p:sp>
      <p:sp>
        <p:nvSpPr>
          <p:cNvPr id="6" name="Title 1"/>
          <p:cNvSpPr>
            <a:spLocks noGrp="1"/>
          </p:cNvSpPr>
          <p:nvPr>
            <p:ph type="ctrTitle"/>
          </p:nvPr>
        </p:nvSpPr>
        <p:spPr>
          <a:xfrm>
            <a:off x="5169830" y="2624954"/>
            <a:ext cx="6882466" cy="834496"/>
          </a:xfrm>
        </p:spPr>
        <p:txBody>
          <a:bodyPr>
            <a:noAutofit/>
          </a:bodyPr>
          <a:lstStyle/>
          <a:p>
            <a:r>
              <a:rPr lang="en-US" sz="4400" dirty="0"/>
              <a:t>Thanks for participating!</a:t>
            </a:r>
          </a:p>
        </p:txBody>
      </p:sp>
    </p:spTree>
    <p:custDataLst>
      <p:tags r:id="rId1"/>
    </p:custDataLst>
    <p:extLst>
      <p:ext uri="{BB962C8B-B14F-4D97-AF65-F5344CB8AC3E}">
        <p14:creationId xmlns:p14="http://schemas.microsoft.com/office/powerpoint/2010/main" val="1254891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Availability of Services and Features</a:t>
            </a:r>
          </a:p>
        </p:txBody>
      </p:sp>
      <p:sp>
        <p:nvSpPr>
          <p:cNvPr id="6" name="TextBox 5"/>
          <p:cNvSpPr txBox="1"/>
          <p:nvPr/>
        </p:nvSpPr>
        <p:spPr>
          <a:xfrm>
            <a:off x="561417" y="4707895"/>
            <a:ext cx="3558679" cy="769441"/>
          </a:xfrm>
          <a:prstGeom prst="rect">
            <a:avLst/>
          </a:prstGeom>
          <a:noFill/>
        </p:spPr>
        <p:txBody>
          <a:bodyPr wrap="square" rtlCol="0">
            <a:spAutoFit/>
          </a:bodyPr>
          <a:lstStyle/>
          <a:p>
            <a:pPr algn="ctr"/>
            <a:r>
              <a:rPr lang="en-US" sz="2200" dirty="0">
                <a:latin typeface="Amazon Ember" panose="020B0603020204020204" pitchFamily="34" charset="0"/>
                <a:ea typeface="Amazon Ember" panose="020B0603020204020204" pitchFamily="34" charset="0"/>
                <a:cs typeface="Amazon Ember" panose="020B0603020204020204" pitchFamily="34" charset="0"/>
              </a:rPr>
              <a:t>Some services available in </a:t>
            </a:r>
            <a:r>
              <a:rPr lang="en-US" sz="2200"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limited</a:t>
            </a:r>
            <a:r>
              <a:rPr lang="en-US" sz="2200" dirty="0">
                <a:latin typeface="Amazon Ember" panose="020B0603020204020204" pitchFamily="34" charset="0"/>
                <a:ea typeface="Amazon Ember" panose="020B0603020204020204" pitchFamily="34" charset="0"/>
                <a:cs typeface="Amazon Ember" panose="020B0603020204020204" pitchFamily="34" charset="0"/>
              </a:rPr>
              <a:t> regions</a:t>
            </a:r>
          </a:p>
        </p:txBody>
      </p:sp>
      <p:sp>
        <p:nvSpPr>
          <p:cNvPr id="7" name="TextBox 6"/>
          <p:cNvSpPr txBox="1"/>
          <p:nvPr/>
        </p:nvSpPr>
        <p:spPr>
          <a:xfrm>
            <a:off x="4347164" y="4702250"/>
            <a:ext cx="3448532" cy="1107996"/>
          </a:xfrm>
          <a:prstGeom prst="rect">
            <a:avLst/>
          </a:prstGeom>
          <a:noFill/>
        </p:spPr>
        <p:txBody>
          <a:bodyPr wrap="square" rtlCol="0">
            <a:spAutoFit/>
          </a:bodyPr>
          <a:lstStyle/>
          <a:p>
            <a:pPr algn="ctr"/>
            <a:r>
              <a:rPr lang="en-US" sz="2200" dirty="0">
                <a:latin typeface="Amazon Ember" panose="020B0603020204020204" pitchFamily="34" charset="0"/>
                <a:ea typeface="Amazon Ember" panose="020B0603020204020204" pitchFamily="34" charset="0"/>
                <a:cs typeface="Amazon Ember" panose="020B0603020204020204" pitchFamily="34" charset="0"/>
              </a:rPr>
              <a:t>Some services can </a:t>
            </a:r>
            <a:br>
              <a:rPr lang="en-US" sz="2200" dirty="0">
                <a:latin typeface="Amazon Ember" panose="020B0603020204020204" pitchFamily="34" charset="0"/>
                <a:ea typeface="Amazon Ember" panose="020B0603020204020204" pitchFamily="34" charset="0"/>
                <a:cs typeface="Amazon Ember" panose="020B0603020204020204" pitchFamily="34" charset="0"/>
              </a:rPr>
            </a:br>
            <a:r>
              <a:rPr lang="en-US" sz="2200"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cross-regions</a:t>
            </a:r>
            <a:r>
              <a:rPr lang="en-US" sz="2200" dirty="0">
                <a:latin typeface="Amazon Ember" panose="020B0603020204020204" pitchFamily="34" charset="0"/>
                <a:ea typeface="Amazon Ember" panose="020B0603020204020204" pitchFamily="34" charset="0"/>
                <a:cs typeface="Amazon Ember" panose="020B0603020204020204" pitchFamily="34" charset="0"/>
              </a:rPr>
              <a:t>, but at increased latency</a:t>
            </a:r>
            <a:endParaRPr lang="en-US" sz="220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6590" y="2118520"/>
            <a:ext cx="2555193" cy="2555193"/>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1339" y="2212131"/>
            <a:ext cx="2340488" cy="2340488"/>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73905" y="2064265"/>
            <a:ext cx="2679625" cy="2679625"/>
          </a:xfrm>
          <a:prstGeom prst="rect">
            <a:avLst/>
          </a:prstGeom>
        </p:spPr>
      </p:pic>
      <p:sp>
        <p:nvSpPr>
          <p:cNvPr id="11" name="TextBox 10"/>
          <p:cNvSpPr txBox="1"/>
          <p:nvPr/>
        </p:nvSpPr>
        <p:spPr>
          <a:xfrm>
            <a:off x="8022764" y="4702251"/>
            <a:ext cx="3448532" cy="769441"/>
          </a:xfrm>
          <a:prstGeom prst="rect">
            <a:avLst/>
          </a:prstGeom>
          <a:noFill/>
        </p:spPr>
        <p:txBody>
          <a:bodyPr wrap="square" rtlCol="0">
            <a:spAutoFit/>
          </a:bodyPr>
          <a:lstStyle/>
          <a:p>
            <a:pPr algn="ctr"/>
            <a:r>
              <a:rPr lang="en-US" sz="2200" dirty="0">
                <a:latin typeface="Amazon Ember" panose="020B0603020204020204" pitchFamily="34" charset="0"/>
                <a:ea typeface="Amazon Ember" panose="020B0603020204020204" pitchFamily="34" charset="0"/>
                <a:cs typeface="Amazon Ember" panose="020B0603020204020204" pitchFamily="34" charset="0"/>
              </a:rPr>
              <a:t>Services </a:t>
            </a:r>
            <a:r>
              <a:rPr lang="en-US" sz="2200"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expanded</a:t>
            </a:r>
            <a:r>
              <a:rPr lang="en-US" sz="2200" dirty="0">
                <a:latin typeface="Amazon Ember" panose="020B0603020204020204" pitchFamily="34" charset="0"/>
                <a:ea typeface="Amazon Ember" panose="020B0603020204020204" pitchFamily="34" charset="0"/>
                <a:cs typeface="Amazon Ember" panose="020B0603020204020204" pitchFamily="34" charset="0"/>
              </a:rPr>
              <a:t> to new regions regularly</a:t>
            </a:r>
            <a:endParaRPr lang="en-US" sz="220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2" name="TextBox 11"/>
          <p:cNvSpPr txBox="1"/>
          <p:nvPr/>
        </p:nvSpPr>
        <p:spPr>
          <a:xfrm>
            <a:off x="2097424" y="1439144"/>
            <a:ext cx="7914346" cy="584775"/>
          </a:xfrm>
          <a:prstGeom prst="rect">
            <a:avLst/>
          </a:prstGeom>
          <a:noFill/>
        </p:spPr>
        <p:txBody>
          <a:bodyPr wrap="none" rtlCol="0">
            <a:spAutoFit/>
          </a:bodyPr>
          <a:lstStyle/>
          <a:p>
            <a:r>
              <a:rPr lang="en-US" sz="3200" dirty="0">
                <a:latin typeface="Amazon Ember" panose="02000000000000000000" pitchFamily="2" charset="0"/>
                <a:ea typeface="Amazon Ember" panose="02000000000000000000" pitchFamily="2" charset="0"/>
                <a:cs typeface="Amazon Ember Light" panose="020B0403020204020204" pitchFamily="34" charset="0"/>
              </a:rPr>
              <a:t>What services and features are available? </a:t>
            </a:r>
          </a:p>
        </p:txBody>
      </p:sp>
    </p:spTree>
    <p:custDataLst>
      <p:tags r:id="rId1"/>
    </p:custDataLst>
    <p:extLst>
      <p:ext uri="{BB962C8B-B14F-4D97-AF65-F5344CB8AC3E}">
        <p14:creationId xmlns:p14="http://schemas.microsoft.com/office/powerpoint/2010/main" val="1499671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Cost-effectiveness</a:t>
            </a:r>
          </a:p>
        </p:txBody>
      </p:sp>
      <p:sp>
        <p:nvSpPr>
          <p:cNvPr id="6" name="TextBox 5"/>
          <p:cNvSpPr txBox="1"/>
          <p:nvPr/>
        </p:nvSpPr>
        <p:spPr>
          <a:xfrm>
            <a:off x="437433" y="4707895"/>
            <a:ext cx="3558679" cy="769441"/>
          </a:xfrm>
          <a:prstGeom prst="rect">
            <a:avLst/>
          </a:prstGeom>
          <a:noFill/>
        </p:spPr>
        <p:txBody>
          <a:bodyPr wrap="square" rtlCol="0">
            <a:spAutoFit/>
          </a:bodyPr>
          <a:lstStyle/>
          <a:p>
            <a:pPr algn="ctr"/>
            <a:r>
              <a:rPr lang="en-US" sz="2200" dirty="0">
                <a:latin typeface="Amazon Ember" panose="020B0603020204020204" pitchFamily="34" charset="0"/>
                <a:ea typeface="Amazon Ember" panose="020B0603020204020204" pitchFamily="34" charset="0"/>
                <a:cs typeface="Amazon Ember" panose="020B0603020204020204" pitchFamily="34" charset="0"/>
              </a:rPr>
              <a:t>Service </a:t>
            </a:r>
            <a:r>
              <a:rPr lang="en-US" sz="2200"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costs vary</a:t>
            </a:r>
            <a:br>
              <a:rPr lang="en-US" sz="2200" dirty="0">
                <a:latin typeface="Amazon Ember" panose="020B0603020204020204" pitchFamily="34" charset="0"/>
                <a:ea typeface="Amazon Ember" panose="020B0603020204020204" pitchFamily="34" charset="0"/>
                <a:cs typeface="Amazon Ember" panose="020B0603020204020204" pitchFamily="34" charset="0"/>
              </a:rPr>
            </a:br>
            <a:r>
              <a:rPr lang="en-US" sz="2200" dirty="0">
                <a:latin typeface="Amazon Ember" panose="020B0603020204020204" pitchFamily="34" charset="0"/>
                <a:ea typeface="Amazon Ember" panose="020B0603020204020204" pitchFamily="34" charset="0"/>
                <a:cs typeface="Amazon Ember" panose="020B0603020204020204" pitchFamily="34" charset="0"/>
              </a:rPr>
              <a:t>by region.</a:t>
            </a:r>
          </a:p>
        </p:txBody>
      </p:sp>
      <p:sp>
        <p:nvSpPr>
          <p:cNvPr id="7" name="TextBox 6"/>
          <p:cNvSpPr txBox="1"/>
          <p:nvPr/>
        </p:nvSpPr>
        <p:spPr>
          <a:xfrm>
            <a:off x="4300670" y="4702250"/>
            <a:ext cx="3448532" cy="1446550"/>
          </a:xfrm>
          <a:prstGeom prst="rect">
            <a:avLst/>
          </a:prstGeom>
          <a:noFill/>
        </p:spPr>
        <p:txBody>
          <a:bodyPr wrap="square" rtlCol="0">
            <a:spAutoFit/>
          </a:bodyPr>
          <a:lstStyle/>
          <a:p>
            <a:pPr algn="ctr"/>
            <a:r>
              <a:rPr lang="en-US" sz="2200" dirty="0">
                <a:latin typeface="Amazon Ember" panose="020B0603020204020204" pitchFamily="34" charset="0"/>
                <a:ea typeface="Amazon Ember" panose="020B0603020204020204" pitchFamily="34" charset="0"/>
                <a:cs typeface="Amazon Ember" panose="020B0603020204020204" pitchFamily="34" charset="0"/>
              </a:rPr>
              <a:t>Some services </a:t>
            </a:r>
            <a:br>
              <a:rPr lang="en-US" sz="2200" dirty="0">
                <a:latin typeface="Amazon Ember" panose="020B0603020204020204" pitchFamily="34" charset="0"/>
                <a:ea typeface="Amazon Ember" panose="020B0603020204020204" pitchFamily="34" charset="0"/>
                <a:cs typeface="Amazon Ember" panose="020B0603020204020204" pitchFamily="34" charset="0"/>
              </a:rPr>
            </a:br>
            <a:r>
              <a:rPr lang="en-US" sz="2200" dirty="0">
                <a:latin typeface="Amazon Ember" panose="020B0603020204020204" pitchFamily="34" charset="0"/>
                <a:ea typeface="Amazon Ember" panose="020B0603020204020204" pitchFamily="34" charset="0"/>
                <a:cs typeface="Amazon Ember" panose="020B0603020204020204" pitchFamily="34" charset="0"/>
              </a:rPr>
              <a:t>(i.e. Amazon S3)</a:t>
            </a:r>
            <a:br>
              <a:rPr lang="en-US" sz="2200" dirty="0">
                <a:latin typeface="Amazon Ember" panose="020B0603020204020204" pitchFamily="34" charset="0"/>
                <a:ea typeface="Amazon Ember" panose="020B0603020204020204" pitchFamily="34" charset="0"/>
                <a:cs typeface="Amazon Ember" panose="020B0603020204020204" pitchFamily="34" charset="0"/>
              </a:rPr>
            </a:br>
            <a:r>
              <a:rPr lang="en-US" sz="2200" dirty="0">
                <a:latin typeface="Amazon Ember" panose="020B0603020204020204" pitchFamily="34" charset="0"/>
                <a:ea typeface="Amazon Ember" panose="020B0603020204020204" pitchFamily="34" charset="0"/>
                <a:cs typeface="Amazon Ember" panose="020B0603020204020204" pitchFamily="34" charset="0"/>
              </a:rPr>
              <a:t>have costs for </a:t>
            </a:r>
            <a:r>
              <a:rPr lang="en-US" sz="2200"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transferring data out.</a:t>
            </a:r>
            <a:endParaRPr lang="en-US" sz="22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TextBox 7"/>
          <p:cNvSpPr txBox="1"/>
          <p:nvPr/>
        </p:nvSpPr>
        <p:spPr>
          <a:xfrm>
            <a:off x="8131250" y="4702251"/>
            <a:ext cx="3448532" cy="1107996"/>
          </a:xfrm>
          <a:prstGeom prst="rect">
            <a:avLst/>
          </a:prstGeom>
          <a:noFill/>
        </p:spPr>
        <p:txBody>
          <a:bodyPr wrap="square" rtlCol="0">
            <a:spAutoFit/>
          </a:bodyPr>
          <a:lstStyle/>
          <a:p>
            <a:pPr algn="ctr"/>
            <a:r>
              <a:rPr lang="en-US" sz="2200" dirty="0">
                <a:latin typeface="Amazon Ember" panose="020B0603020204020204" pitchFamily="34" charset="0"/>
                <a:ea typeface="Amazon Ember" panose="020B0603020204020204" pitchFamily="34" charset="0"/>
                <a:cs typeface="Amazon Ember" panose="020B0603020204020204" pitchFamily="34" charset="0"/>
              </a:rPr>
              <a:t>Consider </a:t>
            </a:r>
            <a:r>
              <a:rPr lang="en-US" sz="2200"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replicating entire environment</a:t>
            </a:r>
            <a:r>
              <a:rPr lang="en-US" sz="2200" dirty="0">
                <a:latin typeface="Amazon Ember" panose="020B0603020204020204" pitchFamily="34" charset="0"/>
                <a:ea typeface="Amazon Ember" panose="020B0603020204020204" pitchFamily="34" charset="0"/>
                <a:cs typeface="Amazon Ember" panose="020B0603020204020204" pitchFamily="34" charset="0"/>
              </a:rPr>
              <a:t> to </a:t>
            </a:r>
          </a:p>
          <a:p>
            <a:pPr algn="ctr"/>
            <a:r>
              <a:rPr lang="en-US" sz="2200" dirty="0">
                <a:latin typeface="Amazon Ember" panose="020B0603020204020204" pitchFamily="34" charset="0"/>
                <a:ea typeface="Amazon Ember" panose="020B0603020204020204" pitchFamily="34" charset="0"/>
                <a:cs typeface="Amazon Ember" panose="020B0603020204020204" pitchFamily="34" charset="0"/>
              </a:rPr>
              <a:t>another region.</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418" y="2236521"/>
            <a:ext cx="2214330" cy="21650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3919" y="2401757"/>
            <a:ext cx="1908429" cy="1999764"/>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68824" y="2302152"/>
            <a:ext cx="2258202" cy="2140196"/>
          </a:xfrm>
          <a:prstGeom prst="rect">
            <a:avLst/>
          </a:prstGeom>
        </p:spPr>
      </p:pic>
      <p:sp>
        <p:nvSpPr>
          <p:cNvPr id="13" name="TextBox 12"/>
          <p:cNvSpPr txBox="1"/>
          <p:nvPr/>
        </p:nvSpPr>
        <p:spPr>
          <a:xfrm>
            <a:off x="3090301" y="1439144"/>
            <a:ext cx="5363969" cy="584775"/>
          </a:xfrm>
          <a:prstGeom prst="rect">
            <a:avLst/>
          </a:prstGeom>
          <a:noFill/>
        </p:spPr>
        <p:txBody>
          <a:bodyPr wrap="none" rtlCol="0">
            <a:spAutoFit/>
          </a:bodyPr>
          <a:lstStyle/>
          <a:p>
            <a:r>
              <a:rPr lang="en-US" sz="3200" dirty="0">
                <a:latin typeface="Amazon Ember" panose="02000000000000000000" pitchFamily="2" charset="0"/>
                <a:ea typeface="Amazon Ember" panose="02000000000000000000" pitchFamily="2" charset="0"/>
                <a:cs typeface="Amazon Ember Light" panose="020B0403020204020204" pitchFamily="34" charset="0"/>
              </a:rPr>
              <a:t>Consider cost-effectiveness.</a:t>
            </a:r>
          </a:p>
        </p:txBody>
      </p:sp>
    </p:spTree>
    <p:custDataLst>
      <p:tags r:id="rId1"/>
    </p:custDataLst>
    <p:extLst>
      <p:ext uri="{BB962C8B-B14F-4D97-AF65-F5344CB8AC3E}">
        <p14:creationId xmlns:p14="http://schemas.microsoft.com/office/powerpoint/2010/main" val="32743437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8"/>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31193</TotalTime>
  <Words>13367</Words>
  <Application>Microsoft Macintosh PowerPoint</Application>
  <PresentationFormat>Widescreen</PresentationFormat>
  <Paragraphs>1162</Paragraphs>
  <Slides>77</Slides>
  <Notes>77</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77</vt:i4>
      </vt:variant>
    </vt:vector>
  </HeadingPairs>
  <TitlesOfParts>
    <vt:vector size="88" baseType="lpstr">
      <vt:lpstr>Amazon Ember</vt:lpstr>
      <vt:lpstr>Amazon Ember Light</vt:lpstr>
      <vt:lpstr>Amazon Ember Medium</vt:lpstr>
      <vt:lpstr>Arial</vt:lpstr>
      <vt:lpstr>Arial Bold</vt:lpstr>
      <vt:lpstr>Calibri</vt:lpstr>
      <vt:lpstr>Helvetica Neue LT Std 65 Medium</vt:lpstr>
      <vt:lpstr>Sketch Gothic Bold</vt:lpstr>
      <vt:lpstr>Wingdings</vt:lpstr>
      <vt:lpstr>Office Theme</vt:lpstr>
      <vt:lpstr>Image</vt:lpstr>
      <vt:lpstr>Module 2:                Designing Your Environment</vt:lpstr>
      <vt:lpstr>What’s In This Module?</vt:lpstr>
      <vt:lpstr>Module Objectives</vt:lpstr>
      <vt:lpstr>Part 1: How to Choose a Region. </vt:lpstr>
      <vt:lpstr>How to Choose a Region?</vt:lpstr>
      <vt:lpstr>Data Sovereignty and Compliance</vt:lpstr>
      <vt:lpstr>Proximity of Users to Data</vt:lpstr>
      <vt:lpstr>Availability of Services and Features</vt:lpstr>
      <vt:lpstr>Cost-effectiveness</vt:lpstr>
      <vt:lpstr>Part 2: How Many Availability Zones Should You Use?</vt:lpstr>
      <vt:lpstr>How Many Availability Zones Should You Use?</vt:lpstr>
      <vt:lpstr>Using Two Availability Zones</vt:lpstr>
      <vt:lpstr>Recommended Availability Zones</vt:lpstr>
      <vt:lpstr>Part 3: Virtual Private Cloud (VPC)</vt:lpstr>
      <vt:lpstr>Using One VPC</vt:lpstr>
      <vt:lpstr>Multi-VPC and Multi-Account Patterns</vt:lpstr>
      <vt:lpstr>Multi-VPC Pattern</vt:lpstr>
      <vt:lpstr>Multi-Account Pattern</vt:lpstr>
      <vt:lpstr>AWS Organizations</vt:lpstr>
      <vt:lpstr>AWS Organizations: Features</vt:lpstr>
      <vt:lpstr>AWS Organizations Key Concepts</vt:lpstr>
      <vt:lpstr>Other Important Considerations</vt:lpstr>
      <vt:lpstr>Part 4: Divide Your VPC into Subnets</vt:lpstr>
      <vt:lpstr>VPCs and IP Addresses</vt:lpstr>
      <vt:lpstr>IP Addresses and CIDR</vt:lpstr>
      <vt:lpstr>IP Addresses and CIDR: Part I</vt:lpstr>
      <vt:lpstr>IP Addresses and CIDR: Part II </vt:lpstr>
      <vt:lpstr>CIDR Example: 10.0.0.0/16</vt:lpstr>
      <vt:lpstr>VPCs and IP Addresses</vt:lpstr>
      <vt:lpstr>What Are Subnets?</vt:lpstr>
      <vt:lpstr>Public and Private Subnets </vt:lpstr>
      <vt:lpstr>Public and Private Subnets Part II</vt:lpstr>
      <vt:lpstr>How to Use Subnets</vt:lpstr>
      <vt:lpstr>Subnets</vt:lpstr>
      <vt:lpstr>Subnets: Part II</vt:lpstr>
      <vt:lpstr>Subnet Sizes</vt:lpstr>
      <vt:lpstr>Select the Subnet Types</vt:lpstr>
      <vt:lpstr>Part 5: Default VPCs and Default Subnets</vt:lpstr>
      <vt:lpstr>What is a Default VPC? </vt:lpstr>
      <vt:lpstr>What Is a Default Subnet? </vt:lpstr>
      <vt:lpstr>Default VPCs and Subnets</vt:lpstr>
      <vt:lpstr>Part 6: Controlling VPC traffic</vt:lpstr>
      <vt:lpstr>Directing Traffic Between VPC Resources</vt:lpstr>
      <vt:lpstr>Securing VPC Traffic with Security Groups</vt:lpstr>
      <vt:lpstr>Security Groups</vt:lpstr>
      <vt:lpstr>How Security Groups are Configured</vt:lpstr>
      <vt:lpstr>Security Group Chaining Diagram</vt:lpstr>
      <vt:lpstr>Network ACLs</vt:lpstr>
      <vt:lpstr>Directing Traffic to Your VPC</vt:lpstr>
      <vt:lpstr>Directing Traffic to Your VPC</vt:lpstr>
      <vt:lpstr>Outbound Traffic from Private Instances</vt:lpstr>
      <vt:lpstr>NAT Gateway Service</vt:lpstr>
      <vt:lpstr>VPC NAT Gateways vs. NAT Instances                 on Amazon EC2</vt:lpstr>
      <vt:lpstr>Subnets, Gateways, and Routes</vt:lpstr>
      <vt:lpstr>How should you monitor your VPC traffic?</vt:lpstr>
      <vt:lpstr>Amazon VPC Flow Logs</vt:lpstr>
      <vt:lpstr>Part 7: Can you connect multiple VPCs             to each other?</vt:lpstr>
      <vt:lpstr>VPN Hub And Spoke Architecture</vt:lpstr>
      <vt:lpstr>Resolution: VPC Peering</vt:lpstr>
      <vt:lpstr>How Does VPC Peering Work?</vt:lpstr>
      <vt:lpstr>Part 8: Integrating On-Premises Components</vt:lpstr>
      <vt:lpstr>Extending On-Premises Network to AWS:                                 VPN Connections</vt:lpstr>
      <vt:lpstr>Extending On-Premises Network to AWS:             Multiple VPN</vt:lpstr>
      <vt:lpstr>AWS Direct Connect</vt:lpstr>
      <vt:lpstr>Fundamentals: High-Level View</vt:lpstr>
      <vt:lpstr>Single Router, Single Port lus VPN Backup</vt:lpstr>
      <vt:lpstr>High Resiliency For Critical Workloads</vt:lpstr>
      <vt:lpstr>Maximum Resiliency for Critical Workloads</vt:lpstr>
      <vt:lpstr>Dual DX – Dual Location</vt:lpstr>
      <vt:lpstr>Part 9: VPC Best Practices</vt:lpstr>
      <vt:lpstr>VPC Considerations and Best Practices</vt:lpstr>
      <vt:lpstr>Exercise: Improve This Architecture</vt:lpstr>
      <vt:lpstr>Can You Improve This Architecture?</vt:lpstr>
      <vt:lpstr>Multi-AZ Deployment with NAT Gateway</vt:lpstr>
      <vt:lpstr>Review                                                     </vt:lpstr>
      <vt:lpstr>Up Next: Module 3: Designing for High Availability Section I  </vt:lpstr>
      <vt:lpstr>Thanks for participating!</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Carrie Stepp</dc:creator>
  <cp:keywords/>
  <dc:description/>
  <cp:lastModifiedBy>Microsoft Office User</cp:lastModifiedBy>
  <cp:revision>601</cp:revision>
  <cp:lastPrinted>2018-09-04T16:30:54Z</cp:lastPrinted>
  <dcterms:created xsi:type="dcterms:W3CDTF">2017-05-11T23:06:57Z</dcterms:created>
  <dcterms:modified xsi:type="dcterms:W3CDTF">2019-04-09T17:58:53Z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C1936B35-1EAE-4480-B0A8-25F05F7C2534</vt:lpwstr>
  </property>
  <property fmtid="{D5CDD505-2E9C-101B-9397-08002B2CF9AE}" pid="3" name="ArticulatePath">
    <vt:lpwstr>T&amp;C_PPT_template_100level_newbrand</vt:lpwstr>
  </property>
</Properties>
</file>